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2" r:id="rId3"/>
    <p:sldMasterId id="2147483690" r:id="rId4"/>
    <p:sldMasterId id="2147483698" r:id="rId5"/>
    <p:sldMasterId id="2147483715" r:id="rId6"/>
    <p:sldMasterId id="2147483731" r:id="rId7"/>
  </p:sldMasterIdLst>
  <p:sldIdLst>
    <p:sldId id="256" r:id="rId8"/>
    <p:sldId id="262" r:id="rId9"/>
    <p:sldId id="257" r:id="rId10"/>
    <p:sldId id="261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E6943-432E-49FE-834B-A3EA59CA7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36C8E-C603-474A-992E-186FBB23385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Relevance</a:t>
          </a:r>
          <a:r>
            <a:rPr lang="en-US" dirty="0"/>
            <a:t>: the extent to which a student can see their goals, interests and experiences reflected in their learning. (Norton Guide, page 3)</a:t>
          </a:r>
        </a:p>
      </dgm:t>
    </dgm:pt>
    <dgm:pt modelId="{B227EC70-0AF6-4895-A209-54C1F487BB61}" type="parTrans" cxnId="{E3D400A4-DB40-4245-A5AB-1A64B89F6680}">
      <dgm:prSet/>
      <dgm:spPr/>
      <dgm:t>
        <a:bodyPr/>
        <a:lstStyle/>
        <a:p>
          <a:endParaRPr lang="en-US"/>
        </a:p>
      </dgm:t>
    </dgm:pt>
    <dgm:pt modelId="{4DF8C62C-AA70-4009-91DE-7F1AFFCFE99D}" type="sibTrans" cxnId="{E3D400A4-DB40-4245-A5AB-1A64B89F6680}">
      <dgm:prSet/>
      <dgm:spPr/>
      <dgm:t>
        <a:bodyPr/>
        <a:lstStyle/>
        <a:p>
          <a:endParaRPr lang="en-US"/>
        </a:p>
      </dgm:t>
    </dgm:pt>
    <dgm:pt modelId="{BECE63E5-8F93-4289-B9A1-AC843C08CEC7}">
      <dgm:prSet/>
      <dgm:spPr/>
      <dgm:t>
        <a:bodyPr/>
        <a:lstStyle/>
        <a:p>
          <a:r>
            <a:rPr lang="en-US" b="1"/>
            <a:t>Importance:</a:t>
          </a:r>
          <a:r>
            <a:rPr lang="en-US"/>
            <a:t> you can’t be what you can’t see</a:t>
          </a:r>
        </a:p>
      </dgm:t>
    </dgm:pt>
    <dgm:pt modelId="{41A0CF91-E3CB-4D7B-B8DF-7DC361EC7FF2}" type="parTrans" cxnId="{3B555B4F-88FA-4705-905C-B6A58A7C682B}">
      <dgm:prSet/>
      <dgm:spPr/>
      <dgm:t>
        <a:bodyPr/>
        <a:lstStyle/>
        <a:p>
          <a:endParaRPr lang="en-US"/>
        </a:p>
      </dgm:t>
    </dgm:pt>
    <dgm:pt modelId="{C782F33A-7376-4B25-AA12-F87122F3BDA7}" type="sibTrans" cxnId="{3B555B4F-88FA-4705-905C-B6A58A7C682B}">
      <dgm:prSet/>
      <dgm:spPr/>
      <dgm:t>
        <a:bodyPr/>
        <a:lstStyle/>
        <a:p>
          <a:endParaRPr lang="en-US"/>
        </a:p>
      </dgm:t>
    </dgm:pt>
    <dgm:pt modelId="{DF322824-2BF3-4C24-9F9F-6A9D1406639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Transparency</a:t>
          </a:r>
          <a:r>
            <a:rPr lang="en-US" b="1" dirty="0"/>
            <a:t>: </a:t>
          </a:r>
          <a:r>
            <a:rPr lang="en-US" dirty="0"/>
            <a:t>The extent to which  information is often implicit or unknown to students regarding assessment is made explicit to them (Norton Guide page 35) </a:t>
          </a:r>
        </a:p>
      </dgm:t>
    </dgm:pt>
    <dgm:pt modelId="{598EBC57-6C58-4861-8B15-533639ACF561}" type="parTrans" cxnId="{4D0BCC04-7109-441D-80D7-8AC40FA7709A}">
      <dgm:prSet/>
      <dgm:spPr/>
      <dgm:t>
        <a:bodyPr/>
        <a:lstStyle/>
        <a:p>
          <a:endParaRPr lang="en-US"/>
        </a:p>
      </dgm:t>
    </dgm:pt>
    <dgm:pt modelId="{29D9846F-E61B-480A-B45E-976952AA6256}" type="sibTrans" cxnId="{4D0BCC04-7109-441D-80D7-8AC40FA7709A}">
      <dgm:prSet/>
      <dgm:spPr/>
      <dgm:t>
        <a:bodyPr/>
        <a:lstStyle/>
        <a:p>
          <a:endParaRPr lang="en-US"/>
        </a:p>
      </dgm:t>
    </dgm:pt>
    <dgm:pt modelId="{2B4FECFE-2947-4506-BF2F-4B4F355950DF}">
      <dgm:prSet/>
      <dgm:spPr/>
      <dgm:t>
        <a:bodyPr/>
        <a:lstStyle/>
        <a:p>
          <a:r>
            <a:rPr lang="en-US" b="1" dirty="0"/>
            <a:t>Importance: </a:t>
          </a:r>
          <a:r>
            <a:rPr lang="en-US" dirty="0"/>
            <a:t>Equitable grading practices honor the significance of grades in students’ education experience (Norton Guide: p 31) </a:t>
          </a:r>
        </a:p>
      </dgm:t>
    </dgm:pt>
    <dgm:pt modelId="{32479DA2-04C3-40DF-9A22-4620FD506408}" type="parTrans" cxnId="{77276AF0-671B-42C5-A0CD-E0A50ADA125C}">
      <dgm:prSet/>
      <dgm:spPr/>
      <dgm:t>
        <a:bodyPr/>
        <a:lstStyle/>
        <a:p>
          <a:endParaRPr lang="en-US"/>
        </a:p>
      </dgm:t>
    </dgm:pt>
    <dgm:pt modelId="{EE4B5BF0-F9E0-47E3-8AEF-43DFA00BFE6C}" type="sibTrans" cxnId="{77276AF0-671B-42C5-A0CD-E0A50ADA125C}">
      <dgm:prSet/>
      <dgm:spPr/>
      <dgm:t>
        <a:bodyPr/>
        <a:lstStyle/>
        <a:p>
          <a:endParaRPr lang="en-US"/>
        </a:p>
      </dgm:t>
    </dgm:pt>
    <dgm:pt modelId="{CBF4251B-1C63-4802-A40E-409C9234986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Equity</a:t>
          </a:r>
          <a:r>
            <a:rPr lang="en-US" dirty="0"/>
            <a:t>: </a:t>
          </a:r>
          <a:r>
            <a:rPr lang="en-US" b="0" i="0" dirty="0"/>
            <a:t>the state, quality or ideal of being just, impartial and fair</a:t>
          </a:r>
          <a:endParaRPr lang="en-US" dirty="0"/>
        </a:p>
      </dgm:t>
    </dgm:pt>
    <dgm:pt modelId="{1415E73F-324D-476F-8B11-558B2340D28F}" type="parTrans" cxnId="{299DEB39-3561-40FC-BC84-343F985573A1}">
      <dgm:prSet/>
      <dgm:spPr/>
      <dgm:t>
        <a:bodyPr/>
        <a:lstStyle/>
        <a:p>
          <a:endParaRPr lang="en-US"/>
        </a:p>
      </dgm:t>
    </dgm:pt>
    <dgm:pt modelId="{8CE9B9A4-B5FF-443C-BECA-A87254638EBA}" type="sibTrans" cxnId="{299DEB39-3561-40FC-BC84-343F985573A1}">
      <dgm:prSet/>
      <dgm:spPr/>
      <dgm:t>
        <a:bodyPr/>
        <a:lstStyle/>
        <a:p>
          <a:endParaRPr lang="en-US"/>
        </a:p>
      </dgm:t>
    </dgm:pt>
    <dgm:pt modelId="{4601E5EE-822D-40AF-85D4-975CFDD1D4EE}">
      <dgm:prSet/>
      <dgm:spPr/>
      <dgm:t>
        <a:bodyPr/>
        <a:lstStyle/>
        <a:p>
          <a:r>
            <a:rPr lang="en-US" b="1" dirty="0"/>
            <a:t>Importance</a:t>
          </a:r>
          <a:r>
            <a:rPr lang="en-US" dirty="0"/>
            <a:t>: Students from minoritized backgrounds often view poor grades as proof they do not belong in college (Norton Guide p 37) </a:t>
          </a:r>
        </a:p>
      </dgm:t>
    </dgm:pt>
    <dgm:pt modelId="{1DA33FDA-F151-44A6-90B9-001D92AE7EAA}" type="parTrans" cxnId="{EAD6CA23-ACD1-4BDB-9773-6F5202DEAFFA}">
      <dgm:prSet/>
      <dgm:spPr/>
      <dgm:t>
        <a:bodyPr/>
        <a:lstStyle/>
        <a:p>
          <a:endParaRPr lang="en-US"/>
        </a:p>
      </dgm:t>
    </dgm:pt>
    <dgm:pt modelId="{35D55098-16D4-40C3-BB47-EF88254B3204}" type="sibTrans" cxnId="{EAD6CA23-ACD1-4BDB-9773-6F5202DEAFFA}">
      <dgm:prSet/>
      <dgm:spPr/>
      <dgm:t>
        <a:bodyPr/>
        <a:lstStyle/>
        <a:p>
          <a:endParaRPr lang="en-US"/>
        </a:p>
      </dgm:t>
    </dgm:pt>
    <dgm:pt modelId="{4FD8DF0A-2F14-4F44-A58B-CC481006C441}" type="pres">
      <dgm:prSet presAssocID="{B91E6943-432E-49FE-834B-A3EA59CA731F}" presName="linear" presStyleCnt="0">
        <dgm:presLayoutVars>
          <dgm:animLvl val="lvl"/>
          <dgm:resizeHandles val="exact"/>
        </dgm:presLayoutVars>
      </dgm:prSet>
      <dgm:spPr/>
    </dgm:pt>
    <dgm:pt modelId="{90D29B3B-BE8F-4FF1-8F9C-86563F10B0EC}" type="pres">
      <dgm:prSet presAssocID="{D4C36C8E-C603-474A-992E-186FBB2338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41459A-E753-4687-BC3E-FDC9CBDBC79B}" type="pres">
      <dgm:prSet presAssocID="{D4C36C8E-C603-474A-992E-186FBB233858}" presName="childText" presStyleLbl="revTx" presStyleIdx="0" presStyleCnt="3">
        <dgm:presLayoutVars>
          <dgm:bulletEnabled val="1"/>
        </dgm:presLayoutVars>
      </dgm:prSet>
      <dgm:spPr/>
    </dgm:pt>
    <dgm:pt modelId="{C9751DF8-147C-4CFB-BB75-7DC48BBA19E8}" type="pres">
      <dgm:prSet presAssocID="{DF322824-2BF3-4C24-9F9F-6A9D140663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F0A28E-B6DA-4EAE-A2B9-E3E07188C299}" type="pres">
      <dgm:prSet presAssocID="{DF322824-2BF3-4C24-9F9F-6A9D14066397}" presName="childText" presStyleLbl="revTx" presStyleIdx="1" presStyleCnt="3">
        <dgm:presLayoutVars>
          <dgm:bulletEnabled val="1"/>
        </dgm:presLayoutVars>
      </dgm:prSet>
      <dgm:spPr/>
    </dgm:pt>
    <dgm:pt modelId="{44BC5A8B-9DF9-4B4F-A7F6-A23AAF420F5C}" type="pres">
      <dgm:prSet presAssocID="{CBF4251B-1C63-4802-A40E-409C9234986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F91BDD-9A83-484C-AB64-5C8D6D410D79}" type="pres">
      <dgm:prSet presAssocID="{CBF4251B-1C63-4802-A40E-409C9234986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D0BCC04-7109-441D-80D7-8AC40FA7709A}" srcId="{B91E6943-432E-49FE-834B-A3EA59CA731F}" destId="{DF322824-2BF3-4C24-9F9F-6A9D14066397}" srcOrd="1" destOrd="0" parTransId="{598EBC57-6C58-4861-8B15-533639ACF561}" sibTransId="{29D9846F-E61B-480A-B45E-976952AA6256}"/>
    <dgm:cxn modelId="{EEA56916-5EAD-4CD8-8AF4-0314A4C107BD}" type="presOf" srcId="{BECE63E5-8F93-4289-B9A1-AC843C08CEC7}" destId="{F141459A-E753-4687-BC3E-FDC9CBDBC79B}" srcOrd="0" destOrd="0" presId="urn:microsoft.com/office/officeart/2005/8/layout/vList2"/>
    <dgm:cxn modelId="{6703E41B-7416-4F0B-9AA0-794AF784F296}" type="presOf" srcId="{4601E5EE-822D-40AF-85D4-975CFDD1D4EE}" destId="{2DF91BDD-9A83-484C-AB64-5C8D6D410D79}" srcOrd="0" destOrd="0" presId="urn:microsoft.com/office/officeart/2005/8/layout/vList2"/>
    <dgm:cxn modelId="{EAD6CA23-ACD1-4BDB-9773-6F5202DEAFFA}" srcId="{CBF4251B-1C63-4802-A40E-409C92349869}" destId="{4601E5EE-822D-40AF-85D4-975CFDD1D4EE}" srcOrd="0" destOrd="0" parTransId="{1DA33FDA-F151-44A6-90B9-001D92AE7EAA}" sibTransId="{35D55098-16D4-40C3-BB47-EF88254B3204}"/>
    <dgm:cxn modelId="{299DEB39-3561-40FC-BC84-343F985573A1}" srcId="{B91E6943-432E-49FE-834B-A3EA59CA731F}" destId="{CBF4251B-1C63-4802-A40E-409C92349869}" srcOrd="2" destOrd="0" parTransId="{1415E73F-324D-476F-8B11-558B2340D28F}" sibTransId="{8CE9B9A4-B5FF-443C-BECA-A87254638EBA}"/>
    <dgm:cxn modelId="{15AD843E-978D-4566-A4BB-980DFFAD7F00}" type="presOf" srcId="{DF322824-2BF3-4C24-9F9F-6A9D14066397}" destId="{C9751DF8-147C-4CFB-BB75-7DC48BBA19E8}" srcOrd="0" destOrd="0" presId="urn:microsoft.com/office/officeart/2005/8/layout/vList2"/>
    <dgm:cxn modelId="{062B8D66-F0B9-46B7-8209-0BB7C6634CD3}" type="presOf" srcId="{2B4FECFE-2947-4506-BF2F-4B4F355950DF}" destId="{01F0A28E-B6DA-4EAE-A2B9-E3E07188C299}" srcOrd="0" destOrd="0" presId="urn:microsoft.com/office/officeart/2005/8/layout/vList2"/>
    <dgm:cxn modelId="{3B555B4F-88FA-4705-905C-B6A58A7C682B}" srcId="{D4C36C8E-C603-474A-992E-186FBB233858}" destId="{BECE63E5-8F93-4289-B9A1-AC843C08CEC7}" srcOrd="0" destOrd="0" parTransId="{41A0CF91-E3CB-4D7B-B8DF-7DC361EC7FF2}" sibTransId="{C782F33A-7376-4B25-AA12-F87122F3BDA7}"/>
    <dgm:cxn modelId="{EA23857F-C2B4-4F25-B5EE-2EC24F2D5DE1}" type="presOf" srcId="{B91E6943-432E-49FE-834B-A3EA59CA731F}" destId="{4FD8DF0A-2F14-4F44-A58B-CC481006C441}" srcOrd="0" destOrd="0" presId="urn:microsoft.com/office/officeart/2005/8/layout/vList2"/>
    <dgm:cxn modelId="{E3D400A4-DB40-4245-A5AB-1A64B89F6680}" srcId="{B91E6943-432E-49FE-834B-A3EA59CA731F}" destId="{D4C36C8E-C603-474A-992E-186FBB233858}" srcOrd="0" destOrd="0" parTransId="{B227EC70-0AF6-4895-A209-54C1F487BB61}" sibTransId="{4DF8C62C-AA70-4009-91DE-7F1AFFCFE99D}"/>
    <dgm:cxn modelId="{08805FC1-13D1-4F70-AC1E-3B380696DCCD}" type="presOf" srcId="{CBF4251B-1C63-4802-A40E-409C92349869}" destId="{44BC5A8B-9DF9-4B4F-A7F6-A23AAF420F5C}" srcOrd="0" destOrd="0" presId="urn:microsoft.com/office/officeart/2005/8/layout/vList2"/>
    <dgm:cxn modelId="{8BB86DD5-90AD-440C-9D86-09476795706A}" type="presOf" srcId="{D4C36C8E-C603-474A-992E-186FBB233858}" destId="{90D29B3B-BE8F-4FF1-8F9C-86563F10B0EC}" srcOrd="0" destOrd="0" presId="urn:microsoft.com/office/officeart/2005/8/layout/vList2"/>
    <dgm:cxn modelId="{77276AF0-671B-42C5-A0CD-E0A50ADA125C}" srcId="{DF322824-2BF3-4C24-9F9F-6A9D14066397}" destId="{2B4FECFE-2947-4506-BF2F-4B4F355950DF}" srcOrd="0" destOrd="0" parTransId="{32479DA2-04C3-40DF-9A22-4620FD506408}" sibTransId="{EE4B5BF0-F9E0-47E3-8AEF-43DFA00BFE6C}"/>
    <dgm:cxn modelId="{9B8AF83A-C131-4058-B70F-07CAEC166F78}" type="presParOf" srcId="{4FD8DF0A-2F14-4F44-A58B-CC481006C441}" destId="{90D29B3B-BE8F-4FF1-8F9C-86563F10B0EC}" srcOrd="0" destOrd="0" presId="urn:microsoft.com/office/officeart/2005/8/layout/vList2"/>
    <dgm:cxn modelId="{5E8B7421-00B6-4147-8122-49F38AFDDF75}" type="presParOf" srcId="{4FD8DF0A-2F14-4F44-A58B-CC481006C441}" destId="{F141459A-E753-4687-BC3E-FDC9CBDBC79B}" srcOrd="1" destOrd="0" presId="urn:microsoft.com/office/officeart/2005/8/layout/vList2"/>
    <dgm:cxn modelId="{5AB6BFF4-92BC-4693-A28B-D9F0F4D290BF}" type="presParOf" srcId="{4FD8DF0A-2F14-4F44-A58B-CC481006C441}" destId="{C9751DF8-147C-4CFB-BB75-7DC48BBA19E8}" srcOrd="2" destOrd="0" presId="urn:microsoft.com/office/officeart/2005/8/layout/vList2"/>
    <dgm:cxn modelId="{169CB9DF-15FF-4237-9D1F-2075036C1F72}" type="presParOf" srcId="{4FD8DF0A-2F14-4F44-A58B-CC481006C441}" destId="{01F0A28E-B6DA-4EAE-A2B9-E3E07188C299}" srcOrd="3" destOrd="0" presId="urn:microsoft.com/office/officeart/2005/8/layout/vList2"/>
    <dgm:cxn modelId="{B754FA85-24D4-4F23-B9CC-862D4D048B07}" type="presParOf" srcId="{4FD8DF0A-2F14-4F44-A58B-CC481006C441}" destId="{44BC5A8B-9DF9-4B4F-A7F6-A23AAF420F5C}" srcOrd="4" destOrd="0" presId="urn:microsoft.com/office/officeart/2005/8/layout/vList2"/>
    <dgm:cxn modelId="{AAFBB36E-47DD-4EE1-9F52-21A3D41F9131}" type="presParOf" srcId="{4FD8DF0A-2F14-4F44-A58B-CC481006C441}" destId="{2DF91BDD-9A83-484C-AB64-5C8D6D410D7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21218-523E-48C2-BF8D-FB5122958C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48273-4D67-480E-980B-51468BCE15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Syllabus – survey sent to students in spring 2024 and after implementation</a:t>
          </a:r>
        </a:p>
      </dgm:t>
    </dgm:pt>
    <dgm:pt modelId="{55AF4CCB-11D9-470F-8382-4A5F5E20DF19}" type="parTrans" cxnId="{82FD9E19-0087-4B77-BAD8-B33670E909A0}">
      <dgm:prSet/>
      <dgm:spPr/>
      <dgm:t>
        <a:bodyPr/>
        <a:lstStyle/>
        <a:p>
          <a:endParaRPr lang="en-US"/>
        </a:p>
      </dgm:t>
    </dgm:pt>
    <dgm:pt modelId="{A05BD5FF-300C-494B-AA14-CA7184A31B24}" type="sibTrans" cxnId="{82FD9E19-0087-4B77-BAD8-B33670E909A0}">
      <dgm:prSet/>
      <dgm:spPr/>
      <dgm:t>
        <a:bodyPr/>
        <a:lstStyle/>
        <a:p>
          <a:endParaRPr lang="en-US"/>
        </a:p>
      </dgm:t>
    </dgm:pt>
    <dgm:pt modelId="{B14971C9-EE13-4EE1-B405-F5BDA379A6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Rubric – should have a decrease in number of questions compared to SP24; pre and post survey</a:t>
          </a:r>
        </a:p>
      </dgm:t>
    </dgm:pt>
    <dgm:pt modelId="{D823FE27-F779-4D3D-912E-00E2AB2F3698}" type="parTrans" cxnId="{D90E41E3-6DEE-4304-9529-B9B23D56C9C2}">
      <dgm:prSet/>
      <dgm:spPr/>
      <dgm:t>
        <a:bodyPr/>
        <a:lstStyle/>
        <a:p>
          <a:endParaRPr lang="en-US"/>
        </a:p>
      </dgm:t>
    </dgm:pt>
    <dgm:pt modelId="{CA380EC7-70E3-45B5-A23C-49B62C74A9CD}" type="sibTrans" cxnId="{D90E41E3-6DEE-4304-9529-B9B23D56C9C2}">
      <dgm:prSet/>
      <dgm:spPr/>
      <dgm:t>
        <a:bodyPr/>
        <a:lstStyle/>
        <a:p>
          <a:endParaRPr lang="en-US"/>
        </a:p>
      </dgm:t>
    </dgm:pt>
    <dgm:pt modelId="{319C6A27-54DE-4EEF-BE7F-58E69AD94E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Prompts – should see higher grades and perhaps improved scores on FCQs, pre and </a:t>
          </a:r>
          <a:r>
            <a:rPr lang="en-US"/>
            <a:t>post surveys.</a:t>
          </a:r>
          <a:endParaRPr lang="en-US" dirty="0"/>
        </a:p>
      </dgm:t>
    </dgm:pt>
    <dgm:pt modelId="{65C90125-FEFB-4CA0-A711-255861931305}" type="parTrans" cxnId="{FEFAA22B-C765-42B1-AE8C-52F872F56B2B}">
      <dgm:prSet/>
      <dgm:spPr/>
      <dgm:t>
        <a:bodyPr/>
        <a:lstStyle/>
        <a:p>
          <a:endParaRPr lang="en-US"/>
        </a:p>
      </dgm:t>
    </dgm:pt>
    <dgm:pt modelId="{AF6C93C6-E99B-419D-AE5A-0250CA55F761}" type="sibTrans" cxnId="{FEFAA22B-C765-42B1-AE8C-52F872F56B2B}">
      <dgm:prSet/>
      <dgm:spPr/>
      <dgm:t>
        <a:bodyPr/>
        <a:lstStyle/>
        <a:p>
          <a:endParaRPr lang="en-US"/>
        </a:p>
      </dgm:t>
    </dgm:pt>
    <dgm:pt modelId="{DBF5C1E6-43A0-4D63-AB5C-96C53D0D7209}" type="pres">
      <dgm:prSet presAssocID="{87F21218-523E-48C2-BF8D-FB5122958C78}" presName="root" presStyleCnt="0">
        <dgm:presLayoutVars>
          <dgm:dir/>
          <dgm:resizeHandles val="exact"/>
        </dgm:presLayoutVars>
      </dgm:prSet>
      <dgm:spPr/>
    </dgm:pt>
    <dgm:pt modelId="{11225DF1-5500-4E72-A848-5809590AC2B9}" type="pres">
      <dgm:prSet presAssocID="{C5C48273-4D67-480E-980B-51468BCE158C}" presName="compNode" presStyleCnt="0"/>
      <dgm:spPr/>
    </dgm:pt>
    <dgm:pt modelId="{78611199-0FB8-4C1A-BBBB-B6AAE5D9F40D}" type="pres">
      <dgm:prSet presAssocID="{C5C48273-4D67-480E-980B-51468BCE158C}" presName="bgRect" presStyleLbl="bgShp" presStyleIdx="0" presStyleCnt="3"/>
      <dgm:spPr/>
    </dgm:pt>
    <dgm:pt modelId="{6CB79B7A-5A22-4785-A897-9C9345A14EF0}" type="pres">
      <dgm:prSet presAssocID="{C5C48273-4D67-480E-980B-51468BCE15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039B23A-1C30-424B-8E19-6CBBEC1C12BB}" type="pres">
      <dgm:prSet presAssocID="{C5C48273-4D67-480E-980B-51468BCE158C}" presName="spaceRect" presStyleCnt="0"/>
      <dgm:spPr/>
    </dgm:pt>
    <dgm:pt modelId="{AF857CAB-EC6D-4C18-93D8-9D8C1C628CCB}" type="pres">
      <dgm:prSet presAssocID="{C5C48273-4D67-480E-980B-51468BCE158C}" presName="parTx" presStyleLbl="revTx" presStyleIdx="0" presStyleCnt="3">
        <dgm:presLayoutVars>
          <dgm:chMax val="0"/>
          <dgm:chPref val="0"/>
        </dgm:presLayoutVars>
      </dgm:prSet>
      <dgm:spPr/>
    </dgm:pt>
    <dgm:pt modelId="{44344C8A-E4C1-495F-B31C-107210CF20F2}" type="pres">
      <dgm:prSet presAssocID="{A05BD5FF-300C-494B-AA14-CA7184A31B24}" presName="sibTrans" presStyleCnt="0"/>
      <dgm:spPr/>
    </dgm:pt>
    <dgm:pt modelId="{CE78A99C-E69A-489C-859C-FB421BEC4DAE}" type="pres">
      <dgm:prSet presAssocID="{B14971C9-EE13-4EE1-B405-F5BDA379A65D}" presName="compNode" presStyleCnt="0"/>
      <dgm:spPr/>
    </dgm:pt>
    <dgm:pt modelId="{8CBBFC06-6C6D-4931-8BE9-AE4C62C2502B}" type="pres">
      <dgm:prSet presAssocID="{B14971C9-EE13-4EE1-B405-F5BDA379A65D}" presName="bgRect" presStyleLbl="bgShp" presStyleIdx="1" presStyleCnt="3"/>
      <dgm:spPr/>
    </dgm:pt>
    <dgm:pt modelId="{59D23BC5-5DD0-4DD2-9F7F-FDB4D67D3191}" type="pres">
      <dgm:prSet presAssocID="{B14971C9-EE13-4EE1-B405-F5BDA379A6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837C10-86BD-4F64-A966-413E70C78ABC}" type="pres">
      <dgm:prSet presAssocID="{B14971C9-EE13-4EE1-B405-F5BDA379A65D}" presName="spaceRect" presStyleCnt="0"/>
      <dgm:spPr/>
    </dgm:pt>
    <dgm:pt modelId="{FC4800DE-B7B6-450B-AF68-9C979660463B}" type="pres">
      <dgm:prSet presAssocID="{B14971C9-EE13-4EE1-B405-F5BDA379A65D}" presName="parTx" presStyleLbl="revTx" presStyleIdx="1" presStyleCnt="3">
        <dgm:presLayoutVars>
          <dgm:chMax val="0"/>
          <dgm:chPref val="0"/>
        </dgm:presLayoutVars>
      </dgm:prSet>
      <dgm:spPr/>
    </dgm:pt>
    <dgm:pt modelId="{1170DFA9-EF8A-4652-B0EF-262C7C636526}" type="pres">
      <dgm:prSet presAssocID="{CA380EC7-70E3-45B5-A23C-49B62C74A9CD}" presName="sibTrans" presStyleCnt="0"/>
      <dgm:spPr/>
    </dgm:pt>
    <dgm:pt modelId="{014FDA6F-BF4F-488D-BC16-4B4EE8DAB8CE}" type="pres">
      <dgm:prSet presAssocID="{319C6A27-54DE-4EEF-BE7F-58E69AD94EBB}" presName="compNode" presStyleCnt="0"/>
      <dgm:spPr/>
    </dgm:pt>
    <dgm:pt modelId="{840597CA-3EC9-443F-9B26-BE96E72B3016}" type="pres">
      <dgm:prSet presAssocID="{319C6A27-54DE-4EEF-BE7F-58E69AD94EBB}" presName="bgRect" presStyleLbl="bgShp" presStyleIdx="2" presStyleCnt="3"/>
      <dgm:spPr/>
    </dgm:pt>
    <dgm:pt modelId="{7BA9370B-E146-4091-9EE2-7E3E6D8CA70A}" type="pres">
      <dgm:prSet presAssocID="{319C6A27-54DE-4EEF-BE7F-58E69AD94E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47C6125-BBDE-4046-A8B4-C9F3824F5B21}" type="pres">
      <dgm:prSet presAssocID="{319C6A27-54DE-4EEF-BE7F-58E69AD94EBB}" presName="spaceRect" presStyleCnt="0"/>
      <dgm:spPr/>
    </dgm:pt>
    <dgm:pt modelId="{BCB347BE-9567-4599-B3AE-A652E2FF8FD7}" type="pres">
      <dgm:prSet presAssocID="{319C6A27-54DE-4EEF-BE7F-58E69AD94EB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2FD9E19-0087-4B77-BAD8-B33670E909A0}" srcId="{87F21218-523E-48C2-BF8D-FB5122958C78}" destId="{C5C48273-4D67-480E-980B-51468BCE158C}" srcOrd="0" destOrd="0" parTransId="{55AF4CCB-11D9-470F-8382-4A5F5E20DF19}" sibTransId="{A05BD5FF-300C-494B-AA14-CA7184A31B24}"/>
    <dgm:cxn modelId="{FEFAA22B-C765-42B1-AE8C-52F872F56B2B}" srcId="{87F21218-523E-48C2-BF8D-FB5122958C78}" destId="{319C6A27-54DE-4EEF-BE7F-58E69AD94EBB}" srcOrd="2" destOrd="0" parTransId="{65C90125-FEFB-4CA0-A711-255861931305}" sibTransId="{AF6C93C6-E99B-419D-AE5A-0250CA55F761}"/>
    <dgm:cxn modelId="{A4E83069-C169-40FB-A0F0-935C614C6D1C}" type="presOf" srcId="{C5C48273-4D67-480E-980B-51468BCE158C}" destId="{AF857CAB-EC6D-4C18-93D8-9D8C1C628CCB}" srcOrd="0" destOrd="0" presId="urn:microsoft.com/office/officeart/2018/2/layout/IconVerticalSolidList"/>
    <dgm:cxn modelId="{959E7C73-A8E5-40B6-89BE-2F45D6E9B20C}" type="presOf" srcId="{87F21218-523E-48C2-BF8D-FB5122958C78}" destId="{DBF5C1E6-43A0-4D63-AB5C-96C53D0D7209}" srcOrd="0" destOrd="0" presId="urn:microsoft.com/office/officeart/2018/2/layout/IconVerticalSolidList"/>
    <dgm:cxn modelId="{73F5857D-4932-48D5-A2C2-3FF6C1DC5454}" type="presOf" srcId="{319C6A27-54DE-4EEF-BE7F-58E69AD94EBB}" destId="{BCB347BE-9567-4599-B3AE-A652E2FF8FD7}" srcOrd="0" destOrd="0" presId="urn:microsoft.com/office/officeart/2018/2/layout/IconVerticalSolidList"/>
    <dgm:cxn modelId="{578051AD-FE07-4CA4-8773-57FB25E13927}" type="presOf" srcId="{B14971C9-EE13-4EE1-B405-F5BDA379A65D}" destId="{FC4800DE-B7B6-450B-AF68-9C979660463B}" srcOrd="0" destOrd="0" presId="urn:microsoft.com/office/officeart/2018/2/layout/IconVerticalSolidList"/>
    <dgm:cxn modelId="{D90E41E3-6DEE-4304-9529-B9B23D56C9C2}" srcId="{87F21218-523E-48C2-BF8D-FB5122958C78}" destId="{B14971C9-EE13-4EE1-B405-F5BDA379A65D}" srcOrd="1" destOrd="0" parTransId="{D823FE27-F779-4D3D-912E-00E2AB2F3698}" sibTransId="{CA380EC7-70E3-45B5-A23C-49B62C74A9CD}"/>
    <dgm:cxn modelId="{AA608A9E-28A5-412D-AD40-694A97F00489}" type="presParOf" srcId="{DBF5C1E6-43A0-4D63-AB5C-96C53D0D7209}" destId="{11225DF1-5500-4E72-A848-5809590AC2B9}" srcOrd="0" destOrd="0" presId="urn:microsoft.com/office/officeart/2018/2/layout/IconVerticalSolidList"/>
    <dgm:cxn modelId="{592B8E61-82AD-48E0-A838-37E709DFE314}" type="presParOf" srcId="{11225DF1-5500-4E72-A848-5809590AC2B9}" destId="{78611199-0FB8-4C1A-BBBB-B6AAE5D9F40D}" srcOrd="0" destOrd="0" presId="urn:microsoft.com/office/officeart/2018/2/layout/IconVerticalSolidList"/>
    <dgm:cxn modelId="{BD87EABC-0708-470D-9308-95833315DA36}" type="presParOf" srcId="{11225DF1-5500-4E72-A848-5809590AC2B9}" destId="{6CB79B7A-5A22-4785-A897-9C9345A14EF0}" srcOrd="1" destOrd="0" presId="urn:microsoft.com/office/officeart/2018/2/layout/IconVerticalSolidList"/>
    <dgm:cxn modelId="{EE46BB8A-A4AC-4399-B742-DEBCF8EE664B}" type="presParOf" srcId="{11225DF1-5500-4E72-A848-5809590AC2B9}" destId="{5039B23A-1C30-424B-8E19-6CBBEC1C12BB}" srcOrd="2" destOrd="0" presId="urn:microsoft.com/office/officeart/2018/2/layout/IconVerticalSolidList"/>
    <dgm:cxn modelId="{6101496C-5616-46F1-9CF1-C783827A6430}" type="presParOf" srcId="{11225DF1-5500-4E72-A848-5809590AC2B9}" destId="{AF857CAB-EC6D-4C18-93D8-9D8C1C628CCB}" srcOrd="3" destOrd="0" presId="urn:microsoft.com/office/officeart/2018/2/layout/IconVerticalSolidList"/>
    <dgm:cxn modelId="{BC0AD003-276B-4503-9E1C-B40520AD47B2}" type="presParOf" srcId="{DBF5C1E6-43A0-4D63-AB5C-96C53D0D7209}" destId="{44344C8A-E4C1-495F-B31C-107210CF20F2}" srcOrd="1" destOrd="0" presId="urn:microsoft.com/office/officeart/2018/2/layout/IconVerticalSolidList"/>
    <dgm:cxn modelId="{9FB1AA45-A0DB-4459-957E-2FA1D5B76E1D}" type="presParOf" srcId="{DBF5C1E6-43A0-4D63-AB5C-96C53D0D7209}" destId="{CE78A99C-E69A-489C-859C-FB421BEC4DAE}" srcOrd="2" destOrd="0" presId="urn:microsoft.com/office/officeart/2018/2/layout/IconVerticalSolidList"/>
    <dgm:cxn modelId="{66AECE5C-0792-40DC-878B-8A2669FB9148}" type="presParOf" srcId="{CE78A99C-E69A-489C-859C-FB421BEC4DAE}" destId="{8CBBFC06-6C6D-4931-8BE9-AE4C62C2502B}" srcOrd="0" destOrd="0" presId="urn:microsoft.com/office/officeart/2018/2/layout/IconVerticalSolidList"/>
    <dgm:cxn modelId="{88BC9890-CD51-4055-A118-8F60763F638B}" type="presParOf" srcId="{CE78A99C-E69A-489C-859C-FB421BEC4DAE}" destId="{59D23BC5-5DD0-4DD2-9F7F-FDB4D67D3191}" srcOrd="1" destOrd="0" presId="urn:microsoft.com/office/officeart/2018/2/layout/IconVerticalSolidList"/>
    <dgm:cxn modelId="{6D71107D-1673-48C9-83E9-D2056C7F3E1A}" type="presParOf" srcId="{CE78A99C-E69A-489C-859C-FB421BEC4DAE}" destId="{48837C10-86BD-4F64-A966-413E70C78ABC}" srcOrd="2" destOrd="0" presId="urn:microsoft.com/office/officeart/2018/2/layout/IconVerticalSolidList"/>
    <dgm:cxn modelId="{317BA90D-3D39-4DC0-9E6B-EF90DA962D06}" type="presParOf" srcId="{CE78A99C-E69A-489C-859C-FB421BEC4DAE}" destId="{FC4800DE-B7B6-450B-AF68-9C979660463B}" srcOrd="3" destOrd="0" presId="urn:microsoft.com/office/officeart/2018/2/layout/IconVerticalSolidList"/>
    <dgm:cxn modelId="{9D2BF578-B0A6-40CD-BA20-E3B040E5EC4E}" type="presParOf" srcId="{DBF5C1E6-43A0-4D63-AB5C-96C53D0D7209}" destId="{1170DFA9-EF8A-4652-B0EF-262C7C636526}" srcOrd="3" destOrd="0" presId="urn:microsoft.com/office/officeart/2018/2/layout/IconVerticalSolidList"/>
    <dgm:cxn modelId="{3BE11E04-3906-4BDB-949D-B0D0A0680081}" type="presParOf" srcId="{DBF5C1E6-43A0-4D63-AB5C-96C53D0D7209}" destId="{014FDA6F-BF4F-488D-BC16-4B4EE8DAB8CE}" srcOrd="4" destOrd="0" presId="urn:microsoft.com/office/officeart/2018/2/layout/IconVerticalSolidList"/>
    <dgm:cxn modelId="{D9E7446E-1A0F-4400-848A-03038598E9FB}" type="presParOf" srcId="{014FDA6F-BF4F-488D-BC16-4B4EE8DAB8CE}" destId="{840597CA-3EC9-443F-9B26-BE96E72B3016}" srcOrd="0" destOrd="0" presId="urn:microsoft.com/office/officeart/2018/2/layout/IconVerticalSolidList"/>
    <dgm:cxn modelId="{41F0E019-B910-45B0-BF67-2BB9428742ED}" type="presParOf" srcId="{014FDA6F-BF4F-488D-BC16-4B4EE8DAB8CE}" destId="{7BA9370B-E146-4091-9EE2-7E3E6D8CA70A}" srcOrd="1" destOrd="0" presId="urn:microsoft.com/office/officeart/2018/2/layout/IconVerticalSolidList"/>
    <dgm:cxn modelId="{CCC83F02-EEA1-42A3-9CA1-84053BD1E3A3}" type="presParOf" srcId="{014FDA6F-BF4F-488D-BC16-4B4EE8DAB8CE}" destId="{D47C6125-BBDE-4046-A8B4-C9F3824F5B21}" srcOrd="2" destOrd="0" presId="urn:microsoft.com/office/officeart/2018/2/layout/IconVerticalSolidList"/>
    <dgm:cxn modelId="{086E91E4-4051-46E1-8CA0-EED3D09E083A}" type="presParOf" srcId="{014FDA6F-BF4F-488D-BC16-4B4EE8DAB8CE}" destId="{BCB347BE-9567-4599-B3AE-A652E2FF8F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29B3B-BE8F-4FF1-8F9C-86563F10B0EC}">
      <dsp:nvSpPr>
        <dsp:cNvPr id="0" name=""/>
        <dsp:cNvSpPr/>
      </dsp:nvSpPr>
      <dsp:spPr>
        <a:xfrm>
          <a:off x="0" y="47575"/>
          <a:ext cx="9946289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Relevance</a:t>
          </a:r>
          <a:r>
            <a:rPr lang="en-US" sz="2200" kern="1200" dirty="0"/>
            <a:t>: the extent to which a student can see their goals, interests and experiences reflected in their learning. (Norton Guide, page 3)</a:t>
          </a:r>
        </a:p>
      </dsp:txBody>
      <dsp:txXfrm>
        <a:off x="57015" y="104590"/>
        <a:ext cx="9832259" cy="1053922"/>
      </dsp:txXfrm>
    </dsp:sp>
    <dsp:sp modelId="{F141459A-E753-4687-BC3E-FDC9CBDBC79B}">
      <dsp:nvSpPr>
        <dsp:cNvPr id="0" name=""/>
        <dsp:cNvSpPr/>
      </dsp:nvSpPr>
      <dsp:spPr>
        <a:xfrm>
          <a:off x="0" y="1215528"/>
          <a:ext cx="994628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Importance:</a:t>
          </a:r>
          <a:r>
            <a:rPr lang="en-US" sz="1700" kern="1200"/>
            <a:t> you can’t be what you can’t see</a:t>
          </a:r>
        </a:p>
      </dsp:txBody>
      <dsp:txXfrm>
        <a:off x="0" y="1215528"/>
        <a:ext cx="9946289" cy="364320"/>
      </dsp:txXfrm>
    </dsp:sp>
    <dsp:sp modelId="{C9751DF8-147C-4CFB-BB75-7DC48BBA19E8}">
      <dsp:nvSpPr>
        <dsp:cNvPr id="0" name=""/>
        <dsp:cNvSpPr/>
      </dsp:nvSpPr>
      <dsp:spPr>
        <a:xfrm>
          <a:off x="0" y="1579848"/>
          <a:ext cx="9946289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Transparency</a:t>
          </a:r>
          <a:r>
            <a:rPr lang="en-US" sz="2200" b="1" kern="1200" dirty="0"/>
            <a:t>: </a:t>
          </a:r>
          <a:r>
            <a:rPr lang="en-US" sz="2200" kern="1200" dirty="0"/>
            <a:t>The extent to which  information is often implicit or unknown to students regarding assessment is made explicit to them (Norton Guide page 35) </a:t>
          </a:r>
        </a:p>
      </dsp:txBody>
      <dsp:txXfrm>
        <a:off x="57015" y="1636863"/>
        <a:ext cx="9832259" cy="1053922"/>
      </dsp:txXfrm>
    </dsp:sp>
    <dsp:sp modelId="{01F0A28E-B6DA-4EAE-A2B9-E3E07188C299}">
      <dsp:nvSpPr>
        <dsp:cNvPr id="0" name=""/>
        <dsp:cNvSpPr/>
      </dsp:nvSpPr>
      <dsp:spPr>
        <a:xfrm>
          <a:off x="0" y="2747800"/>
          <a:ext cx="994628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 dirty="0"/>
            <a:t>Importance: </a:t>
          </a:r>
          <a:r>
            <a:rPr lang="en-US" sz="1700" kern="1200" dirty="0"/>
            <a:t>Equitable grading practices honor the significance of grades in students’ education experience (Norton Guide: p 31) </a:t>
          </a:r>
        </a:p>
      </dsp:txBody>
      <dsp:txXfrm>
        <a:off x="0" y="2747800"/>
        <a:ext cx="9946289" cy="512325"/>
      </dsp:txXfrm>
    </dsp:sp>
    <dsp:sp modelId="{44BC5A8B-9DF9-4B4F-A7F6-A23AAF420F5C}">
      <dsp:nvSpPr>
        <dsp:cNvPr id="0" name=""/>
        <dsp:cNvSpPr/>
      </dsp:nvSpPr>
      <dsp:spPr>
        <a:xfrm>
          <a:off x="0" y="3260125"/>
          <a:ext cx="9946289" cy="1167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Equity</a:t>
          </a:r>
          <a:r>
            <a:rPr lang="en-US" sz="2200" kern="1200" dirty="0"/>
            <a:t>: </a:t>
          </a:r>
          <a:r>
            <a:rPr lang="en-US" sz="2200" b="0" i="0" kern="1200" dirty="0"/>
            <a:t>the state, quality or ideal of being just, impartial and fair</a:t>
          </a:r>
          <a:endParaRPr lang="en-US" sz="2200" kern="1200" dirty="0"/>
        </a:p>
      </dsp:txBody>
      <dsp:txXfrm>
        <a:off x="57015" y="3317140"/>
        <a:ext cx="9832259" cy="1053922"/>
      </dsp:txXfrm>
    </dsp:sp>
    <dsp:sp modelId="{2DF91BDD-9A83-484C-AB64-5C8D6D410D79}">
      <dsp:nvSpPr>
        <dsp:cNvPr id="0" name=""/>
        <dsp:cNvSpPr/>
      </dsp:nvSpPr>
      <dsp:spPr>
        <a:xfrm>
          <a:off x="0" y="4428078"/>
          <a:ext cx="994628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79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 dirty="0"/>
            <a:t>Importance</a:t>
          </a:r>
          <a:r>
            <a:rPr lang="en-US" sz="1700" kern="1200" dirty="0"/>
            <a:t>: Students from minoritized backgrounds often view poor grades as proof they do not belong in college (Norton Guide p 37) </a:t>
          </a:r>
        </a:p>
      </dsp:txBody>
      <dsp:txXfrm>
        <a:off x="0" y="4428078"/>
        <a:ext cx="9946289" cy="51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11199-0FB8-4C1A-BBBB-B6AAE5D9F40D}">
      <dsp:nvSpPr>
        <dsp:cNvPr id="0" name=""/>
        <dsp:cNvSpPr/>
      </dsp:nvSpPr>
      <dsp:spPr>
        <a:xfrm>
          <a:off x="0" y="585"/>
          <a:ext cx="5992940" cy="13709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9B7A-5A22-4785-A897-9C9345A14EF0}">
      <dsp:nvSpPr>
        <dsp:cNvPr id="0" name=""/>
        <dsp:cNvSpPr/>
      </dsp:nvSpPr>
      <dsp:spPr>
        <a:xfrm>
          <a:off x="414697" y="309038"/>
          <a:ext cx="753995" cy="753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57CAB-EC6D-4C18-93D8-9D8C1C628CCB}">
      <dsp:nvSpPr>
        <dsp:cNvPr id="0" name=""/>
        <dsp:cNvSpPr/>
      </dsp:nvSpPr>
      <dsp:spPr>
        <a:xfrm>
          <a:off x="1583390" y="585"/>
          <a:ext cx="4409549" cy="13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87" tIns="145087" rIns="145087" bIns="1450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Syllabus – survey sent to students in spring 2024 and after implementation</a:t>
          </a:r>
        </a:p>
      </dsp:txBody>
      <dsp:txXfrm>
        <a:off x="1583390" y="585"/>
        <a:ext cx="4409549" cy="1370900"/>
      </dsp:txXfrm>
    </dsp:sp>
    <dsp:sp modelId="{8CBBFC06-6C6D-4931-8BE9-AE4C62C2502B}">
      <dsp:nvSpPr>
        <dsp:cNvPr id="0" name=""/>
        <dsp:cNvSpPr/>
      </dsp:nvSpPr>
      <dsp:spPr>
        <a:xfrm>
          <a:off x="0" y="1714211"/>
          <a:ext cx="5992940" cy="13709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3BC5-5DD0-4DD2-9F7F-FDB4D67D3191}">
      <dsp:nvSpPr>
        <dsp:cNvPr id="0" name=""/>
        <dsp:cNvSpPr/>
      </dsp:nvSpPr>
      <dsp:spPr>
        <a:xfrm>
          <a:off x="414697" y="2022664"/>
          <a:ext cx="753995" cy="753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800DE-B7B6-450B-AF68-9C979660463B}">
      <dsp:nvSpPr>
        <dsp:cNvPr id="0" name=""/>
        <dsp:cNvSpPr/>
      </dsp:nvSpPr>
      <dsp:spPr>
        <a:xfrm>
          <a:off x="1583390" y="1714211"/>
          <a:ext cx="4409549" cy="13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87" tIns="145087" rIns="145087" bIns="1450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Rubric – should have a decrease in number of questions compared to SP24; pre and post survey</a:t>
          </a:r>
        </a:p>
      </dsp:txBody>
      <dsp:txXfrm>
        <a:off x="1583390" y="1714211"/>
        <a:ext cx="4409549" cy="1370900"/>
      </dsp:txXfrm>
    </dsp:sp>
    <dsp:sp modelId="{840597CA-3EC9-443F-9B26-BE96E72B3016}">
      <dsp:nvSpPr>
        <dsp:cNvPr id="0" name=""/>
        <dsp:cNvSpPr/>
      </dsp:nvSpPr>
      <dsp:spPr>
        <a:xfrm>
          <a:off x="0" y="3427837"/>
          <a:ext cx="5992940" cy="13709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9370B-E146-4091-9EE2-7E3E6D8CA70A}">
      <dsp:nvSpPr>
        <dsp:cNvPr id="0" name=""/>
        <dsp:cNvSpPr/>
      </dsp:nvSpPr>
      <dsp:spPr>
        <a:xfrm>
          <a:off x="414697" y="3736290"/>
          <a:ext cx="753995" cy="753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47BE-9567-4599-B3AE-A652E2FF8FD7}">
      <dsp:nvSpPr>
        <dsp:cNvPr id="0" name=""/>
        <dsp:cNvSpPr/>
      </dsp:nvSpPr>
      <dsp:spPr>
        <a:xfrm>
          <a:off x="1583390" y="3427837"/>
          <a:ext cx="4409549" cy="137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87" tIns="145087" rIns="145087" bIns="14508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Prompts – should see higher grades and perhaps improved scores on FCQs, pre and </a:t>
          </a:r>
          <a:r>
            <a:rPr lang="en-US" sz="1900" kern="1200"/>
            <a:t>post surveys.</a:t>
          </a:r>
          <a:endParaRPr lang="en-US" sz="1900" kern="1200" dirty="0"/>
        </a:p>
      </dsp:txBody>
      <dsp:txXfrm>
        <a:off x="1583390" y="3427837"/>
        <a:ext cx="4409549" cy="137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0467" y="1354138"/>
            <a:ext cx="10665884" cy="479932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13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7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1454" y="1354089"/>
            <a:ext cx="5222945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1354089"/>
            <a:ext cx="5238751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05099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29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0467" y="1354138"/>
            <a:ext cx="10665884" cy="479932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6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1454" y="1354089"/>
            <a:ext cx="5222945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1354089"/>
            <a:ext cx="5238751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054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>
            <a:off x="770467" y="1990725"/>
            <a:ext cx="5226051" cy="635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93367" y="1990725"/>
            <a:ext cx="52429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454" y="1357677"/>
            <a:ext cx="5225063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54" y="2015108"/>
            <a:ext cx="522506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57677"/>
            <a:ext cx="5242984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5108"/>
            <a:ext cx="524298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6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0854D-2A6B-DE47-B91C-833D4D718256}" type="slidenum">
              <a:rPr lang="en-US" sz="140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67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590C5F-DBB6-734A-8F44-D3CABB3BAE49}" type="slidenum">
              <a:rPr lang="en-US" sz="140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02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770467" y="4114800"/>
            <a:ext cx="106658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55" y="4206558"/>
            <a:ext cx="10664896" cy="902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1457" y="3327400"/>
            <a:ext cx="10664895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2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601133" y="4406901"/>
            <a:ext cx="171451" cy="917575"/>
          </a:xfrm>
          <a:prstGeom prst="rect">
            <a:avLst/>
          </a:prstGeom>
          <a:solidFill>
            <a:srgbClr val="BAA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1" y="3979864"/>
            <a:ext cx="12236451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31751" y="0"/>
            <a:ext cx="12236451" cy="39798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31" y="4406901"/>
            <a:ext cx="10662920" cy="530860"/>
          </a:xfrm>
          <a:prstGeom prst="rect">
            <a:avLst/>
          </a:prstGeom>
        </p:spPr>
        <p:txBody>
          <a:bodyPr lIns="0" rIns="0" anchor="t"/>
          <a:lstStyle>
            <a:lvl1pPr algn="l">
              <a:defRPr sz="2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431" y="4995487"/>
            <a:ext cx="10662920" cy="538479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2584" y="5702300"/>
            <a:ext cx="5137149" cy="673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FontTx/>
              <a:buNone/>
              <a:defRPr sz="1400" baseline="0"/>
            </a:lvl1pPr>
            <a:lvl2pPr marL="457200" indent="0">
              <a:lnSpc>
                <a:spcPct val="80000"/>
              </a:lnSpc>
              <a:buFontTx/>
              <a:buNone/>
              <a:defRPr sz="1800"/>
            </a:lvl2pPr>
            <a:lvl3pPr marL="914400" indent="0">
              <a:lnSpc>
                <a:spcPct val="80000"/>
              </a:lnSpc>
              <a:buFontTx/>
              <a:buNone/>
              <a:defRPr sz="1800"/>
            </a:lvl3pPr>
            <a:lvl4pPr marL="1371600" indent="0">
              <a:lnSpc>
                <a:spcPct val="80000"/>
              </a:lnSpc>
              <a:buFontTx/>
              <a:buNone/>
              <a:defRPr sz="1800"/>
            </a:lvl4pPr>
            <a:lvl5pPr marL="1828800" indent="0">
              <a:lnSpc>
                <a:spcPct val="80000"/>
              </a:lnSpc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501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0467" y="1354138"/>
            <a:ext cx="10665884" cy="479932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641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1454" y="1354089"/>
            <a:ext cx="5222945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1354089"/>
            <a:ext cx="5238751" cy="4572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040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>
            <a:off x="770467" y="1990725"/>
            <a:ext cx="5226051" cy="635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93367" y="1990725"/>
            <a:ext cx="52429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454" y="1357677"/>
            <a:ext cx="5225063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54" y="2015108"/>
            <a:ext cx="522506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57677"/>
            <a:ext cx="5242984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5108"/>
            <a:ext cx="524298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3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>
            <a:off x="770467" y="1990725"/>
            <a:ext cx="5226051" cy="635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93367" y="1990725"/>
            <a:ext cx="52429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454" y="1357677"/>
            <a:ext cx="5225063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54" y="2015108"/>
            <a:ext cx="522506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57677"/>
            <a:ext cx="5242984" cy="639762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5108"/>
            <a:ext cx="5242984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2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0854D-2A6B-DE47-B91C-833D4D718256}" type="slidenum">
              <a:rPr lang="en-US" sz="140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3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590C5F-DBB6-734A-8F44-D3CABB3BAE49}" type="slidenum">
              <a:rPr lang="en-US" sz="1400">
                <a:solidFill>
                  <a:srgbClr val="000000"/>
                </a:solidFill>
                <a:ea typeface="ＭＳ Ｐゴシック" charset="0"/>
                <a:cs typeface="Arial" charset="0"/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8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770467" y="4114800"/>
            <a:ext cx="106658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55" y="4206558"/>
            <a:ext cx="10664896" cy="902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1457" y="3327400"/>
            <a:ext cx="10664895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8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flipH="1">
            <a:off x="601133" y="4406901"/>
            <a:ext cx="171451" cy="917575"/>
          </a:xfrm>
          <a:prstGeom prst="rect">
            <a:avLst/>
          </a:prstGeom>
          <a:solidFill>
            <a:srgbClr val="BAA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1" y="3979864"/>
            <a:ext cx="12236451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31751" y="0"/>
            <a:ext cx="12236451" cy="39798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kern="0" dirty="0">
              <a:solidFill>
                <a:prstClr val="white"/>
              </a:solidFill>
              <a:sym typeface="Arial"/>
              <a:rtl val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31" y="4406901"/>
            <a:ext cx="10662920" cy="530860"/>
          </a:xfrm>
          <a:prstGeom prst="rect">
            <a:avLst/>
          </a:prstGeom>
        </p:spPr>
        <p:txBody>
          <a:bodyPr lIns="0" rIns="0" anchor="t"/>
          <a:lstStyle>
            <a:lvl1pPr algn="l">
              <a:defRPr sz="2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431" y="4995487"/>
            <a:ext cx="10662920" cy="538479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2584" y="5702300"/>
            <a:ext cx="5137149" cy="673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FontTx/>
              <a:buNone/>
              <a:defRPr sz="1400" baseline="0"/>
            </a:lvl1pPr>
            <a:lvl2pPr marL="457200" indent="0">
              <a:lnSpc>
                <a:spcPct val="80000"/>
              </a:lnSpc>
              <a:buFontTx/>
              <a:buNone/>
              <a:defRPr sz="1800"/>
            </a:lvl2pPr>
            <a:lvl3pPr marL="914400" indent="0">
              <a:lnSpc>
                <a:spcPct val="80000"/>
              </a:lnSpc>
              <a:buFontTx/>
              <a:buNone/>
              <a:defRPr sz="1800"/>
            </a:lvl3pPr>
            <a:lvl4pPr marL="1371600" indent="0">
              <a:lnSpc>
                <a:spcPct val="80000"/>
              </a:lnSpc>
              <a:buFontTx/>
              <a:buNone/>
              <a:defRPr sz="1800"/>
            </a:lvl4pPr>
            <a:lvl5pPr marL="1828800" indent="0">
              <a:lnSpc>
                <a:spcPct val="80000"/>
              </a:lnSpc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041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EEDS full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3003"/>
          <a:stretch>
            <a:fillRect/>
          </a:stretch>
        </p:blipFill>
        <p:spPr bwMode="auto">
          <a:xfrm>
            <a:off x="4225120" y="6303170"/>
            <a:ext cx="329141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67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2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3.gstatic.com/images?q=tbn:ANd9GcS0iNXNE53-aNwa_S0bq92FxD-jn270vRAAU6EzbaPo80iiCrYBfQ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" y="229137"/>
            <a:ext cx="47752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79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85252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4119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7646DB-AA53-4686-963B-9D32EA66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8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6801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0" y="1"/>
            <a:ext cx="12192000" cy="12784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9454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9112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7084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7680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020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2533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3357"/>
            <a:ext cx="12192000" cy="3651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825" y="1"/>
            <a:ext cx="12192000" cy="1252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6969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10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436352" y="5795964"/>
            <a:ext cx="730249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97646DB-AA53-4686-963B-9D32EA66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2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933" y="1634067"/>
            <a:ext cx="10828867" cy="4542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27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A187755-F02D-4AEB-B9FE-EDC56310DBA4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533F-79F1-4F0B-855C-3279373477CB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320040" indent="-320040">
              <a:buSzPct val="125000"/>
              <a:buFont typeface="Wingdings" pitchFamily="2" charset="2"/>
              <a:buChar char="§"/>
              <a:defRPr/>
            </a:lvl1pPr>
            <a:lvl2pPr marL="640080" indent="-27432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  <a:defRPr/>
            </a:lvl2pPr>
            <a:lvl3pPr marL="914400" indent="-228600"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  <a:defRPr/>
            </a:lvl3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60173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3A51-3AF4-49BE-AFE4-069A5B2E1251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7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472887-4225-42E3-BA06-C43447B74CC8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6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B78D69-8EA3-417D-9B21-75FB0BE6642F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836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D94E-EFB7-48A6-A1C6-FBAB9CDB9686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2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5F96-EA3E-4BAC-94E4-9AB018AEB673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8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7D7C-8337-4A7B-8686-2BB9FC30510B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220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3FFBD8C-649E-467F-8B4D-68B7372C8A82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546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770467" y="4114800"/>
            <a:ext cx="10665884" cy="0"/>
          </a:xfrm>
          <a:prstGeom prst="straightConnector1">
            <a:avLst/>
          </a:prstGeom>
          <a:ln>
            <a:solidFill>
              <a:srgbClr val="404040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55" y="4206558"/>
            <a:ext cx="10664896" cy="902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1457" y="3327400"/>
            <a:ext cx="10664895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6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3B54-EB9B-426A-9FF4-954CD84C979E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4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967F8109-86FB-43E2-B919-011396060B2C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3357"/>
            <a:ext cx="12192000" cy="3651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825" y="1"/>
            <a:ext cx="12192000" cy="1252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1999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8136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080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933" y="1634067"/>
            <a:ext cx="10828867" cy="4542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87755-F02D-4AEB-B9FE-EDC56310DBA4}" type="datetime1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6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A533F-79F1-4F0B-855C-3279373477C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320040" indent="-320040">
              <a:buSzPct val="125000"/>
              <a:buFont typeface="Wingdings" pitchFamily="2" charset="2"/>
              <a:buChar char="§"/>
              <a:defRPr/>
            </a:lvl1pPr>
            <a:lvl2pPr marL="640080" indent="-27432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  <a:defRPr/>
            </a:lvl2pPr>
            <a:lvl3pPr marL="914400" indent="-228600"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§"/>
              <a:defRPr/>
            </a:lvl3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9173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93A51-3AF4-49BE-AFE4-069A5B2E125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0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72887-4225-42E3-BA06-C43447B74CC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86102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78D69-8EA3-417D-9B21-75FB0BE6642F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587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9D94E-EFB7-48A6-A1C6-FBAB9CDB968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828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5F96-EA3E-4BAC-94E4-9AB018AEB67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9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E7D7C-8337-4A7B-8686-2BB9FC30510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509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FBD8C-649E-467F-8B4D-68B7372C8A8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416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E3B54-EB9B-426A-9FF4-954CD84C979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56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F8109-86FB-43E2-B919-011396060B2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890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5449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3357"/>
            <a:ext cx="12192000" cy="3651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825" y="1"/>
            <a:ext cx="12192000" cy="125200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986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73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6BB-2ADD-EABE-7D84-AA5BE7821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C6570-ACFD-AFDD-38FC-D25865550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51E6C-F8DE-AAA5-FA07-3BED10F6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6F86-55EA-4022-BDBC-2FC0DF27ED5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3CF9-AA40-4C9B-41D8-91619878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3D11-EAFC-7D03-E5B9-6D37CA60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46DB-AA53-4686-963B-9D32EA66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8100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933" y="1634067"/>
            <a:ext cx="10828867" cy="45428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2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0467" y="274638"/>
            <a:ext cx="106658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0467" y="1354138"/>
            <a:ext cx="106658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1" y="0"/>
            <a:ext cx="12236451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LEEDS full.ep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3003"/>
          <a:stretch>
            <a:fillRect/>
          </a:stretch>
        </p:blipFill>
        <p:spPr bwMode="auto">
          <a:xfrm>
            <a:off x="8773584" y="6221414"/>
            <a:ext cx="329141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2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AC5C-5072-43A6-ACBE-CF4B03E148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A6D1-E645-43B0-94ED-1E7B060F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0467" y="274638"/>
            <a:ext cx="106658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0467" y="1354138"/>
            <a:ext cx="106658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1" y="0"/>
            <a:ext cx="12236451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LEEDS full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3003"/>
          <a:stretch>
            <a:fillRect/>
          </a:stretch>
        </p:blipFill>
        <p:spPr bwMode="auto">
          <a:xfrm>
            <a:off x="8773584" y="6221414"/>
            <a:ext cx="329141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9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0467" y="274638"/>
            <a:ext cx="106658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0467" y="1354138"/>
            <a:ext cx="106658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1" y="0"/>
            <a:ext cx="12236451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LEEDS full.ep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-3003"/>
          <a:stretch>
            <a:fillRect/>
          </a:stretch>
        </p:blipFill>
        <p:spPr bwMode="auto">
          <a:xfrm>
            <a:off x="8773584" y="6221414"/>
            <a:ext cx="329141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0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defTabSz="457200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082-A829-4B24-92BE-D53612201526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685D-8899-4F70-A783-9BE0E52130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467"/>
            <a:ext cx="12192000" cy="131233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n>
                <a:noFill/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291170"/>
            <a:ext cx="12192000" cy="95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CC9434-C343-49E5-9BD7-7E2895C2C4DB}" type="datetime1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CE9FDA-7115-4D37-9253-795F6A9E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rtl="0" eaLnBrk="1" latinLnBrk="0" hangingPunct="1">
        <a:spcBef>
          <a:spcPts val="700"/>
        </a:spcBef>
        <a:buClr>
          <a:srgbClr val="0070C0"/>
        </a:buClr>
        <a:buSzPct val="125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92D050"/>
        </a:buClr>
        <a:buSzPct val="12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C9434-C343-49E5-9BD7-7E2895C2C4D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E9FDA-7115-4D37-9253-795F6A9E47AA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8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rtl="0" eaLnBrk="1" latinLnBrk="0" hangingPunct="1">
        <a:spcBef>
          <a:spcPts val="700"/>
        </a:spcBef>
        <a:buClr>
          <a:srgbClr val="0070C0"/>
        </a:buClr>
        <a:buSzPct val="125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92D050"/>
        </a:buClr>
        <a:buSzPct val="12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AEC86D-FB68-F271-4C71-B0754DEE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4" y="1216087"/>
            <a:ext cx="9463808" cy="4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F1CAC7-EE8A-4C96-35D2-814544C0A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422"/>
            <a:ext cx="12099636" cy="1539226"/>
          </a:xfrm>
        </p:spPr>
        <p:txBody>
          <a:bodyPr/>
          <a:lstStyle/>
          <a:p>
            <a:r>
              <a:rPr lang="en-US" sz="4800" dirty="0"/>
              <a:t>Increasing Transparency, Equity and Relevancy in Common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D4C45-9AC7-38AB-1F96-15E44B1AB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301" y="6012186"/>
            <a:ext cx="9342981" cy="512340"/>
          </a:xfrm>
        </p:spPr>
        <p:txBody>
          <a:bodyPr/>
          <a:lstStyle/>
          <a:p>
            <a:pPr algn="l"/>
            <a:r>
              <a:rPr lang="en-US" sz="1200" dirty="0"/>
              <a:t>Dr. Meghan Van Portfliet | Assistant Teaching Professor | SRS Division - Leeds School of Business | University of Colorado Boulder </a:t>
            </a:r>
          </a:p>
        </p:txBody>
      </p:sp>
    </p:spTree>
    <p:extLst>
      <p:ext uri="{BB962C8B-B14F-4D97-AF65-F5344CB8AC3E}">
        <p14:creationId xmlns:p14="http://schemas.microsoft.com/office/powerpoint/2010/main" val="285289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C702-F0D6-99E6-8D71-6022DE0B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274638"/>
            <a:ext cx="10665884" cy="901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Definitions: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C5BF41-6032-A503-8E82-935A577AB5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7547538"/>
              </p:ext>
            </p:extLst>
          </p:nvPr>
        </p:nvGraphicFramePr>
        <p:xfrm>
          <a:off x="1152635" y="1176337"/>
          <a:ext cx="9946289" cy="498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38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DAEC-0CFE-61A4-43F5-4A117131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B238-16DF-246D-D6A5-E1FC21FC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78" y="1176338"/>
            <a:ext cx="10665884" cy="4799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lack of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relevancy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transparency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equity</a:t>
            </a:r>
            <a:r>
              <a:rPr lang="en-US" dirty="0"/>
              <a:t> in my course materials.</a:t>
            </a:r>
          </a:p>
          <a:p>
            <a:endParaRPr lang="en-US" dirty="0"/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dirty="0"/>
              <a:t>Syllabus: 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focused, 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clear on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Grading rubrics: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ague and leave too much up to my subjective judgement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leaves students unclear about how they can be successful on each assignment and in the course overall . 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ssessments: 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narrow in topic</a:t>
            </a:r>
          </a:p>
          <a:p>
            <a:pPr marL="800100" lvl="1" indent="-342900">
              <a:lnSpc>
                <a:spcPct val="111000"/>
              </a:lnSpc>
              <a:spcBef>
                <a:spcPts val="0"/>
              </a:spcBef>
              <a:spcAft>
                <a:spcPts val="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connect well to student lived experiences.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4DCB-FF2B-628D-6DD7-A037296F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274638"/>
            <a:ext cx="10665884" cy="901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Plan </a:t>
            </a:r>
          </a:p>
        </p:txBody>
      </p:sp>
      <p:pic>
        <p:nvPicPr>
          <p:cNvPr id="6" name="Picture 5" descr="Floorplan on a table">
            <a:extLst>
              <a:ext uri="{FF2B5EF4-FFF2-40B4-BE49-F238E27FC236}">
                <a16:creationId xmlns:a16="http://schemas.microsoft.com/office/drawing/2014/main" id="{2FBBE557-B985-4FAF-F0F7-778EA14F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8" r="1" b="20717"/>
          <a:stretch/>
        </p:blipFill>
        <p:spPr>
          <a:xfrm>
            <a:off x="892283" y="1176338"/>
            <a:ext cx="10939205" cy="492231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6FD432-1B06-65E1-8402-EC84E64C55CA}"/>
              </a:ext>
            </a:extLst>
          </p:cNvPr>
          <p:cNvSpPr/>
          <p:nvPr/>
        </p:nvSpPr>
        <p:spPr>
          <a:xfrm>
            <a:off x="841360" y="1702676"/>
            <a:ext cx="3383799" cy="38011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879E7-98FF-5225-C447-06C357FF8B8A}"/>
              </a:ext>
            </a:extLst>
          </p:cNvPr>
          <p:cNvSpPr/>
          <p:nvPr/>
        </p:nvSpPr>
        <p:spPr>
          <a:xfrm>
            <a:off x="4960883" y="1742089"/>
            <a:ext cx="2963917" cy="3761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02805-ABA8-8C1D-9DA8-33B752BCBD62}"/>
              </a:ext>
            </a:extLst>
          </p:cNvPr>
          <p:cNvSpPr/>
          <p:nvPr/>
        </p:nvSpPr>
        <p:spPr>
          <a:xfrm>
            <a:off x="8548634" y="1702675"/>
            <a:ext cx="3165145" cy="3761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D71F0-56A0-8408-006B-BB5D9E66F72C}"/>
              </a:ext>
            </a:extLst>
          </p:cNvPr>
          <p:cNvSpPr txBox="1"/>
          <p:nvPr/>
        </p:nvSpPr>
        <p:spPr>
          <a:xfrm>
            <a:off x="892283" y="1875357"/>
            <a:ext cx="32828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Spring 2024: Data Collection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syllabus/rubric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group with former students on all 3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Speak to current TA on rubric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Collect emails/meeting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F887F-B036-9049-0ACB-70D7B4318349}"/>
              </a:ext>
            </a:extLst>
          </p:cNvPr>
          <p:cNvSpPr txBox="1"/>
          <p:nvPr/>
        </p:nvSpPr>
        <p:spPr>
          <a:xfrm>
            <a:off x="4960882" y="1875357"/>
            <a:ext cx="2963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Summer 2024: Analysis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Synthesize feedback and JET course material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updated syllabus/rubric/prompts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Peer review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A9A4A-2D32-1DC4-BD84-FD518DE47702}"/>
              </a:ext>
            </a:extLst>
          </p:cNvPr>
          <p:cNvSpPr txBox="1"/>
          <p:nvPr/>
        </p:nvSpPr>
        <p:spPr>
          <a:xfrm>
            <a:off x="8548634" y="1875357"/>
            <a:ext cx="3165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Fall 2024+: Implementation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updated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collecting data for evaluation and adjustment </a:t>
            </a:r>
          </a:p>
          <a:p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05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29EE-83DC-9106-D102-AEDC495D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274638"/>
            <a:ext cx="10665884" cy="9017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Measuring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4C73CB-E06E-96CF-0902-E17DFDE64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04581"/>
              </p:ext>
            </p:extLst>
          </p:nvPr>
        </p:nvGraphicFramePr>
        <p:xfrm>
          <a:off x="770467" y="1354138"/>
          <a:ext cx="5992940" cy="479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2015 Winter Commencement address, 'Live the Creed' | CU Boulder Today |  University of Colorado Boulder">
            <a:extLst>
              <a:ext uri="{FF2B5EF4-FFF2-40B4-BE49-F238E27FC236}">
                <a16:creationId xmlns:a16="http://schemas.microsoft.com/office/drawing/2014/main" id="{B723D9EE-35C0-890E-A3A3-4F08C5CC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68" y="1429633"/>
            <a:ext cx="4723829" cy="47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7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p close and personal with CU Buffs' mascot Ralphie, the best buffalo in  football - Denverite, the Denver site!">
            <a:extLst>
              <a:ext uri="{FF2B5EF4-FFF2-40B4-BE49-F238E27FC236}">
                <a16:creationId xmlns:a16="http://schemas.microsoft.com/office/drawing/2014/main" id="{35FF62D9-699A-B273-98C7-40BB8117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872"/>
            <a:ext cx="12192000" cy="81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30FBA-0825-F66B-933D-7EFAF53E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C000"/>
                </a:solidFill>
              </a:rPr>
              <a:t>Questions?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324500B-9E7F-36B9-CD5C-370E3D607ACF}"/>
              </a:ext>
            </a:extLst>
          </p:cNvPr>
          <p:cNvSpPr/>
          <p:nvPr/>
        </p:nvSpPr>
        <p:spPr>
          <a:xfrm>
            <a:off x="8529120" y="4940047"/>
            <a:ext cx="3662880" cy="2999901"/>
          </a:xfrm>
          <a:prstGeom prst="flowChartConnector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4426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015 Leeds Master THEME">
  <a:themeElements>
    <a:clrScheme name="CU Leeds">
      <a:dk1>
        <a:sysClr val="windowText" lastClr="000000"/>
      </a:dk1>
      <a:lt1>
        <a:sysClr val="window" lastClr="FFFFFF"/>
      </a:lt1>
      <a:dk2>
        <a:srgbClr val="565A5C"/>
      </a:dk2>
      <a:lt2>
        <a:srgbClr val="A2A4A3"/>
      </a:lt2>
      <a:accent1>
        <a:srgbClr val="BAA564"/>
      </a:accent1>
      <a:accent2>
        <a:srgbClr val="C0504D"/>
      </a:accent2>
      <a:accent3>
        <a:srgbClr val="9BBB59"/>
      </a:accent3>
      <a:accent4>
        <a:srgbClr val="663366"/>
      </a:accent4>
      <a:accent5>
        <a:srgbClr val="4BACC6"/>
      </a:accent5>
      <a:accent6>
        <a:srgbClr val="CC6600"/>
      </a:accent6>
      <a:hlink>
        <a:srgbClr val="336699"/>
      </a:hlink>
      <a:folHlink>
        <a:srgbClr val="33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015 Leeds Master THEME">
  <a:themeElements>
    <a:clrScheme name="CU Leeds">
      <a:dk1>
        <a:sysClr val="windowText" lastClr="000000"/>
      </a:dk1>
      <a:lt1>
        <a:sysClr val="window" lastClr="FFFFFF"/>
      </a:lt1>
      <a:dk2>
        <a:srgbClr val="565A5C"/>
      </a:dk2>
      <a:lt2>
        <a:srgbClr val="A2A4A3"/>
      </a:lt2>
      <a:accent1>
        <a:srgbClr val="BAA564"/>
      </a:accent1>
      <a:accent2>
        <a:srgbClr val="C0504D"/>
      </a:accent2>
      <a:accent3>
        <a:srgbClr val="9BBB59"/>
      </a:accent3>
      <a:accent4>
        <a:srgbClr val="663366"/>
      </a:accent4>
      <a:accent5>
        <a:srgbClr val="4BACC6"/>
      </a:accent5>
      <a:accent6>
        <a:srgbClr val="CC6600"/>
      </a:accent6>
      <a:hlink>
        <a:srgbClr val="336699"/>
      </a:hlink>
      <a:folHlink>
        <a:srgbClr val="33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2015 Leeds Master THEME">
  <a:themeElements>
    <a:clrScheme name="CU Leeds">
      <a:dk1>
        <a:sysClr val="windowText" lastClr="000000"/>
      </a:dk1>
      <a:lt1>
        <a:sysClr val="window" lastClr="FFFFFF"/>
      </a:lt1>
      <a:dk2>
        <a:srgbClr val="565A5C"/>
      </a:dk2>
      <a:lt2>
        <a:srgbClr val="A2A4A3"/>
      </a:lt2>
      <a:accent1>
        <a:srgbClr val="BAA564"/>
      </a:accent1>
      <a:accent2>
        <a:srgbClr val="C0504D"/>
      </a:accent2>
      <a:accent3>
        <a:srgbClr val="9BBB59"/>
      </a:accent3>
      <a:accent4>
        <a:srgbClr val="663366"/>
      </a:accent4>
      <a:accent5>
        <a:srgbClr val="4BACC6"/>
      </a:accent5>
      <a:accent6>
        <a:srgbClr val="CC6600"/>
      </a:accent6>
      <a:hlink>
        <a:srgbClr val="336699"/>
      </a:hlink>
      <a:folHlink>
        <a:srgbClr val="33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edi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 1 Day 3 Cox- Property Rights  644</Template>
  <TotalTime>378</TotalTime>
  <Words>356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Wingdings</vt:lpstr>
      <vt:lpstr>2015 Leeds Master THEME</vt:lpstr>
      <vt:lpstr>Custom Design</vt:lpstr>
      <vt:lpstr>1_2015 Leeds Master THEME</vt:lpstr>
      <vt:lpstr>2_2015 Leeds Master THEME</vt:lpstr>
      <vt:lpstr>1_Office Theme</vt:lpstr>
      <vt:lpstr>1_Median</vt:lpstr>
      <vt:lpstr>3_Median</vt:lpstr>
      <vt:lpstr>Increasing Transparency, Equity and Relevancy in Common Curriculum</vt:lpstr>
      <vt:lpstr>Definitions: </vt:lpstr>
      <vt:lpstr>The Issue:</vt:lpstr>
      <vt:lpstr>The Plan </vt:lpstr>
      <vt:lpstr>Measuring Success</vt:lpstr>
      <vt:lpstr>Questions? </vt:lpstr>
    </vt:vector>
  </TitlesOfParts>
  <Company>University of Colorado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Transparency and Relevancy in Common Curriculum</dc:title>
  <dc:creator>Meghan Van Portfliet</dc:creator>
  <cp:lastModifiedBy>Meghan Van Portfliet</cp:lastModifiedBy>
  <cp:revision>7</cp:revision>
  <dcterms:created xsi:type="dcterms:W3CDTF">2023-11-29T18:28:51Z</dcterms:created>
  <dcterms:modified xsi:type="dcterms:W3CDTF">2023-11-30T16:37:49Z</dcterms:modified>
</cp:coreProperties>
</file>