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Old Standard TT"/>
      <p:regular r:id="rId7"/>
      <p:bold r:id="rId8"/>
      <p: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ldStandardT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ldStandardTT-regular.fntdata"/><Relationship Id="rId8" Type="http://schemas.openxmlformats.org/officeDocument/2006/relationships/font" Target="fonts/OldStandardT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23dbb362ed_0_5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23dbb362e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239750" y="5087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"We been knew: Moving Beyond the p &lt; .05 in Psychology Education"</a:t>
            </a:r>
            <a:endParaRPr b="1" sz="2100"/>
          </a:p>
        </p:txBody>
      </p:sp>
      <p:grpSp>
        <p:nvGrpSpPr>
          <p:cNvPr id="60" name="Google Shape;60;p13"/>
          <p:cNvGrpSpPr/>
          <p:nvPr/>
        </p:nvGrpSpPr>
        <p:grpSpPr>
          <a:xfrm>
            <a:off x="167831" y="568178"/>
            <a:ext cx="4246813" cy="1269378"/>
            <a:chOff x="311700" y="1628121"/>
            <a:chExt cx="4318500" cy="1661924"/>
          </a:xfrm>
        </p:grpSpPr>
        <p:sp>
          <p:nvSpPr>
            <p:cNvPr id="61" name="Google Shape;61;p13"/>
            <p:cNvSpPr/>
            <p:nvPr/>
          </p:nvSpPr>
          <p:spPr>
            <a:xfrm>
              <a:off x="311700" y="1730045"/>
              <a:ext cx="4318500" cy="15600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 cap="flat" cmpd="sng" w="9525">
              <a:solidFill>
                <a:srgbClr val="B45F0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347552" y="1628121"/>
              <a:ext cx="4246800" cy="105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750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Transforming psychology teaching by:</a:t>
              </a:r>
              <a:endParaRPr b="1" sz="175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– </a:t>
              </a:r>
              <a:r>
                <a:rPr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Disrupting what counts as “knowledge”</a:t>
              </a:r>
              <a:endPara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–</a:t>
              </a:r>
              <a:r>
                <a:rPr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 Making students co-creators of knowledge</a:t>
              </a:r>
              <a:endPara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–</a:t>
              </a:r>
              <a:r>
                <a:rPr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 Centering lived experience alongside research</a:t>
              </a:r>
              <a:endPara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–</a:t>
              </a:r>
              <a:r>
                <a:rPr lang="en">
                  <a:solidFill>
                    <a:schemeClr val="dk1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Draw from Black feminist epistemologies</a:t>
              </a:r>
              <a:endPara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</p:txBody>
        </p:sp>
      </p:grpSp>
      <p:sp>
        <p:nvSpPr>
          <p:cNvPr id="63" name="Google Shape;63;p13"/>
          <p:cNvSpPr/>
          <p:nvPr/>
        </p:nvSpPr>
        <p:spPr>
          <a:xfrm>
            <a:off x="239750" y="3717651"/>
            <a:ext cx="4066800" cy="1235242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30712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10814" y="3717579"/>
            <a:ext cx="2291700" cy="13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Traditional Teaching</a:t>
            </a:r>
            <a:endParaRPr b="1" sz="13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Professor as expert</a:t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Empirical knowledge is the only knowledge</a:t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Individual achievement</a:t>
            </a:r>
            <a:endParaRPr b="1" sz="13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8114" y="3717641"/>
            <a:ext cx="2291700" cy="1310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Dialogic Teaching</a:t>
            </a:r>
            <a:endParaRPr b="1" sz="13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Professor as facilitator</a:t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Multiple knowledge sources</a:t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1100"/>
              <a:buFont typeface="Cambria"/>
              <a:buChar char="●"/>
            </a:pPr>
            <a:r>
              <a:rPr lang="en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rPr>
              <a:t>Collective learning</a:t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3071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5265800" y="1083850"/>
            <a:ext cx="3021300" cy="10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>
            <a:off x="4919575" y="568179"/>
            <a:ext cx="3895086" cy="2277591"/>
            <a:chOff x="4693523" y="734216"/>
            <a:chExt cx="3341700" cy="2306421"/>
          </a:xfrm>
        </p:grpSpPr>
        <p:sp>
          <p:nvSpPr>
            <p:cNvPr id="68" name="Google Shape;68;p13"/>
            <p:cNvSpPr/>
            <p:nvPr/>
          </p:nvSpPr>
          <p:spPr>
            <a:xfrm>
              <a:off x="4693523" y="734237"/>
              <a:ext cx="3341700" cy="23064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4753098" y="734216"/>
              <a:ext cx="3222600" cy="107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Students Learn That:</a:t>
              </a:r>
              <a:endParaRPr b="1"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Their experiences are valid knowledge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They can be scientists AND cultural wisdom holders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Their communities' ways of knowing matter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Through:</a:t>
              </a:r>
              <a:endParaRPr b="1"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Qualitative Projects 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Cultural critique of research - delve into psych’s history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304800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30712"/>
                </a:buClr>
                <a:buSzPts val="1200"/>
                <a:buFont typeface="Cambria"/>
                <a:buChar char="●"/>
              </a:pPr>
              <a:r>
                <a:rPr lang="en" sz="12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Collective learning projects</a:t>
              </a:r>
              <a:endParaRPr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endParaRPr>
            </a:p>
          </p:txBody>
        </p:sp>
      </p:grpSp>
      <p:grpSp>
        <p:nvGrpSpPr>
          <p:cNvPr id="70" name="Google Shape;70;p13"/>
          <p:cNvGrpSpPr/>
          <p:nvPr/>
        </p:nvGrpSpPr>
        <p:grpSpPr>
          <a:xfrm>
            <a:off x="5356463" y="2976875"/>
            <a:ext cx="3021300" cy="2051400"/>
            <a:chOff x="4498525" y="3192775"/>
            <a:chExt cx="3021300" cy="2051400"/>
          </a:xfrm>
        </p:grpSpPr>
        <p:sp>
          <p:nvSpPr>
            <p:cNvPr id="71" name="Google Shape;71;p13"/>
            <p:cNvSpPr/>
            <p:nvPr/>
          </p:nvSpPr>
          <p:spPr>
            <a:xfrm>
              <a:off x="4498525" y="3192775"/>
              <a:ext cx="3021300" cy="20514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ld Standard TT"/>
                <a:ea typeface="Old Standard TT"/>
                <a:cs typeface="Old Standard TT"/>
                <a:sym typeface="Old Standard TT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4552329" y="3192780"/>
              <a:ext cx="2913600" cy="168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Dialogic Class Structure</a:t>
              </a:r>
              <a:endParaRPr b="1" sz="13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40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Opening Circle (10 min)</a:t>
              </a:r>
              <a:endParaRPr b="1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Your knowledge</a:t>
              </a:r>
              <a:r>
                <a:rPr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 matters</a:t>
              </a:r>
              <a:endParaRPr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Theory Integration (15 min)</a:t>
              </a:r>
              <a:endParaRPr b="1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Connecting texts to experience</a:t>
              </a:r>
              <a:endParaRPr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Critical Dialogue (20 min)</a:t>
              </a:r>
              <a:endParaRPr b="1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Small group meaning-making</a:t>
              </a:r>
              <a:endParaRPr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Collective Synthesis (15 min)</a:t>
              </a:r>
              <a:endParaRPr b="1"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030712"/>
                  </a:solidFill>
                  <a:latin typeface="Cambria"/>
                  <a:ea typeface="Cambria"/>
                  <a:cs typeface="Cambria"/>
                  <a:sym typeface="Cambria"/>
                </a:rPr>
                <a:t>Creating new knowledge together</a:t>
              </a:r>
              <a:endParaRPr sz="11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rgbClr val="03071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73" name="Google Shape;7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8073" y="1933375"/>
            <a:ext cx="3246349" cy="161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