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</p:sldMasterIdLst>
  <p:notesMasterIdLst>
    <p:notesMasterId r:id="rId10"/>
  </p:notesMasterIdLst>
  <p:sldIdLst>
    <p:sldId id="301" r:id="rId3"/>
    <p:sldId id="256" r:id="rId4"/>
    <p:sldId id="262" r:id="rId5"/>
    <p:sldId id="257" r:id="rId6"/>
    <p:sldId id="258" r:id="rId7"/>
    <p:sldId id="259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72B4-FAF7-1F4F-9278-A6B35FFB1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10AB3-7438-7742-B625-9CA824F06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1E50-B211-9D4D-8803-20EDDDC2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FB39-15EB-CB49-B586-B07FF803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013A-223C-0B44-96AA-D117A9B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014B-5CB5-B44B-A79A-CB04B451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DBCD-359A-6043-86A0-C15DACF28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5BE5-2D34-9E44-BFF2-6DE69E75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F6209-F139-2D4F-95CE-BBD60D3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1301A-8EB0-4148-B23E-B0A21A8F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849A2-0CF5-AB41-94C4-E77834659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5686-5DF7-CA44-8813-4419CDC7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F1C9-C279-4246-B37B-2E05636B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48CC-2E94-7642-A93A-B8A2CAA2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9199-AC05-1A42-BCD6-708FDF79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B9EF-0F9F-AF4D-87D9-521AC201E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B203B-BE45-B34C-8683-68998B6D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CE1F-E0D8-C74A-821A-DA0A1339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A299-60C4-B748-BA2E-0179E978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81644-D15A-3E4A-97EC-35A4AE56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0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A317-1B3F-9D4A-87E2-F80BD4B2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83D0-7D20-8549-B07A-4F13FC29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0EBA-89C5-8B4F-941D-40EC284C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FFA50-FB6D-E345-A9F7-6728261A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109CE-B43D-3241-BD5A-40AB2484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9949-5D43-4F42-A10F-8D7AE09D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987DE-F82D-F44B-A3D0-246AFE24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6B74-97B9-AC43-9244-DC2CB273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CA13-B151-4347-81CB-61BC959D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DED6-101C-C84D-8E70-B2117A74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A53A-0031-8142-8916-0783CE1D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A850-8FF0-5C4F-8298-EDE0F14A6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6D867-3F3E-3544-96DF-BE6060BD9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2FECB-7888-C444-A3C8-2D3903CD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EE58-0CFC-8B46-9C9F-3C00DF4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C82B4-EA54-6844-90C1-B84BA974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7D07-0ECB-5540-9222-F1B6D9C2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FF99-96C9-1E4C-A7F3-51ED90C7B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35A28-016E-7E41-A36B-89810973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BD5D0-C723-0348-AACA-D0CFA0552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9C607-27BC-B64B-96DE-99A935B87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F1CF8-14EB-FA4E-A7CC-27372C0B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4FC2D-F12E-EA4C-A2B4-83B558C7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DDBE5-1F75-C340-BE43-3CF5A0DD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D720-3E2C-E44A-8450-6300B953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24EE6-05DE-2447-A57C-379D886E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502F0-C212-3345-AF47-BE2B9DB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3377D-5A19-DC44-A567-1B84D4FE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0DD08-BD2C-254F-8837-966CCFB5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BF32E-2355-554E-936B-17EEF320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5CA8-E19D-6145-9508-1C9012D7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71CA-52AE-0A4F-8257-92DA3638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EE5C-B0D6-2744-B06F-2F7E08D3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4E5DB-6552-4943-962A-9B9106B20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CEB3-D070-064A-9241-267F0E63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82F4B-3216-734A-A09D-A9B446AA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410F2-188F-3748-B786-1D8D8B69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3274-BE13-7C47-B2A0-D72C5AD7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41D1-0571-B743-89CC-71569557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4B91-AA68-8C45-B5CB-646791C0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D9A2-0F8E-7642-92FB-6B3231B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0797-3B56-3C41-ABA5-C3CC6A3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8424-453D-F34B-9B14-8DA1DDA4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70A2C-7C63-A544-8665-4D7F2E74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C65C6-2007-DA41-9A21-A12701403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66A6A-9CD5-5148-9051-4707067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C5A70-41B2-DA44-992F-9854D18E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C842B-5B86-5140-B3A3-CC5EACB6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9484-5EAB-0042-8635-5EF10C06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549AD-A040-DF47-8CC1-D53B826A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97B0-EB4F-9F40-AE39-406A7B5A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FA56-AD21-0647-9CF4-ED3D8998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70C3-38F6-B54F-9C07-37F55EA0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6E104-6DED-F046-9B39-83C93AF31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9448F-D0DD-6347-AACD-A787F48F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EB6-FB00-A248-961E-B897BAD2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6E61-3D2F-3B47-ABEA-A5DE58F1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C53C4-09A0-174C-A2E0-7108BA3F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9AA5-7D50-0841-8641-863DEF01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BC26-90DF-3045-88A9-E96FFF82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1435-296A-4544-B648-66701D33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2AB-7475-3E40-9611-75E88D8A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FA6B-6B1D-174F-A1EB-780FCC13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F9C4-DB98-2C49-A356-0A6487B6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C587-7421-4549-B47C-A21C97E1C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A43E0-3712-0642-A40E-72B0D56F3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5D11-1D84-1A45-A0B9-46E2757D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356C-DD06-8C4A-8AC2-E21941E9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7C105-36D9-5B4F-9B76-857AB482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180D-3272-7B41-9DA8-75F20FF2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22D85-3FA0-9648-84A3-E7EAC34F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4C25B-442F-FC47-8B8E-B39BFD52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09A2-1F80-054D-92DB-613417C0C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DB6BA-2E63-BC49-B971-63FF4AEF2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DAC5E-3AFB-2944-B1DF-E517D216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4AF5C-4575-1444-8215-AC755A0F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D030A-A24D-8241-B6C8-34F04E1E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9F15-59A9-7F45-ABC3-13E9D5B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1B8A-55A3-D649-B9FD-D19F3E3E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B74FD-E63F-0D4B-A9D9-52B44736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49C95-07B0-5A46-B0FE-D770385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90D2E-D8C5-EE46-AA0E-4611D55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0DEFA-7633-AE41-A1CC-9BE59E9C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52428-7EC2-5247-A552-50EDD9F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73D-369A-8849-A11C-56D93AEB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E9FF-2A1C-914F-A63F-46084114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3A568-5DF5-BB47-8869-EB208FC8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DA637-180D-1948-9DD8-7129C9E2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F6312-7DFE-5A4F-9C91-9047BDBF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EA29E-DAA5-A249-BBBC-BCEAC74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2E4-93A6-2B4D-9294-08D78619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C43A2-51F0-F14F-B85B-AA8C397F0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CFD5D-3557-744C-83E0-4A9CBBB8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3ACC-B753-014C-AC8D-DFFF9682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BAE40-8F31-794B-BAC1-7701551A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41518-CF73-0F41-8F82-12CDA649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E6A16-E31E-464C-8754-51ABF66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F7A0-1399-7848-BEF0-97DC153E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97B9A-F0B7-A94B-989D-60F4AD897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A22E-86BB-594F-ADA7-D09EF5CD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24F8-F5A2-3941-B172-B0F90017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6986D-DBD6-0246-8DAC-51AA901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F5D45-4169-AE4A-943E-533A77D7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706C-3D0B-EB44-8623-C1F68BB99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DA47-5598-A743-BD9F-0AB472168BF3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A7CD1-04C2-E64D-9170-0E2E41E6C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7738-5518-5F4E-BE2C-06BD4C2EE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0A64-AA58-2F45-B7EA-68814382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B3A59B3-BD68-BB45-A989-7DA1113895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993" y="3542917"/>
            <a:ext cx="4009807" cy="3161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931F7F-4017-CE48-AA59-39A6EE53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Mapping with Google Earth and </a:t>
            </a:r>
            <a:r>
              <a:rPr lang="en-US" dirty="0" err="1"/>
              <a:t>StraboSpot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34244-4D1D-F343-B996-500E16F10A2C}"/>
              </a:ext>
            </a:extLst>
          </p:cNvPr>
          <p:cNvSpPr txBox="1"/>
          <p:nvPr/>
        </p:nvSpPr>
        <p:spPr>
          <a:xfrm>
            <a:off x="4307304" y="6021804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Station-specific observations and data provided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233BD-3CC6-D549-B684-C189CE439DC1}"/>
              </a:ext>
            </a:extLst>
          </p:cNvPr>
          <p:cNvSpPr txBox="1"/>
          <p:nvPr/>
        </p:nvSpPr>
        <p:spPr>
          <a:xfrm>
            <a:off x="7837868" y="2768972"/>
            <a:ext cx="32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shape file provided to upload to Strabo to begin the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F2F0D-0A03-7C45-A3CA-4C4327642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9" y="1611086"/>
            <a:ext cx="4287034" cy="3331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54F4B-B708-DD43-BA3C-DFEAD17E1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0" r="-345"/>
          <a:stretch/>
        </p:blipFill>
        <p:spPr>
          <a:xfrm>
            <a:off x="4051582" y="2464136"/>
            <a:ext cx="3568418" cy="3532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959F3-8694-3B4C-8B07-218F39647699}"/>
              </a:ext>
            </a:extLst>
          </p:cNvPr>
          <p:cNvSpPr txBox="1"/>
          <p:nvPr/>
        </p:nvSpPr>
        <p:spPr>
          <a:xfrm>
            <a:off x="856533" y="5172718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Earth Web</a:t>
            </a:r>
          </a:p>
        </p:txBody>
      </p:sp>
    </p:spTree>
    <p:extLst>
      <p:ext uri="{BB962C8B-B14F-4D97-AF65-F5344CB8AC3E}">
        <p14:creationId xmlns:p14="http://schemas.microsoft.com/office/powerpoint/2010/main" val="30096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ADE23-64D0-ED43-9E7C-1C27708D4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Or: how do you deal with mapping metamorphic rocks?</a:t>
            </a:r>
          </a:p>
        </p:txBody>
      </p:sp>
      <p:pic>
        <p:nvPicPr>
          <p:cNvPr id="5" name="Picture 4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E4EC9416-7D73-D647-AD2C-0096EF781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251" y="173038"/>
            <a:ext cx="907868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34DB3F-1B91-B343-A58F-02D3D9E92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94" y="173038"/>
            <a:ext cx="9144000" cy="2387600"/>
          </a:xfrm>
          <a:solidFill>
            <a:srgbClr val="E7E6E6">
              <a:alpha val="20000"/>
            </a:srgbClr>
          </a:solidFill>
        </p:spPr>
        <p:txBody>
          <a:bodyPr/>
          <a:lstStyle/>
          <a:p>
            <a:r>
              <a:rPr lang="en-US" dirty="0"/>
              <a:t>Intro to Coal Creek/Golden Gate mapping area</a:t>
            </a:r>
          </a:p>
        </p:txBody>
      </p:sp>
    </p:spTree>
    <p:extLst>
      <p:ext uri="{BB962C8B-B14F-4D97-AF65-F5344CB8AC3E}">
        <p14:creationId xmlns:p14="http://schemas.microsoft.com/office/powerpoint/2010/main" val="255465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3C4D-ECFA-074C-BCAB-B1AD2831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203997"/>
            <a:ext cx="6281057" cy="1325563"/>
          </a:xfrm>
        </p:spPr>
        <p:txBody>
          <a:bodyPr/>
          <a:lstStyle/>
          <a:p>
            <a:r>
              <a:rPr lang="en-US" dirty="0" err="1"/>
              <a:t>Xbg</a:t>
            </a:r>
            <a:r>
              <a:rPr lang="en-US" dirty="0"/>
              <a:t>: Boulder Creek granodiorite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C5E3-8F48-5540-A9ED-37DC9B2A3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3716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for big feldspars</a:t>
            </a:r>
          </a:p>
          <a:p>
            <a:r>
              <a:rPr lang="en-US" dirty="0"/>
              <a:t>Some places is only weakly deformed</a:t>
            </a:r>
          </a:p>
          <a:p>
            <a:r>
              <a:rPr lang="en-US" dirty="0"/>
              <a:t>Mylonitic in places</a:t>
            </a:r>
          </a:p>
          <a:p>
            <a:pPr lvl="1"/>
            <a:r>
              <a:rPr lang="en-US" dirty="0"/>
              <a:t>Reduced grain size</a:t>
            </a:r>
          </a:p>
          <a:p>
            <a:pPr lvl="1"/>
            <a:r>
              <a:rPr lang="en-US" dirty="0"/>
              <a:t>Foliation</a:t>
            </a:r>
          </a:p>
          <a:p>
            <a:pPr lvl="1"/>
            <a:r>
              <a:rPr lang="en-US" dirty="0"/>
              <a:t>Feldspar </a:t>
            </a:r>
            <a:r>
              <a:rPr lang="en-US" dirty="0" err="1"/>
              <a:t>porphyroclasts</a:t>
            </a:r>
            <a:endParaRPr lang="en-US" dirty="0"/>
          </a:p>
          <a:p>
            <a:r>
              <a:rPr lang="en-US" dirty="0"/>
              <a:t>Look for veins of granite within, can be useful markers</a:t>
            </a:r>
          </a:p>
          <a:p>
            <a:endParaRPr lang="en-US" dirty="0"/>
          </a:p>
        </p:txBody>
      </p:sp>
      <p:pic>
        <p:nvPicPr>
          <p:cNvPr id="5" name="Content Placeholder 4" descr="Closeup of deformed granodiorite.">
            <a:extLst>
              <a:ext uri="{FF2B5EF4-FFF2-40B4-BE49-F238E27FC236}">
                <a16:creationId xmlns:a16="http://schemas.microsoft.com/office/drawing/2014/main" id="{5784263F-D155-7444-BFEA-F041216D4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034" y="159374"/>
            <a:ext cx="5193952" cy="66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D25FEF-8ED2-C545-A80D-FD3C70F5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units: </a:t>
            </a:r>
            <a:r>
              <a:rPr lang="en-US" dirty="0" err="1"/>
              <a:t>Xcq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40DC5-535F-204B-8032-7823D382E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Coal Creek quartzite</a:t>
            </a:r>
          </a:p>
          <a:p>
            <a:pPr lvl="1"/>
            <a:r>
              <a:rPr lang="en-US" dirty="0"/>
              <a:t>Locally Conglomeratic (possible meaning?)</a:t>
            </a:r>
          </a:p>
          <a:p>
            <a:r>
              <a:rPr lang="en-US" dirty="0"/>
              <a:t>Things to look for:</a:t>
            </a:r>
          </a:p>
          <a:p>
            <a:pPr lvl="1"/>
            <a:r>
              <a:rPr lang="en-US" dirty="0"/>
              <a:t>Bedding orientations</a:t>
            </a:r>
          </a:p>
          <a:p>
            <a:pPr lvl="1"/>
            <a:r>
              <a:rPr lang="en-US" dirty="0"/>
              <a:t>Is there a foliation?</a:t>
            </a:r>
          </a:p>
          <a:p>
            <a:pPr lvl="1"/>
            <a:r>
              <a:rPr lang="en-US" dirty="0"/>
              <a:t>Is the foliation the same orientation as bedding, or different?</a:t>
            </a:r>
          </a:p>
        </p:txBody>
      </p:sp>
      <p:pic>
        <p:nvPicPr>
          <p:cNvPr id="7" name="Content Placeholder 6" descr="Conglomeratic quartzite.">
            <a:extLst>
              <a:ext uri="{FF2B5EF4-FFF2-40B4-BE49-F238E27FC236}">
                <a16:creationId xmlns:a16="http://schemas.microsoft.com/office/drawing/2014/main" id="{B8CCE779-1C37-1246-942F-61C4EE41E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763" y="788194"/>
            <a:ext cx="41338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AD2F-5E6C-A64E-82B6-B2EA5364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Xcq</a:t>
            </a:r>
            <a:r>
              <a:rPr lang="en-US" dirty="0"/>
              <a:t> continued: quartzite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E70C4A-1AEB-AD42-934D-CC2510A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891" y="1587831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Note folded bedding, axial plane cleavage</a:t>
            </a:r>
          </a:p>
        </p:txBody>
      </p:sp>
      <p:pic>
        <p:nvPicPr>
          <p:cNvPr id="5" name="Content Placeholder 4" descr="Coal Creek quartzite showing folded bedding.">
            <a:extLst>
              <a:ext uri="{FF2B5EF4-FFF2-40B4-BE49-F238E27FC236}">
                <a16:creationId xmlns:a16="http://schemas.microsoft.com/office/drawing/2014/main" id="{941F8F79-B63D-B64D-82E2-6E7EDA1101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05" y="2442223"/>
            <a:ext cx="5547360" cy="416052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2703DE-FD2E-8845-AF24-9A0FBA6CAECA}"/>
              </a:ext>
            </a:extLst>
          </p:cNvPr>
          <p:cNvSpPr txBox="1">
            <a:spLocks/>
          </p:cNvSpPr>
          <p:nvPr/>
        </p:nvSpPr>
        <p:spPr>
          <a:xfrm>
            <a:off x="6312923" y="127287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Locally strongly foliated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mylonite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Foliation from the side: look for closely spaced foliation, small grain size</a:t>
            </a:r>
          </a:p>
        </p:txBody>
      </p:sp>
      <p:pic>
        <p:nvPicPr>
          <p:cNvPr id="12" name="Content Placeholder 5" descr="Quartzite foliation from the side.">
            <a:extLst>
              <a:ext uri="{FF2B5EF4-FFF2-40B4-BE49-F238E27FC236}">
                <a16:creationId xmlns:a16="http://schemas.microsoft.com/office/drawing/2014/main" id="{76651A2F-5355-6A41-A59F-C6EE2F327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373" y="2594623"/>
            <a:ext cx="5392736" cy="40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8ADD-6C6B-4041-BA41-9BC2055A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165"/>
          </a:xfrm>
        </p:spPr>
        <p:txBody>
          <a:bodyPr/>
          <a:lstStyle/>
          <a:p>
            <a:r>
              <a:rPr lang="en-US" dirty="0" err="1"/>
              <a:t>Xcs</a:t>
            </a:r>
            <a:r>
              <a:rPr lang="en-US" dirty="0"/>
              <a:t>: Coal Creek schist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683F1-1FFB-6549-8E60-271BA9B69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23857" cy="47162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Outcrops break more easily than quartzite</a:t>
            </a:r>
          </a:p>
          <a:p>
            <a:r>
              <a:rPr lang="en-US" dirty="0"/>
              <a:t>Minerals vary</a:t>
            </a:r>
          </a:p>
          <a:p>
            <a:pPr lvl="1"/>
            <a:r>
              <a:rPr lang="en-US" dirty="0"/>
              <a:t>Micas (biotite, muscovite)</a:t>
            </a:r>
          </a:p>
          <a:p>
            <a:pPr lvl="1"/>
            <a:r>
              <a:rPr lang="en-US" dirty="0"/>
              <a:t>Andalusite</a:t>
            </a:r>
          </a:p>
          <a:p>
            <a:pPr lvl="1"/>
            <a:r>
              <a:rPr lang="en-US" dirty="0"/>
              <a:t>Garnet</a:t>
            </a:r>
          </a:p>
          <a:p>
            <a:r>
              <a:rPr lang="en-US" dirty="0"/>
              <a:t>Structures expected</a:t>
            </a:r>
          </a:p>
          <a:p>
            <a:pPr lvl="1"/>
            <a:r>
              <a:rPr lang="en-US" dirty="0"/>
              <a:t>May see bedding (change in texture &amp; minerals)</a:t>
            </a:r>
          </a:p>
          <a:p>
            <a:pPr lvl="1"/>
            <a:r>
              <a:rPr lang="en-US" dirty="0"/>
              <a:t>Foliation likely</a:t>
            </a:r>
          </a:p>
          <a:p>
            <a:pPr lvl="1"/>
            <a:r>
              <a:rPr lang="en-US" dirty="0"/>
              <a:t>Two generations of foliation:</a:t>
            </a:r>
          </a:p>
          <a:p>
            <a:pPr marL="914400" lvl="2" indent="0">
              <a:buNone/>
            </a:pPr>
            <a:r>
              <a:rPr lang="en-US" dirty="0"/>
              <a:t>S1, S2</a:t>
            </a:r>
          </a:p>
        </p:txBody>
      </p:sp>
      <p:pic>
        <p:nvPicPr>
          <p:cNvPr id="5" name="Content Placeholder 4" descr="Outcrop of schist.">
            <a:extLst>
              <a:ext uri="{FF2B5EF4-FFF2-40B4-BE49-F238E27FC236}">
                <a16:creationId xmlns:a16="http://schemas.microsoft.com/office/drawing/2014/main" id="{C4B2DA65-A775-664A-A599-0DB2B8F5B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100" y="1263290"/>
            <a:ext cx="3949700" cy="52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41AC-B2CB-C844-A670-85DCF9EB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Xcs</a:t>
            </a:r>
            <a:r>
              <a:rPr lang="en-US" dirty="0"/>
              <a:t>: Coal Creek schist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08744-5DE3-AC4A-8107-5AF80E6C6E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Protolith: more clay than the quartzites had (shale, siltstone…)</a:t>
            </a:r>
          </a:p>
          <a:p>
            <a:r>
              <a:rPr lang="en-US" dirty="0"/>
              <a:t>Andalusite </a:t>
            </a:r>
            <a:r>
              <a:rPr lang="en-US" dirty="0" err="1"/>
              <a:t>porphyroblasts</a:t>
            </a:r>
            <a:endParaRPr lang="en-US" dirty="0"/>
          </a:p>
          <a:p>
            <a:pPr lvl="1"/>
            <a:r>
              <a:rPr lang="en-US" dirty="0"/>
              <a:t>Large dark gray crystals</a:t>
            </a:r>
          </a:p>
          <a:p>
            <a:r>
              <a:rPr lang="en-US" dirty="0"/>
              <a:t>Bedding might be distinguished by compositional layering</a:t>
            </a:r>
          </a:p>
          <a:p>
            <a:pPr lvl="1"/>
            <a:r>
              <a:rPr lang="en-US" dirty="0"/>
              <a:t>Presence or absence of andalusite</a:t>
            </a:r>
          </a:p>
          <a:p>
            <a:pPr lvl="1"/>
            <a:r>
              <a:rPr lang="en-US" dirty="0"/>
              <a:t>More or less quartz-rich layers</a:t>
            </a:r>
          </a:p>
          <a:p>
            <a:endParaRPr lang="en-US" dirty="0"/>
          </a:p>
        </p:txBody>
      </p:sp>
      <p:pic>
        <p:nvPicPr>
          <p:cNvPr id="5" name="Content Placeholder 4" descr="Close up of andalusite schist">
            <a:extLst>
              <a:ext uri="{FF2B5EF4-FFF2-40B4-BE49-F238E27FC236}">
                <a16:creationId xmlns:a16="http://schemas.microsoft.com/office/drawing/2014/main" id="{AEDB58FF-3DF7-3942-8286-629059105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71" y="116000"/>
            <a:ext cx="4995634" cy="6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27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234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1_Office Theme</vt:lpstr>
      <vt:lpstr>2_Office Theme</vt:lpstr>
      <vt:lpstr>Mapping with Google Earth and StraboSpot</vt:lpstr>
      <vt:lpstr>Intro to Coal Creek/Golden Gate mapping area</vt:lpstr>
      <vt:lpstr>Xbg: Boulder Creek granodiorite</vt:lpstr>
      <vt:lpstr>Introduction to units: Xcq</vt:lpstr>
      <vt:lpstr>Xcq continued: quartzite</vt:lpstr>
      <vt:lpstr>Xcs: Coal Creek schist</vt:lpstr>
      <vt:lpstr>Xcs: Coal Creek schist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H Mahan</cp:lastModifiedBy>
  <cp:revision>38</cp:revision>
  <dcterms:modified xsi:type="dcterms:W3CDTF">2021-04-16T16:05:16Z</dcterms:modified>
</cp:coreProperties>
</file>