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20F27-6D87-AE47-939B-4B110197F6AB}" v="167" dt="2023-11-30T00:09:08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704"/>
  </p:normalViewPr>
  <p:slideViewPr>
    <p:cSldViewPr snapToGrid="0">
      <p:cViewPr varScale="1">
        <p:scale>
          <a:sx n="88" d="100"/>
          <a:sy n="88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8EBE2-DF58-6547-B039-9EE3374C766A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3B54C-F62D-514F-B6C5-23D843402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Design for Inclusion Syllabus Redesign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3B54C-F62D-514F-B6C5-23D8434027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By bringing students in from the start with a markedly different type of syllabus that is student-centered, welcoming of collaborative knowledge, and personal rather than impersonal and dehumanized, I hope to show students that this is a different kind of class that will set them thinking about engineering and design in a new direction.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3B54C-F62D-514F-B6C5-23D843402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3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6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0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1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80F6-5DC7-5F4C-B6FE-B02D48E6E442}" type="datetimeFigureOut">
              <a:rPr lang="en-US" smtClean="0"/>
              <a:t>11/29/23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1C46-3866-C046-906F-7F1B77265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nae.edu/19582/Bridge/CompetitiveMaterialsandSolutions/DiversityinEngineering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Janet.tsai@Colorado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A685-BA6C-8D58-0D23-D56715E91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Design For Inclusion: Syllabus Redesign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C6434-B868-1E70-F986-D1F8A745C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/>
              <a:t>JET Action Plan Presentation</a:t>
            </a:r>
          </a:p>
          <a:p>
            <a:pPr algn="l"/>
            <a:r>
              <a:rPr lang="en-US" sz="2000" dirty="0"/>
              <a:t>Janet Y. Tsai</a:t>
            </a:r>
          </a:p>
          <a:p>
            <a:pPr algn="l"/>
            <a:r>
              <a:rPr lang="en-US" sz="2000" dirty="0"/>
              <a:t>Fall 2023</a:t>
            </a:r>
          </a:p>
        </p:txBody>
      </p:sp>
      <p:pic>
        <p:nvPicPr>
          <p:cNvPr id="4" name="Picture 3" descr="A logo for a university&#10;&#10;Description automatically generated">
            <a:extLst>
              <a:ext uri="{FF2B5EF4-FFF2-40B4-BE49-F238E27FC236}">
                <a16:creationId xmlns:a16="http://schemas.microsoft.com/office/drawing/2014/main" id="{3E5288C8-1C25-BBA5-F9AC-2FF5094B2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" b="1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7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DCB6-E18B-CE84-7B26-E640A2E0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Redesign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73BA-0C30-2403-42A1-A054A9CEE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477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Week 3 and 5 of JET, we discussed equity, oppression, and power and ways to think about justice within systems and collectives, beyond our personal experiences.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course syllabi set the tone for entire semesters, this is a *prime* opportunity to apply our JET discussions and potentially impact my class, students, colleagues, and more…</a:t>
            </a:r>
          </a:p>
        </p:txBody>
      </p:sp>
      <p:pic>
        <p:nvPicPr>
          <p:cNvPr id="5" name="Picture 4" descr="A clipboard with a pen and checklist&#10;&#10;Description automatically generated">
            <a:extLst>
              <a:ext uri="{FF2B5EF4-FFF2-40B4-BE49-F238E27FC236}">
                <a16:creationId xmlns:a16="http://schemas.microsoft.com/office/drawing/2014/main" id="{2D76F580-E59F-8614-2A8A-6A2BEBDA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699" y="1760311"/>
            <a:ext cx="3646714" cy="3646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C48331-D909-B4F6-1250-CF6F3FDDF577}"/>
              </a:ext>
            </a:extLst>
          </p:cNvPr>
          <p:cNvSpPr txBox="1"/>
          <p:nvPr/>
        </p:nvSpPr>
        <p:spPr>
          <a:xfrm>
            <a:off x="8666389" y="5476647"/>
            <a:ext cx="2687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5F7D95"/>
                </a:solidFill>
                <a:effectLst/>
                <a:latin typeface="Proxima Nova"/>
              </a:rPr>
              <a:t>image: </a:t>
            </a:r>
            <a:r>
              <a:rPr lang="en-US" sz="1400" b="0" i="0" dirty="0" err="1">
                <a:solidFill>
                  <a:srgbClr val="5F7D95"/>
                </a:solidFill>
                <a:effectLst/>
                <a:latin typeface="Proxima Nova"/>
              </a:rPr>
              <a:t>Flaticon.com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12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3484-4191-19A2-CE9F-6890BDB9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Inclusion (DFI)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0E69-D996-6BD9-12D5-B644185D0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91979" cy="4351338"/>
          </a:xfrm>
        </p:spPr>
        <p:txBody>
          <a:bodyPr/>
          <a:lstStyle/>
          <a:p>
            <a:r>
              <a:rPr lang="en-US" dirty="0"/>
              <a:t>Upper-division technical elective in Mechanical Engineering, open to Biomed, Aerospace, etc.</a:t>
            </a:r>
          </a:p>
          <a:p>
            <a:r>
              <a:rPr lang="en-US" dirty="0"/>
              <a:t>Opportunity to meaningfully disrupt </a:t>
            </a:r>
            <a:r>
              <a:rPr lang="en-US" i="1" dirty="0"/>
              <a:t>pale, male, and stale*</a:t>
            </a:r>
            <a:r>
              <a:rPr lang="en-US" dirty="0"/>
              <a:t> legacies of exclusion in (mechanical) engineering 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iteration of class in Spring 2024</a:t>
            </a:r>
          </a:p>
          <a:p>
            <a:r>
              <a:rPr lang="en-US" dirty="0"/>
              <a:t>Syllabus can set the tone for being student-centered, welcoming of collaborative knowledge, and personal - a different kind of technical engineering course than students have been exposed to before</a:t>
            </a:r>
          </a:p>
        </p:txBody>
      </p:sp>
      <p:pic>
        <p:nvPicPr>
          <p:cNvPr id="5" name="Picture 4" descr="A person with a computer&#10;&#10;Description automatically generated">
            <a:extLst>
              <a:ext uri="{FF2B5EF4-FFF2-40B4-BE49-F238E27FC236}">
                <a16:creationId xmlns:a16="http://schemas.microsoft.com/office/drawing/2014/main" id="{5BA08484-62DF-1A78-0D3E-58E9FFB4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643" y="3834270"/>
            <a:ext cx="1964871" cy="1964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5B2F4D-5180-60D8-E41C-62603217C9E5}"/>
              </a:ext>
            </a:extLst>
          </p:cNvPr>
          <p:cNvSpPr txBox="1"/>
          <p:nvPr/>
        </p:nvSpPr>
        <p:spPr>
          <a:xfrm>
            <a:off x="838200" y="6176963"/>
            <a:ext cx="11522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</a:rPr>
              <a:t>* W. A. Wulf, “Diversity in Engineering,” </a:t>
            </a:r>
            <a:r>
              <a:rPr lang="en-US" i="1" dirty="0">
                <a:effectLst/>
              </a:rPr>
              <a:t>The Bridge, National Academy of Engineering</a:t>
            </a:r>
            <a:r>
              <a:rPr lang="en-US" dirty="0">
                <a:effectLst/>
              </a:rPr>
              <a:t>, vol. 28, no. 4, Winter 1998. Available: </a:t>
            </a:r>
            <a:r>
              <a:rPr lang="en-US" dirty="0">
                <a:effectLst/>
                <a:hlinkClick r:id="rId4"/>
              </a:rPr>
              <a:t>https://nae.edu/19582/Bridge/CompetitiveMaterialsandSolutions/DiversityinEngineering.aspx</a:t>
            </a:r>
            <a:endParaRPr lang="en-US" dirty="0">
              <a:effectLst/>
            </a:endParaRPr>
          </a:p>
        </p:txBody>
      </p:sp>
      <p:pic>
        <p:nvPicPr>
          <p:cNvPr id="10" name="Picture 9" descr="A person in a suit holding a blueprint&#10;&#10;Description automatically generated">
            <a:extLst>
              <a:ext uri="{FF2B5EF4-FFF2-40B4-BE49-F238E27FC236}">
                <a16:creationId xmlns:a16="http://schemas.microsoft.com/office/drawing/2014/main" id="{FE00317C-6E1F-6DCE-82EA-0AB9A1175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643" y="1529105"/>
            <a:ext cx="2123621" cy="2123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4E266C-67CB-6F08-3290-47F0C2B4FF0B}"/>
              </a:ext>
            </a:extLst>
          </p:cNvPr>
          <p:cNvSpPr txBox="1"/>
          <p:nvPr/>
        </p:nvSpPr>
        <p:spPr>
          <a:xfrm>
            <a:off x="10010094" y="5799141"/>
            <a:ext cx="2687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5F7D95"/>
                </a:solidFill>
                <a:effectLst/>
                <a:latin typeface="Proxima Nova"/>
              </a:rPr>
              <a:t>images: </a:t>
            </a:r>
            <a:r>
              <a:rPr lang="en-US" sz="1400" b="0" i="0" dirty="0" err="1">
                <a:solidFill>
                  <a:srgbClr val="5F7D95"/>
                </a:solidFill>
                <a:effectLst/>
                <a:latin typeface="Proxima Nova"/>
              </a:rPr>
              <a:t>Flaticon.com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924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CA6E-4F0B-3AB0-C0DB-F3B39ABA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719" y="235869"/>
            <a:ext cx="10515600" cy="1325563"/>
          </a:xfrm>
        </p:spPr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4" name="Folded Corner 3">
            <a:extLst>
              <a:ext uri="{FF2B5EF4-FFF2-40B4-BE49-F238E27FC236}">
                <a16:creationId xmlns:a16="http://schemas.microsoft.com/office/drawing/2014/main" id="{E367D9E3-7A60-CB87-4766-FEAB146E2C79}"/>
              </a:ext>
            </a:extLst>
          </p:cNvPr>
          <p:cNvSpPr/>
          <p:nvPr/>
        </p:nvSpPr>
        <p:spPr>
          <a:xfrm>
            <a:off x="332008" y="1596201"/>
            <a:ext cx="2318657" cy="2155370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Review S23 DFI Syllabus, make list of what to keep and what to change</a:t>
            </a:r>
          </a:p>
        </p:txBody>
      </p:sp>
      <p:sp>
        <p:nvSpPr>
          <p:cNvPr id="5" name="Folded Corner 4">
            <a:extLst>
              <a:ext uri="{FF2B5EF4-FFF2-40B4-BE49-F238E27FC236}">
                <a16:creationId xmlns:a16="http://schemas.microsoft.com/office/drawing/2014/main" id="{108A1AE3-03C4-4558-32E9-4F5B07B98EE3}"/>
              </a:ext>
            </a:extLst>
          </p:cNvPr>
          <p:cNvSpPr/>
          <p:nvPr/>
        </p:nvSpPr>
        <p:spPr>
          <a:xfrm>
            <a:off x="332008" y="4068986"/>
            <a:ext cx="2318657" cy="2155370"/>
          </a:xfrm>
          <a:prstGeom prst="foldedCorner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Review Syllabus resources shared in JET – make list of what could work in DFI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9691D682-D2F8-A18A-BB75-1C104909A36B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>
            <a:off x="2650665" y="2673886"/>
            <a:ext cx="826635" cy="1249394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B65FED2D-689A-8A52-816B-4C1503C515D6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 flipV="1">
            <a:off x="2650665" y="3923280"/>
            <a:ext cx="826635" cy="122339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ded Corner 17">
            <a:extLst>
              <a:ext uri="{FF2B5EF4-FFF2-40B4-BE49-F238E27FC236}">
                <a16:creationId xmlns:a16="http://schemas.microsoft.com/office/drawing/2014/main" id="{3AD90B5B-7C47-47F9-19D3-92FA1FEC44FF}"/>
              </a:ext>
            </a:extLst>
          </p:cNvPr>
          <p:cNvSpPr/>
          <p:nvPr/>
        </p:nvSpPr>
        <p:spPr>
          <a:xfrm>
            <a:off x="3477300" y="2699888"/>
            <a:ext cx="2318657" cy="2446783"/>
          </a:xfrm>
          <a:prstGeom prst="foldedCorner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Compare lists and prioritize changes for maximum impact and my interest</a:t>
            </a:r>
          </a:p>
        </p:txBody>
      </p:sp>
      <p:sp>
        <p:nvSpPr>
          <p:cNvPr id="19" name="Folded Corner 18">
            <a:extLst>
              <a:ext uri="{FF2B5EF4-FFF2-40B4-BE49-F238E27FC236}">
                <a16:creationId xmlns:a16="http://schemas.microsoft.com/office/drawing/2014/main" id="{46BEF2EE-5065-1F06-E359-28EC7C276671}"/>
              </a:ext>
            </a:extLst>
          </p:cNvPr>
          <p:cNvSpPr/>
          <p:nvPr/>
        </p:nvSpPr>
        <p:spPr>
          <a:xfrm>
            <a:off x="7364183" y="4068986"/>
            <a:ext cx="2631617" cy="2468005"/>
          </a:xfrm>
          <a:prstGeom prst="foldedCorner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Check alignment between learning objectives, assessments, assignments</a:t>
            </a:r>
          </a:p>
          <a:p>
            <a:pPr algn="ctr"/>
            <a:r>
              <a:rPr lang="en-US" sz="2400" dirty="0"/>
              <a:t>(iterate as needed)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CAA189D-7F48-E01F-831E-6866926A2B38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 flipV="1">
            <a:off x="5795957" y="1893210"/>
            <a:ext cx="600088" cy="203007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lded Corner 27">
            <a:extLst>
              <a:ext uri="{FF2B5EF4-FFF2-40B4-BE49-F238E27FC236}">
                <a16:creationId xmlns:a16="http://schemas.microsoft.com/office/drawing/2014/main" id="{9AFBDDF6-D7DC-FB15-6E8C-70A56ECF764A}"/>
              </a:ext>
            </a:extLst>
          </p:cNvPr>
          <p:cNvSpPr/>
          <p:nvPr/>
        </p:nvSpPr>
        <p:spPr>
          <a:xfrm>
            <a:off x="6396045" y="669818"/>
            <a:ext cx="2318657" cy="2446783"/>
          </a:xfrm>
          <a:prstGeom prst="foldedCorner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Make changes to syllabus for S24 – keep in mind quality over quantity of changes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60D20A36-81F1-7D3E-A238-A5AD86DBA830}"/>
              </a:ext>
            </a:extLst>
          </p:cNvPr>
          <p:cNvCxnSpPr>
            <a:cxnSpLocks/>
            <a:stCxn id="28" idx="3"/>
            <a:endCxn id="19" idx="0"/>
          </p:cNvCxnSpPr>
          <p:nvPr/>
        </p:nvCxnSpPr>
        <p:spPr>
          <a:xfrm flipH="1">
            <a:off x="8679992" y="1893210"/>
            <a:ext cx="34710" cy="2175776"/>
          </a:xfrm>
          <a:prstGeom prst="bentConnector4">
            <a:avLst>
              <a:gd name="adj1" fmla="val -658600"/>
              <a:gd name="adj2" fmla="val 78114"/>
            </a:avLst>
          </a:prstGeom>
          <a:ln w="57150">
            <a:solidFill>
              <a:schemeClr val="accent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86F56BFA-8F35-8B0F-B96B-DA76F018A567}"/>
              </a:ext>
            </a:extLst>
          </p:cNvPr>
          <p:cNvCxnSpPr>
            <a:cxnSpLocks/>
            <a:stCxn id="41" idx="2"/>
            <a:endCxn id="19" idx="3"/>
          </p:cNvCxnSpPr>
          <p:nvPr/>
        </p:nvCxnSpPr>
        <p:spPr>
          <a:xfrm rot="5400000">
            <a:off x="9357814" y="3825441"/>
            <a:ext cx="2115534" cy="839562"/>
          </a:xfrm>
          <a:prstGeom prst="bentConnector2">
            <a:avLst/>
          </a:prstGeom>
          <a:ln w="571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lded Corner 40">
            <a:extLst>
              <a:ext uri="{FF2B5EF4-FFF2-40B4-BE49-F238E27FC236}">
                <a16:creationId xmlns:a16="http://schemas.microsoft.com/office/drawing/2014/main" id="{9AF9CFB0-ACA9-6FCB-C4B0-BBFEDE10443E}"/>
              </a:ext>
            </a:extLst>
          </p:cNvPr>
          <p:cNvSpPr/>
          <p:nvPr/>
        </p:nvSpPr>
        <p:spPr>
          <a:xfrm>
            <a:off x="9682841" y="2057400"/>
            <a:ext cx="2305042" cy="1130055"/>
          </a:xfrm>
          <a:prstGeom prst="folded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Publish in time for S24 start of classes</a:t>
            </a:r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2AB5D8EC-41A2-74E1-BC18-6272C2E6189A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2114550" y="295587"/>
            <a:ext cx="8720812" cy="1761813"/>
          </a:xfrm>
          <a:prstGeom prst="bentConnector2">
            <a:avLst/>
          </a:prstGeom>
          <a:ln w="5715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B070FED-600C-D9B6-B2BB-A01C65F279EC}"/>
              </a:ext>
            </a:extLst>
          </p:cNvPr>
          <p:cNvSpPr txBox="1"/>
          <p:nvPr/>
        </p:nvSpPr>
        <p:spPr>
          <a:xfrm>
            <a:off x="169059" y="106613"/>
            <a:ext cx="2139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(iterate for future semesters!)</a:t>
            </a:r>
          </a:p>
        </p:txBody>
      </p:sp>
    </p:spTree>
    <p:extLst>
      <p:ext uri="{BB962C8B-B14F-4D97-AF65-F5344CB8AC3E}">
        <p14:creationId xmlns:p14="http://schemas.microsoft.com/office/powerpoint/2010/main" val="16187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D4FB-7706-5D8E-4E7B-A29A94F2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More Resources?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EA88-2BCC-229F-D56C-B2C9DBB6D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Janet.tsai@Colorado.edu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Thanks for a great JET experience! </a:t>
            </a:r>
          </a:p>
        </p:txBody>
      </p:sp>
      <p:pic>
        <p:nvPicPr>
          <p:cNvPr id="5" name="Picture 4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B214394C-EBDB-6FDF-5981-B492361D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794" y="1575564"/>
            <a:ext cx="2171252" cy="1550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A9707-A7CB-64EB-E205-C8E8DB992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063"/>
          <a:stretch/>
        </p:blipFill>
        <p:spPr>
          <a:xfrm>
            <a:off x="8158163" y="1500423"/>
            <a:ext cx="4033837" cy="650404"/>
          </a:xfrm>
          <a:prstGeom prst="rect">
            <a:avLst/>
          </a:prstGeom>
        </p:spPr>
      </p:pic>
      <p:pic>
        <p:nvPicPr>
          <p:cNvPr id="7" name="Picture 4" descr="NASA Apollo Program chief software engineer Margaret Hamilton">
            <a:extLst>
              <a:ext uri="{FF2B5EF4-FFF2-40B4-BE49-F238E27FC236}">
                <a16:creationId xmlns:a16="http://schemas.microsoft.com/office/drawing/2014/main" id="{AB57E73A-AF74-CAF6-07E8-3A4732D8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992505"/>
            <a:ext cx="3727999" cy="47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idden Figures Photo Gallery | Hf Gallery 03">
            <a:extLst>
              <a:ext uri="{FF2B5EF4-FFF2-40B4-BE49-F238E27FC236}">
                <a16:creationId xmlns:a16="http://schemas.microsoft.com/office/drawing/2014/main" id="{335D634D-6662-63DC-C6D6-9CDF162B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9" y="3731542"/>
            <a:ext cx="5570088" cy="29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C62742-FF22-AA0A-E96F-6D8105E30302}"/>
              </a:ext>
            </a:extLst>
          </p:cNvPr>
          <p:cNvSpPr txBox="1">
            <a:spLocks/>
          </p:cNvSpPr>
          <p:nvPr/>
        </p:nvSpPr>
        <p:spPr>
          <a:xfrm>
            <a:off x="2025657" y="5787114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solidFill>
                  <a:schemeClr val="bg1"/>
                </a:solidFill>
              </a:rPr>
              <a:t>From Hidden Figures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IN THEATERS JANUARY 13, 2017</a:t>
            </a:r>
          </a:p>
        </p:txBody>
      </p:sp>
    </p:spTree>
    <p:extLst>
      <p:ext uri="{BB962C8B-B14F-4D97-AF65-F5344CB8AC3E}">
        <p14:creationId xmlns:p14="http://schemas.microsoft.com/office/powerpoint/2010/main" val="24884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</TotalTime>
  <Words>403</Words>
  <Application>Microsoft Macintosh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Proxima Nova</vt:lpstr>
      <vt:lpstr>Office Theme</vt:lpstr>
      <vt:lpstr>Design For Inclusion: Syllabus Redesign</vt:lpstr>
      <vt:lpstr>Syllabus Redesign</vt:lpstr>
      <vt:lpstr>Design For Inclusion (DFI)</vt:lpstr>
      <vt:lpstr>Action Plan</vt:lpstr>
      <vt:lpstr>Questions? Comments? More Resources?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For Inclusion: Syllabus Redesign</dc:title>
  <dc:creator>Janet Tsai</dc:creator>
  <cp:lastModifiedBy>Janet Tsai</cp:lastModifiedBy>
  <cp:revision>1</cp:revision>
  <dcterms:created xsi:type="dcterms:W3CDTF">2023-11-29T21:03:28Z</dcterms:created>
  <dcterms:modified xsi:type="dcterms:W3CDTF">2023-11-30T00:09:28Z</dcterms:modified>
</cp:coreProperties>
</file>