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72"/>
  </p:notesMasterIdLst>
  <p:sldIdLst>
    <p:sldId id="256" r:id="rId2"/>
    <p:sldId id="259" r:id="rId3"/>
    <p:sldId id="283" r:id="rId4"/>
    <p:sldId id="260" r:id="rId5"/>
    <p:sldId id="261" r:id="rId6"/>
    <p:sldId id="337" r:id="rId7"/>
    <p:sldId id="265" r:id="rId8"/>
    <p:sldId id="338" r:id="rId9"/>
    <p:sldId id="267" r:id="rId10"/>
    <p:sldId id="268" r:id="rId11"/>
    <p:sldId id="269" r:id="rId12"/>
    <p:sldId id="270" r:id="rId13"/>
    <p:sldId id="271" r:id="rId14"/>
    <p:sldId id="272" r:id="rId15"/>
    <p:sldId id="273" r:id="rId16"/>
    <p:sldId id="275" r:id="rId17"/>
    <p:sldId id="282" r:id="rId18"/>
    <p:sldId id="335" r:id="rId19"/>
    <p:sldId id="284" r:id="rId20"/>
    <p:sldId id="285" r:id="rId21"/>
    <p:sldId id="289" r:id="rId22"/>
    <p:sldId id="287" r:id="rId23"/>
    <p:sldId id="288" r:id="rId24"/>
    <p:sldId id="339" r:id="rId25"/>
    <p:sldId id="290" r:id="rId26"/>
    <p:sldId id="291" r:id="rId27"/>
    <p:sldId id="292" r:id="rId28"/>
    <p:sldId id="340" r:id="rId29"/>
    <p:sldId id="293" r:id="rId30"/>
    <p:sldId id="296" r:id="rId31"/>
    <p:sldId id="295" r:id="rId32"/>
    <p:sldId id="297" r:id="rId33"/>
    <p:sldId id="334" r:id="rId34"/>
    <p:sldId id="331" r:id="rId35"/>
    <p:sldId id="332" r:id="rId36"/>
    <p:sldId id="333" r:id="rId37"/>
    <p:sldId id="298" r:id="rId38"/>
    <p:sldId id="299" r:id="rId39"/>
    <p:sldId id="300" r:id="rId40"/>
    <p:sldId id="294" r:id="rId41"/>
    <p:sldId id="301" r:id="rId42"/>
    <p:sldId id="302" r:id="rId43"/>
    <p:sldId id="303" r:id="rId44"/>
    <p:sldId id="304" r:id="rId45"/>
    <p:sldId id="306" r:id="rId46"/>
    <p:sldId id="309" r:id="rId47"/>
    <p:sldId id="312" r:id="rId48"/>
    <p:sldId id="313" r:id="rId49"/>
    <p:sldId id="341" r:id="rId50"/>
    <p:sldId id="310" r:id="rId51"/>
    <p:sldId id="314" r:id="rId52"/>
    <p:sldId id="315" r:id="rId53"/>
    <p:sldId id="317" r:id="rId54"/>
    <p:sldId id="318" r:id="rId55"/>
    <p:sldId id="320" r:id="rId56"/>
    <p:sldId id="344" r:id="rId57"/>
    <p:sldId id="322" r:id="rId58"/>
    <p:sldId id="323" r:id="rId59"/>
    <p:sldId id="342" r:id="rId60"/>
    <p:sldId id="319" r:id="rId61"/>
    <p:sldId id="321" r:id="rId62"/>
    <p:sldId id="324" r:id="rId63"/>
    <p:sldId id="343" r:id="rId64"/>
    <p:sldId id="326" r:id="rId65"/>
    <p:sldId id="325" r:id="rId66"/>
    <p:sldId id="327" r:id="rId67"/>
    <p:sldId id="328" r:id="rId68"/>
    <p:sldId id="329" r:id="rId69"/>
    <p:sldId id="330" r:id="rId70"/>
    <p:sldId id="262"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429" autoAdjust="0"/>
  </p:normalViewPr>
  <p:slideViewPr>
    <p:cSldViewPr snapToGrid="0">
      <p:cViewPr varScale="1">
        <p:scale>
          <a:sx n="30" d="100"/>
          <a:sy n="30" d="100"/>
        </p:scale>
        <p:origin x="134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DA06F-AF9C-43E0-9B1A-87F00E329B09}" type="datetimeFigureOut">
              <a:rPr lang="en-US" smtClean="0"/>
              <a:t>8/23/2016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0E873-282A-463A-8816-4F15569F19EF}" type="slidenum">
              <a:rPr lang="en-US" smtClean="0"/>
              <a:t>‹#›</a:t>
            </a:fld>
            <a:endParaRPr lang="en-US"/>
          </a:p>
        </p:txBody>
      </p:sp>
    </p:spTree>
    <p:extLst>
      <p:ext uri="{BB962C8B-B14F-4D97-AF65-F5344CB8AC3E}">
        <p14:creationId xmlns:p14="http://schemas.microsoft.com/office/powerpoint/2010/main" val="298069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118650096" TargetMode="External"/><Relationship Id="rId7" Type="http://schemas.openxmlformats.org/officeDocument/2006/relationships/hyperlink" Target="mailto:mhacollaborativefilm@gmail.com"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mhacollaborativefilm" TargetMode="External"/><Relationship Id="rId5" Type="http://schemas.openxmlformats.org/officeDocument/2006/relationships/hyperlink" Target="https://www.facebook.com/mhacollaborativefilm/" TargetMode="External"/><Relationship Id="rId4" Type="http://schemas.openxmlformats.org/officeDocument/2006/relationships/hyperlink" Target="http://mhacollaborativefilm.weebly.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cap="all" dirty="0" smtClean="0">
                <a:solidFill>
                  <a:schemeClr val="tx1"/>
                </a:solidFill>
                <a:effectLst/>
                <a:latin typeface="+mn-lt"/>
                <a:ea typeface="+mn-ea"/>
                <a:cs typeface="+mn-cs"/>
              </a:rPr>
              <a:t>For the Workshop leader:</a:t>
            </a:r>
            <a:r>
              <a:rPr lang="en-US" sz="1200" b="1" u="sng" kern="1200" cap="all" baseline="0" dirty="0" smtClean="0">
                <a:solidFill>
                  <a:schemeClr val="tx1"/>
                </a:solidFill>
                <a:effectLst/>
                <a:latin typeface="+mn-lt"/>
                <a:ea typeface="+mn-ea"/>
                <a:cs typeface="+mn-cs"/>
              </a:rPr>
              <a:t> </a:t>
            </a:r>
            <a:r>
              <a:rPr lang="en-US" sz="1200" b="1" u="sng" kern="1200" cap="all" dirty="0" smtClean="0">
                <a:solidFill>
                  <a:schemeClr val="tx1"/>
                </a:solidFill>
                <a:effectLst/>
                <a:latin typeface="+mn-lt"/>
                <a:ea typeface="+mn-ea"/>
                <a:cs typeface="+mn-cs"/>
              </a:rPr>
              <a:t>What to know before you get started</a:t>
            </a:r>
          </a:p>
          <a:p>
            <a:r>
              <a:rPr lang="en-US" sz="1200" b="1" u="sng" kern="1200" cap="all" dirty="0" smtClean="0">
                <a:solidFill>
                  <a:schemeClr val="tx1"/>
                </a:solidFill>
                <a:effectLst/>
                <a:latin typeface="+mn-lt"/>
                <a:ea typeface="+mn-ea"/>
                <a:cs typeface="+mn-cs"/>
              </a:rPr>
              <a:t>More detailed information is in</a:t>
            </a:r>
            <a:r>
              <a:rPr lang="en-US" sz="1200" b="1" u="sng" kern="1200" cap="all" baseline="0" dirty="0" smtClean="0">
                <a:solidFill>
                  <a:schemeClr val="tx1"/>
                </a:solidFill>
                <a:effectLst/>
                <a:latin typeface="+mn-lt"/>
                <a:ea typeface="+mn-ea"/>
                <a:cs typeface="+mn-cs"/>
              </a:rPr>
              <a:t> the teacher manual and at the Project website.</a:t>
            </a:r>
            <a:endParaRPr lang="en-US" sz="1200" b="1" kern="1200" cap="all"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it came about: This collaborative film project was suggested as a sequel to an earlier oral history project and documentary film about Rev. Harold Case and the Garrison dam (the video is online </a:t>
            </a:r>
            <a:r>
              <a:rPr lang="en-US" sz="1200" u="sng" kern="1200" dirty="0" smtClean="0">
                <a:solidFill>
                  <a:schemeClr val="tx1"/>
                </a:solidFill>
                <a:effectLst/>
                <a:latin typeface="+mn-lt"/>
                <a:ea typeface="+mn-ea"/>
                <a:cs typeface="+mn-cs"/>
                <a:hlinkClick r:id="rId3"/>
              </a:rPr>
              <a:t>here</a:t>
            </a:r>
            <a:r>
              <a:rPr lang="en-US" sz="1200" kern="1200" dirty="0" smtClean="0">
                <a:solidFill>
                  <a:schemeClr val="tx1"/>
                </a:solidFill>
                <a:effectLst/>
                <a:latin typeface="+mn-lt"/>
                <a:ea typeface="+mn-ea"/>
                <a:cs typeface="+mn-cs"/>
              </a:rPr>
              <a:t>).  Film screenings and discussions with community members led to the idea of community based video workshops, where MHA community members can learn to make and edit videos themselves.  MHA community members are interested in representing themselves and their perspectives in the media.  This project has been developed in partnership between staff at the University of Colorado in Boulder, CO; </a:t>
            </a:r>
            <a:r>
              <a:rPr lang="en-US" sz="1200" kern="1200" dirty="0" err="1" smtClean="0">
                <a:solidFill>
                  <a:schemeClr val="tx1"/>
                </a:solidFill>
                <a:effectLst/>
                <a:latin typeface="+mn-lt"/>
                <a:ea typeface="+mn-ea"/>
                <a:cs typeface="+mn-cs"/>
              </a:rPr>
              <a:t>Nueta</a:t>
            </a:r>
            <a:r>
              <a:rPr lang="en-US" sz="1200" kern="1200" dirty="0" smtClean="0">
                <a:solidFill>
                  <a:schemeClr val="tx1"/>
                </a:solidFill>
                <a:effectLst/>
                <a:latin typeface="+mn-lt"/>
                <a:ea typeface="+mn-ea"/>
                <a:cs typeface="+mn-cs"/>
              </a:rPr>
              <a:t> Hidatsa </a:t>
            </a:r>
            <a:r>
              <a:rPr lang="en-US" sz="1200" kern="1200" dirty="0" err="1" smtClean="0">
                <a:solidFill>
                  <a:schemeClr val="tx1"/>
                </a:solidFill>
                <a:effectLst/>
                <a:latin typeface="+mn-lt"/>
                <a:ea typeface="+mn-ea"/>
                <a:cs typeface="+mn-cs"/>
              </a:rPr>
              <a:t>Sahnish</a:t>
            </a:r>
            <a:r>
              <a:rPr lang="en-US" sz="1200" kern="1200" dirty="0" smtClean="0">
                <a:solidFill>
                  <a:schemeClr val="tx1"/>
                </a:solidFill>
                <a:effectLst/>
                <a:latin typeface="+mn-lt"/>
                <a:ea typeface="+mn-ea"/>
                <a:cs typeface="+mn-cs"/>
              </a:rPr>
              <a:t> College in New Town, ND; and Dakota Media Access in Bismarck, ND.  Workshop participants will be able to view and share their work online and on community access cable television.</a:t>
            </a:r>
          </a:p>
          <a:p>
            <a:endParaRPr lang="en-US" dirty="0" smtClean="0"/>
          </a:p>
          <a:p>
            <a:r>
              <a:rPr lang="en-US" sz="1200" b="1" u="sng" kern="1200" cap="all" dirty="0" smtClean="0">
                <a:solidFill>
                  <a:schemeClr val="tx1"/>
                </a:solidFill>
                <a:effectLst/>
                <a:latin typeface="+mn-lt"/>
                <a:ea typeface="+mn-ea"/>
                <a:cs typeface="+mn-cs"/>
              </a:rPr>
              <a:t>Contacts</a:t>
            </a:r>
            <a:endParaRPr lang="en-US" sz="1200" b="1" kern="1200" cap="all"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MHA Collaborative Film Project Website: </a:t>
            </a:r>
            <a:r>
              <a:rPr lang="en-US" sz="1200" u="sng" kern="1200" dirty="0" smtClean="0">
                <a:solidFill>
                  <a:schemeClr val="tx1"/>
                </a:solidFill>
                <a:effectLst/>
                <a:latin typeface="+mn-lt"/>
                <a:ea typeface="+mn-ea"/>
                <a:cs typeface="+mn-cs"/>
                <a:hlinkClick r:id="rId4"/>
              </a:rPr>
              <a:t>http://mhacollaborativefilm.weebly.com</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Facebook: </a:t>
            </a:r>
            <a:r>
              <a:rPr lang="en-US" sz="1200" u="sng" kern="1200" dirty="0" smtClean="0">
                <a:solidFill>
                  <a:schemeClr val="tx1"/>
                </a:solidFill>
                <a:effectLst/>
                <a:latin typeface="+mn-lt"/>
                <a:ea typeface="+mn-ea"/>
                <a:cs typeface="+mn-cs"/>
                <a:hlinkClick r:id="rId5"/>
              </a:rPr>
              <a:t>https://www.facebook.com/mhacollaborativefilm/</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Vimeo.com: </a:t>
            </a:r>
            <a:r>
              <a:rPr lang="en-US" sz="1200" u="sng" kern="1200" dirty="0" smtClean="0">
                <a:solidFill>
                  <a:schemeClr val="tx1"/>
                </a:solidFill>
                <a:effectLst/>
                <a:latin typeface="+mn-lt"/>
                <a:ea typeface="+mn-ea"/>
                <a:cs typeface="+mn-cs"/>
                <a:hlinkClick r:id="rId6"/>
              </a:rPr>
              <a:t>https://vimeo.com/mhacollaborativefilm</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Email:  </a:t>
            </a:r>
            <a:r>
              <a:rPr lang="en-US" sz="1200" u="sng" kern="1200" dirty="0" smtClean="0">
                <a:solidFill>
                  <a:schemeClr val="tx1"/>
                </a:solidFill>
                <a:effectLst/>
                <a:latin typeface="+mn-lt"/>
                <a:ea typeface="+mn-ea"/>
                <a:cs typeface="+mn-cs"/>
                <a:hlinkClick r:id="rId7"/>
              </a:rPr>
              <a:t>mhacollaborativefilm@gmail.com</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University of Colorado - Boulder</a:t>
            </a:r>
          </a:p>
          <a:p>
            <a:r>
              <a:rPr lang="en-US" sz="1200" kern="1200" dirty="0" smtClean="0">
                <a:solidFill>
                  <a:schemeClr val="tx1"/>
                </a:solidFill>
                <a:effectLst/>
                <a:latin typeface="+mn-lt"/>
                <a:ea typeface="+mn-ea"/>
                <a:cs typeface="+mn-cs"/>
              </a:rPr>
              <a:t>The funding for this workshop/film project is provided by a Seed Grant from the University of Colorado - Boulder. </a:t>
            </a:r>
            <a:r>
              <a:rPr lang="en-US" sz="1200" b="1" kern="1200" dirty="0" smtClean="0">
                <a:solidFill>
                  <a:schemeClr val="tx1"/>
                </a:solidFill>
                <a:effectLst/>
                <a:latin typeface="+mn-lt"/>
                <a:ea typeface="+mn-ea"/>
                <a:cs typeface="+mn-cs"/>
              </a:rPr>
              <a:t>Jen Shannon</a:t>
            </a:r>
            <a:r>
              <a:rPr lang="en-US" sz="1200" kern="1200" dirty="0" smtClean="0">
                <a:solidFill>
                  <a:schemeClr val="tx1"/>
                </a:solidFill>
                <a:effectLst/>
                <a:latin typeface="+mn-lt"/>
                <a:ea typeface="+mn-ea"/>
                <a:cs typeface="+mn-cs"/>
              </a:rPr>
              <a:t> is a Curator &amp; Associate Professor of Cultural Anthropology.  </a:t>
            </a:r>
            <a:r>
              <a:rPr lang="en-US" sz="1200" b="1" kern="1200" dirty="0" smtClean="0">
                <a:solidFill>
                  <a:schemeClr val="tx1"/>
                </a:solidFill>
                <a:effectLst/>
                <a:latin typeface="+mn-lt"/>
                <a:ea typeface="+mn-ea"/>
                <a:cs typeface="+mn-cs"/>
              </a:rPr>
              <a:t>Chris Hammons </a:t>
            </a:r>
            <a:r>
              <a:rPr lang="en-US" sz="1200" kern="1200" dirty="0" smtClean="0">
                <a:solidFill>
                  <a:schemeClr val="tx1"/>
                </a:solidFill>
                <a:effectLst/>
                <a:latin typeface="+mn-lt"/>
                <a:ea typeface="+mn-ea"/>
                <a:cs typeface="+mn-cs"/>
              </a:rPr>
              <a:t>is an ethnographic filmmaker and instructor in the Department of Critical Media Practices.   </a:t>
            </a:r>
          </a:p>
          <a:p>
            <a:r>
              <a:rPr lang="en-US" sz="1200" kern="1200" dirty="0" smtClean="0">
                <a:solidFill>
                  <a:schemeClr val="tx1"/>
                </a:solidFill>
                <a:effectLst/>
                <a:latin typeface="+mn-lt"/>
                <a:ea typeface="+mn-ea"/>
                <a:cs typeface="+mn-cs"/>
              </a:rPr>
              <a:t>Jen:</a:t>
            </a:r>
            <a:r>
              <a:rPr lang="en-US" sz="1200" b="1" kern="1200" dirty="0" smtClean="0">
                <a:solidFill>
                  <a:schemeClr val="tx1"/>
                </a:solidFill>
                <a:effectLst/>
                <a:latin typeface="+mn-lt"/>
                <a:ea typeface="+mn-ea"/>
                <a:cs typeface="+mn-cs"/>
              </a:rPr>
              <a:t> 303-919-5022; jshannon@colorado.edu</a:t>
            </a:r>
            <a:r>
              <a:rPr lang="en-US" sz="1200" kern="1200" dirty="0" smtClean="0">
                <a:solidFill>
                  <a:schemeClr val="tx1"/>
                </a:solidFill>
                <a:effectLst/>
                <a:latin typeface="+mn-lt"/>
                <a:ea typeface="+mn-ea"/>
                <a:cs typeface="+mn-cs"/>
              </a:rPr>
              <a:t> |  Chris:</a:t>
            </a:r>
            <a:r>
              <a:rPr lang="en-US" sz="1200" b="1" kern="1200" dirty="0" smtClean="0">
                <a:solidFill>
                  <a:schemeClr val="tx1"/>
                </a:solidFill>
                <a:effectLst/>
                <a:latin typeface="+mn-lt"/>
                <a:ea typeface="+mn-ea"/>
                <a:cs typeface="+mn-cs"/>
              </a:rPr>
              <a:t> 626-590-0907; christian.hammons@colorado.edu</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MHA Nation-based partner:  </a:t>
            </a:r>
            <a:r>
              <a:rPr lang="en-US" sz="1200" kern="1200" dirty="0" err="1" smtClean="0">
                <a:solidFill>
                  <a:schemeClr val="tx1"/>
                </a:solidFill>
                <a:effectLst/>
                <a:latin typeface="+mn-lt"/>
                <a:ea typeface="+mn-ea"/>
                <a:cs typeface="+mn-cs"/>
              </a:rPr>
              <a:t>Nueta</a:t>
            </a:r>
            <a:r>
              <a:rPr lang="en-US" sz="1200" kern="1200" dirty="0" smtClean="0">
                <a:solidFill>
                  <a:schemeClr val="tx1"/>
                </a:solidFill>
                <a:effectLst/>
                <a:latin typeface="+mn-lt"/>
                <a:ea typeface="+mn-ea"/>
                <a:cs typeface="+mn-cs"/>
              </a:rPr>
              <a:t> Hidatsa </a:t>
            </a:r>
            <a:r>
              <a:rPr lang="en-US" sz="1200" kern="1200" dirty="0" err="1" smtClean="0">
                <a:solidFill>
                  <a:schemeClr val="tx1"/>
                </a:solidFill>
                <a:effectLst/>
                <a:latin typeface="+mn-lt"/>
                <a:ea typeface="+mn-ea"/>
                <a:cs typeface="+mn-cs"/>
              </a:rPr>
              <a:t>Sahnish</a:t>
            </a:r>
            <a:r>
              <a:rPr lang="en-US" sz="1200" kern="1200" dirty="0" smtClean="0">
                <a:solidFill>
                  <a:schemeClr val="tx1"/>
                </a:solidFill>
                <a:effectLst/>
                <a:latin typeface="+mn-lt"/>
                <a:ea typeface="+mn-ea"/>
                <a:cs typeface="+mn-cs"/>
              </a:rPr>
              <a:t> College</a:t>
            </a:r>
          </a:p>
          <a:p>
            <a:r>
              <a:rPr lang="en-US" sz="1200" kern="1200" dirty="0" smtClean="0">
                <a:solidFill>
                  <a:schemeClr val="tx1"/>
                </a:solidFill>
                <a:effectLst/>
                <a:latin typeface="+mn-lt"/>
                <a:ea typeface="+mn-ea"/>
                <a:cs typeface="+mn-cs"/>
              </a:rPr>
              <a:t>Continuing Education Units (CEU credits) are available through the NHSC.  </a:t>
            </a:r>
            <a:r>
              <a:rPr lang="en-US" sz="1200" b="1" kern="1200" dirty="0" smtClean="0">
                <a:solidFill>
                  <a:schemeClr val="tx1"/>
                </a:solidFill>
                <a:effectLst/>
                <a:latin typeface="+mn-lt"/>
                <a:ea typeface="+mn-ea"/>
                <a:cs typeface="+mn-cs"/>
              </a:rPr>
              <a:t>Kerry Hartman</a:t>
            </a:r>
            <a:r>
              <a:rPr lang="en-US" sz="1200" kern="1200" dirty="0" smtClean="0">
                <a:solidFill>
                  <a:schemeClr val="tx1"/>
                </a:solidFill>
                <a:effectLst/>
                <a:latin typeface="+mn-lt"/>
                <a:ea typeface="+mn-ea"/>
                <a:cs typeface="+mn-cs"/>
              </a:rPr>
              <a:t> is Academic Dean of the College.  The Credits are for a GAT 199 course, MHA Video Making Workshop under Shannon Fox, instructor of Graphics Arts and Technology.   Kerry:</a:t>
            </a:r>
            <a:r>
              <a:rPr lang="en-US" sz="1200" b="1" kern="1200" dirty="0" smtClean="0">
                <a:solidFill>
                  <a:schemeClr val="tx1"/>
                </a:solidFill>
                <a:effectLst/>
                <a:latin typeface="+mn-lt"/>
                <a:ea typeface="+mn-ea"/>
                <a:cs typeface="+mn-cs"/>
              </a:rPr>
              <a:t> khartman@nhsc.edu    |   Shannon: sfox@nhsc.edu</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Dakota Media Access</a:t>
            </a:r>
          </a:p>
          <a:p>
            <a:r>
              <a:rPr lang="en-US" sz="1200" kern="1200" dirty="0" smtClean="0">
                <a:solidFill>
                  <a:schemeClr val="tx1"/>
                </a:solidFill>
                <a:effectLst/>
                <a:latin typeface="+mn-lt"/>
                <a:ea typeface="+mn-ea"/>
                <a:cs typeface="+mn-cs"/>
              </a:rPr>
              <a:t>Dakota Media Access is helping to plan the content of the workshop and will provide equipment for filming. They will also air workshop produced content on the Bismarck community access cable channel.  </a:t>
            </a:r>
            <a:r>
              <a:rPr lang="en-US" sz="1200" b="1" kern="1200" dirty="0" smtClean="0">
                <a:solidFill>
                  <a:schemeClr val="tx1"/>
                </a:solidFill>
                <a:effectLst/>
                <a:latin typeface="+mn-lt"/>
                <a:ea typeface="+mn-ea"/>
                <a:cs typeface="+mn-cs"/>
              </a:rPr>
              <a:t>Jim </a:t>
            </a:r>
            <a:r>
              <a:rPr lang="en-US" sz="1200" b="1" kern="1200" dirty="0" err="1" smtClean="0">
                <a:solidFill>
                  <a:schemeClr val="tx1"/>
                </a:solidFill>
                <a:effectLst/>
                <a:latin typeface="+mn-lt"/>
                <a:ea typeface="+mn-ea"/>
                <a:cs typeface="+mn-cs"/>
              </a:rPr>
              <a:t>Kambeitz</a:t>
            </a:r>
            <a:r>
              <a:rPr lang="en-US" sz="1200" kern="1200" dirty="0" smtClean="0">
                <a:solidFill>
                  <a:schemeClr val="tx1"/>
                </a:solidFill>
                <a:effectLst/>
                <a:latin typeface="+mn-lt"/>
                <a:ea typeface="+mn-ea"/>
                <a:cs typeface="+mn-cs"/>
              </a:rPr>
              <a:t> is the Production Manager.  Jim </a:t>
            </a:r>
            <a:r>
              <a:rPr lang="en-US" sz="1200" kern="1200" dirty="0" err="1" smtClean="0">
                <a:solidFill>
                  <a:schemeClr val="tx1"/>
                </a:solidFill>
                <a:effectLst/>
                <a:latin typeface="+mn-lt"/>
                <a:ea typeface="+mn-ea"/>
                <a:cs typeface="+mn-cs"/>
              </a:rPr>
              <a:t>Kambeitz</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 701-258-8767; jimk@freetv.org</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Local Workshop Facilitators </a:t>
            </a:r>
          </a:p>
          <a:p>
            <a:r>
              <a:rPr lang="en-US" sz="1200" kern="1200" dirty="0" smtClean="0">
                <a:solidFill>
                  <a:schemeClr val="tx1"/>
                </a:solidFill>
                <a:effectLst/>
                <a:latin typeface="+mn-lt"/>
                <a:ea typeface="+mn-ea"/>
                <a:cs typeface="+mn-cs"/>
              </a:rPr>
              <a:t>Justin Deegan:</a:t>
            </a:r>
            <a:r>
              <a:rPr lang="en-US" sz="1200" b="1" kern="1200" dirty="0" smtClean="0">
                <a:solidFill>
                  <a:schemeClr val="tx1"/>
                </a:solidFill>
                <a:effectLst/>
                <a:latin typeface="+mn-lt"/>
                <a:ea typeface="+mn-ea"/>
                <a:cs typeface="+mn-cs"/>
              </a:rPr>
              <a:t> 701-421-3290; justin@thunderrevolution.com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Elijah Benson:</a:t>
            </a:r>
            <a:r>
              <a:rPr lang="en-US" sz="1200" b="1" kern="1200" dirty="0" smtClean="0">
                <a:solidFill>
                  <a:schemeClr val="tx1"/>
                </a:solidFill>
                <a:effectLst/>
                <a:latin typeface="+mn-lt"/>
                <a:ea typeface="+mn-ea"/>
                <a:cs typeface="+mn-cs"/>
              </a:rPr>
              <a:t> 612-708-8459; elijah.benson89@gmail.com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1</a:t>
            </a:fld>
            <a:endParaRPr lang="en-US"/>
          </a:p>
        </p:txBody>
      </p:sp>
    </p:spTree>
    <p:extLst>
      <p:ext uri="{BB962C8B-B14F-4D97-AF65-F5344CB8AC3E}">
        <p14:creationId xmlns:p14="http://schemas.microsoft.com/office/powerpoint/2010/main" val="197663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smtClean="0">
                <a:solidFill>
                  <a:schemeClr val="tx1"/>
                </a:solidFill>
                <a:effectLst/>
                <a:latin typeface="+mn-lt"/>
                <a:ea typeface="+mn-ea"/>
                <a:cs typeface="+mn-cs"/>
              </a:rPr>
              <a:t>Brainstorming Ideas – Workshop Leader, then Mentors with Groups</a:t>
            </a:r>
          </a:p>
          <a:p>
            <a:r>
              <a:rPr lang="en-US" sz="1200" kern="1200" dirty="0" smtClean="0">
                <a:solidFill>
                  <a:schemeClr val="tx1"/>
                </a:solidFill>
                <a:effectLst/>
                <a:latin typeface="+mn-lt"/>
                <a:ea typeface="+mn-ea"/>
                <a:cs typeface="+mn-cs"/>
              </a:rPr>
              <a:t>For Documentary Film, the best way to start is to begin with what you know. </a:t>
            </a:r>
          </a:p>
          <a:p>
            <a:r>
              <a:rPr lang="en-US" sz="1200" kern="1200" dirty="0" smtClean="0">
                <a:solidFill>
                  <a:schemeClr val="tx1"/>
                </a:solidFill>
                <a:effectLst/>
                <a:latin typeface="+mn-lt"/>
                <a:ea typeface="+mn-ea"/>
                <a:cs typeface="+mn-cs"/>
              </a:rPr>
              <a:t>Draw on your own experience, on your experience of the world. </a:t>
            </a:r>
          </a:p>
          <a:p>
            <a:r>
              <a:rPr lang="en-US" sz="1200" kern="1200" dirty="0" smtClean="0">
                <a:solidFill>
                  <a:schemeClr val="tx1"/>
                </a:solidFill>
                <a:effectLst/>
                <a:latin typeface="+mn-lt"/>
                <a:ea typeface="+mn-ea"/>
                <a:cs typeface="+mn-cs"/>
              </a:rPr>
              <a:t>Brainstorm, just throw some ideas out there.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it is fiction, it helps us understand something real, that the filmmaker has experienced.  </a:t>
            </a:r>
          </a:p>
          <a:p>
            <a:r>
              <a:rPr lang="en-US" sz="1200" kern="1200" dirty="0" smtClean="0">
                <a:solidFill>
                  <a:schemeClr val="tx1"/>
                </a:solidFill>
                <a:effectLst/>
                <a:latin typeface="+mn-lt"/>
                <a:ea typeface="+mn-ea"/>
                <a:cs typeface="+mn-cs"/>
              </a:rPr>
              <a:t>Dream big, think small, whatever you like.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we can discuss what’s feasible and how to figure that out through </a:t>
            </a:r>
            <a:r>
              <a:rPr lang="en-US" sz="1200" i="1" kern="1200" dirty="0" smtClean="0">
                <a:solidFill>
                  <a:schemeClr val="tx1"/>
                </a:solidFill>
                <a:effectLst/>
                <a:latin typeface="+mn-lt"/>
                <a:ea typeface="+mn-ea"/>
                <a:cs typeface="+mn-cs"/>
              </a:rPr>
              <a:t>developing </a:t>
            </a:r>
            <a:r>
              <a:rPr lang="en-US" sz="1200" kern="1200" dirty="0" smtClean="0">
                <a:solidFill>
                  <a:schemeClr val="tx1"/>
                </a:solidFill>
                <a:effectLst/>
                <a:latin typeface="+mn-lt"/>
                <a:ea typeface="+mn-ea"/>
                <a:cs typeface="+mn-cs"/>
              </a:rPr>
              <a:t>these ideas into a plan based on what resources you have available (people, transportation, equipment, places, time,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10</a:t>
            </a:fld>
            <a:endParaRPr lang="en-US"/>
          </a:p>
        </p:txBody>
      </p:sp>
    </p:spTree>
    <p:extLst>
      <p:ext uri="{BB962C8B-B14F-4D97-AF65-F5344CB8AC3E}">
        <p14:creationId xmlns:p14="http://schemas.microsoft.com/office/powerpoint/2010/main" val="3472326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Large Group Demo: Let’s throw out some ideas on anything and everything that comes to mind!  Workshop leader will then take one example idea, and demonstrate how to “develop” it: how to take the idea and decide whether it’s possible given the resources available, and if so how one might being to make a plan.</a:t>
            </a:r>
          </a:p>
          <a:p>
            <a:endParaRPr lang="en-US" dirty="0" smtClean="0"/>
          </a:p>
          <a:p>
            <a:r>
              <a:rPr lang="en-US" dirty="0" smtClean="0"/>
              <a:t>(WORKSHOP LEADER</a:t>
            </a:r>
            <a:r>
              <a:rPr lang="en-US" baseline="0" dirty="0" smtClean="0"/>
              <a:t> </a:t>
            </a:r>
            <a:r>
              <a:rPr lang="en-US" b="1" baseline="0" dirty="0" smtClean="0"/>
              <a:t>MAKES A LIST ON THE WHITE/CHALK BOARD </a:t>
            </a:r>
            <a:r>
              <a:rPr lang="en-US" baseline="0" dirty="0" smtClean="0"/>
              <a:t>AS PEOPLE SUGGEST THEM, then later circle the one or two that will be developed into a feasible project; group discussion about different possible directions a film about a subject can go)</a:t>
            </a:r>
            <a:endParaRPr lang="en-US" dirty="0" smtClean="0"/>
          </a:p>
        </p:txBody>
      </p:sp>
      <p:sp>
        <p:nvSpPr>
          <p:cNvPr id="4" name="Slide Number Placeholder 3"/>
          <p:cNvSpPr>
            <a:spLocks noGrp="1"/>
          </p:cNvSpPr>
          <p:nvPr>
            <p:ph type="sldNum" sz="quarter" idx="10"/>
          </p:nvPr>
        </p:nvSpPr>
        <p:spPr/>
        <p:txBody>
          <a:bodyPr/>
          <a:lstStyle/>
          <a:p>
            <a:fld id="{07A0E873-282A-463A-8816-4F15569F19EF}" type="slidenum">
              <a:rPr lang="en-US" smtClean="0"/>
              <a:t>11</a:t>
            </a:fld>
            <a:endParaRPr lang="en-US"/>
          </a:p>
        </p:txBody>
      </p:sp>
    </p:spTree>
    <p:extLst>
      <p:ext uri="{BB962C8B-B14F-4D97-AF65-F5344CB8AC3E}">
        <p14:creationId xmlns:p14="http://schemas.microsoft.com/office/powerpoint/2010/main" val="369690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rPr>
              <a:t>Small Group, Introductions and Brainstorming with Mentor</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a:t>
            </a:r>
            <a:r>
              <a:rPr lang="en-US" sz="1200" b="1" kern="1200" dirty="0" smtClean="0">
                <a:solidFill>
                  <a:schemeClr val="tx1"/>
                </a:solidFill>
                <a:effectLst/>
                <a:latin typeface="+mn-lt"/>
                <a:ea typeface="+mn-ea"/>
                <a:cs typeface="+mn-cs"/>
              </a:rPr>
              <a:t>introduce yourselves</a:t>
            </a:r>
            <a:r>
              <a:rPr lang="en-US" sz="1200" kern="1200" dirty="0" smtClean="0">
                <a:solidFill>
                  <a:schemeClr val="tx1"/>
                </a:solidFill>
                <a:effectLst/>
                <a:latin typeface="+mn-lt"/>
                <a:ea typeface="+mn-ea"/>
                <a:cs typeface="+mn-cs"/>
              </a:rPr>
              <a:t> – you will be working together throughout the week. Brainstorm some ideas that you might have for a short film; come to consent as a group about which ideas you’d like to develop.  </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12</a:t>
            </a:fld>
            <a:endParaRPr lang="en-US"/>
          </a:p>
        </p:txBody>
      </p:sp>
    </p:spTree>
    <p:extLst>
      <p:ext uri="{BB962C8B-B14F-4D97-AF65-F5344CB8AC3E}">
        <p14:creationId xmlns:p14="http://schemas.microsoft.com/office/powerpoint/2010/main" val="305156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HANDOUT – no need to go</a:t>
            </a:r>
            <a:r>
              <a:rPr lang="en-US" b="1" baseline="0" dirty="0" smtClean="0"/>
              <a:t> over the slide, it’s just a placeholder as people write on the worksheet to develop their ideas.</a:t>
            </a:r>
            <a:endParaRPr lang="en-US" b="1" dirty="0"/>
          </a:p>
        </p:txBody>
      </p:sp>
      <p:sp>
        <p:nvSpPr>
          <p:cNvPr id="4" name="Slide Number Placeholder 3"/>
          <p:cNvSpPr>
            <a:spLocks noGrp="1"/>
          </p:cNvSpPr>
          <p:nvPr>
            <p:ph type="sldNum" sz="quarter" idx="10"/>
          </p:nvPr>
        </p:nvSpPr>
        <p:spPr/>
        <p:txBody>
          <a:bodyPr/>
          <a:lstStyle/>
          <a:p>
            <a:fld id="{07A0E873-282A-463A-8816-4F15569F19EF}" type="slidenum">
              <a:rPr lang="en-US" smtClean="0"/>
              <a:t>13</a:t>
            </a:fld>
            <a:endParaRPr lang="en-US"/>
          </a:p>
        </p:txBody>
      </p:sp>
    </p:spTree>
    <p:extLst>
      <p:ext uri="{BB962C8B-B14F-4D97-AF65-F5344CB8AC3E}">
        <p14:creationId xmlns:p14="http://schemas.microsoft.com/office/powerpoint/2010/main" val="364466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HANDOUT – again, just a placeholder as people write on their worksheets.</a:t>
            </a:r>
            <a:endParaRPr lang="en-US" b="1" dirty="0"/>
          </a:p>
        </p:txBody>
      </p:sp>
      <p:sp>
        <p:nvSpPr>
          <p:cNvPr id="4" name="Slide Number Placeholder 3"/>
          <p:cNvSpPr>
            <a:spLocks noGrp="1"/>
          </p:cNvSpPr>
          <p:nvPr>
            <p:ph type="sldNum" sz="quarter" idx="10"/>
          </p:nvPr>
        </p:nvSpPr>
        <p:spPr/>
        <p:txBody>
          <a:bodyPr/>
          <a:lstStyle/>
          <a:p>
            <a:fld id="{07A0E873-282A-463A-8816-4F15569F19EF}" type="slidenum">
              <a:rPr lang="en-US" smtClean="0"/>
              <a:t>14</a:t>
            </a:fld>
            <a:endParaRPr lang="en-US"/>
          </a:p>
        </p:txBody>
      </p:sp>
    </p:spTree>
    <p:extLst>
      <p:ext uri="{BB962C8B-B14F-4D97-AF65-F5344CB8AC3E}">
        <p14:creationId xmlns:p14="http://schemas.microsoft.com/office/powerpoint/2010/main" val="31563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smtClean="0">
                <a:solidFill>
                  <a:schemeClr val="tx1"/>
                </a:solidFill>
                <a:effectLst/>
                <a:latin typeface="+mn-lt"/>
                <a:ea typeface="+mn-ea"/>
                <a:cs typeface="+mn-cs"/>
              </a:rPr>
              <a:t>Potential Locations and Interviewees – Mentors with Groups</a:t>
            </a:r>
          </a:p>
          <a:p>
            <a:r>
              <a:rPr lang="en-US" sz="1200" kern="1200" dirty="0" smtClean="0">
                <a:solidFill>
                  <a:schemeClr val="tx1"/>
                </a:solidFill>
                <a:effectLst/>
                <a:latin typeface="+mn-lt"/>
                <a:ea typeface="+mn-ea"/>
                <a:cs typeface="+mn-cs"/>
                <a:sym typeface="Wingdings 2" panose="05020102010507070707" pitchFamily="18" charset="2"/>
              </a:rPr>
              <a: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HANDOUT </a:t>
            </a:r>
            <a:r>
              <a:rPr lang="en-US" sz="1200" kern="1200" dirty="0" smtClean="0">
                <a:solidFill>
                  <a:schemeClr val="tx1"/>
                </a:solidFill>
                <a:effectLst/>
                <a:latin typeface="+mn-lt"/>
                <a:ea typeface="+mn-ea"/>
                <a:cs typeface="+mn-cs"/>
              </a:rPr>
              <a:t>Make a list of </a:t>
            </a:r>
            <a:r>
              <a:rPr lang="en-US" sz="1200" b="1" kern="1200" dirty="0" smtClean="0">
                <a:solidFill>
                  <a:schemeClr val="tx1"/>
                </a:solidFill>
                <a:effectLst/>
                <a:latin typeface="+mn-lt"/>
                <a:ea typeface="+mn-ea"/>
                <a:cs typeface="+mn-cs"/>
              </a:rPr>
              <a:t>potential locations and people to contact </a:t>
            </a:r>
            <a:r>
              <a:rPr lang="en-US" sz="1200" kern="1200" dirty="0" smtClean="0">
                <a:solidFill>
                  <a:schemeClr val="tx1"/>
                </a:solidFill>
                <a:effectLst/>
                <a:latin typeface="+mn-lt"/>
                <a:ea typeface="+mn-ea"/>
                <a:cs typeface="+mn-cs"/>
              </a:rPr>
              <a:t>for the film.</a:t>
            </a:r>
          </a:p>
          <a:p>
            <a:r>
              <a:rPr lang="en-US" sz="1200" kern="1200" dirty="0" smtClean="0">
                <a:solidFill>
                  <a:schemeClr val="tx1"/>
                </a:solidFill>
                <a:effectLst/>
                <a:latin typeface="+mn-lt"/>
                <a:ea typeface="+mn-ea"/>
                <a:cs typeface="+mn-cs"/>
              </a:rPr>
              <a:t>Divide up group members responsibilities for scouting later in the day (some will call or visit with potential interviewees, others will scout film locations)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MAKE</a:t>
            </a:r>
            <a:r>
              <a:rPr lang="en-US" sz="1200" kern="1200" baseline="0" dirty="0" smtClean="0">
                <a:solidFill>
                  <a:schemeClr val="tx1"/>
                </a:solidFill>
                <a:effectLst/>
                <a:latin typeface="+mn-lt"/>
                <a:ea typeface="+mn-ea"/>
                <a:cs typeface="+mn-cs"/>
              </a:rPr>
              <a:t> CALLS, SCOUT LOCATIONS.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16</a:t>
            </a:fld>
            <a:endParaRPr lang="en-US"/>
          </a:p>
        </p:txBody>
      </p:sp>
    </p:spTree>
    <p:extLst>
      <p:ext uri="{BB962C8B-B14F-4D97-AF65-F5344CB8AC3E}">
        <p14:creationId xmlns:p14="http://schemas.microsoft.com/office/powerpoint/2010/main" val="229205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18</a:t>
            </a:fld>
            <a:endParaRPr lang="en-US"/>
          </a:p>
        </p:txBody>
      </p:sp>
    </p:spTree>
    <p:extLst>
      <p:ext uri="{BB962C8B-B14F-4D97-AF65-F5344CB8AC3E}">
        <p14:creationId xmlns:p14="http://schemas.microsoft.com/office/powerpoint/2010/main" val="316638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Guardians</a:t>
            </a:r>
            <a:r>
              <a:rPr lang="en-US" baseline="0" dirty="0" smtClean="0"/>
              <a:t> of Eternity: one scene with multiple shots.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SHOT</a:t>
            </a:r>
            <a:r>
              <a:rPr lang="en-US" dirty="0" smtClean="0"/>
              <a:t>: single, continuous moment (from pressing  start to stop recording)</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SCENE</a:t>
            </a:r>
            <a:r>
              <a:rPr lang="en-US" dirty="0" smtClean="0"/>
              <a:t>: a series of shots that represent action in one time and place</a:t>
            </a:r>
          </a:p>
          <a:p>
            <a:r>
              <a:rPr lang="en-US" b="1" dirty="0" smtClean="0"/>
              <a:t>SEQUENCE: </a:t>
            </a:r>
            <a:r>
              <a:rPr lang="en-US" dirty="0" smtClean="0"/>
              <a:t>series of scenes that follow a common story of theme</a:t>
            </a:r>
          </a:p>
          <a:p>
            <a:endParaRPr lang="en-US" dirty="0" smtClean="0"/>
          </a:p>
          <a:p>
            <a:r>
              <a:rPr lang="en-US" dirty="0" smtClean="0"/>
              <a:t>Shot – from the time camera is turned on to turned off</a:t>
            </a:r>
          </a:p>
          <a:p>
            <a:pPr lvl="1"/>
            <a:r>
              <a:rPr lang="en-US" dirty="0" smtClean="0"/>
              <a:t>A continuous shot of Chris and Jen discussing the upcoming workshop in the classroom</a:t>
            </a:r>
          </a:p>
          <a:p>
            <a:pPr lvl="1"/>
            <a:endParaRPr lang="en-US" dirty="0" smtClean="0"/>
          </a:p>
          <a:p>
            <a:r>
              <a:rPr lang="en-US" dirty="0" smtClean="0"/>
              <a:t>Scene – all in one time and place </a:t>
            </a:r>
          </a:p>
          <a:p>
            <a:pPr lvl="1"/>
            <a:r>
              <a:rPr lang="en-US" dirty="0" smtClean="0"/>
              <a:t>Scene is inside the apartment talking about the upcoming workshop</a:t>
            </a:r>
          </a:p>
          <a:p>
            <a:pPr lvl="1"/>
            <a:r>
              <a:rPr lang="en-US" dirty="0" smtClean="0"/>
              <a:t>Can include shots like </a:t>
            </a:r>
          </a:p>
          <a:p>
            <a:pPr lvl="2"/>
            <a:r>
              <a:rPr lang="en-US" dirty="0" smtClean="0"/>
              <a:t>the entrance to the classroom</a:t>
            </a:r>
          </a:p>
          <a:p>
            <a:pPr lvl="2"/>
            <a:r>
              <a:rPr lang="en-US" dirty="0" smtClean="0"/>
              <a:t>Chris and Jen sitting at a table talking</a:t>
            </a:r>
          </a:p>
          <a:p>
            <a:endParaRPr lang="en-US" dirty="0" smtClean="0"/>
          </a:p>
          <a:p>
            <a:r>
              <a:rPr lang="en-US" dirty="0" smtClean="0"/>
              <a:t>Sequence – a series of scenes linked by common storyline or theme (theme: workshop)</a:t>
            </a:r>
          </a:p>
          <a:p>
            <a:pPr lvl="1"/>
            <a:r>
              <a:rPr lang="en-US" dirty="0" smtClean="0"/>
              <a:t>Outside of the building then</a:t>
            </a:r>
          </a:p>
          <a:p>
            <a:pPr lvl="1"/>
            <a:r>
              <a:rPr lang="en-US" dirty="0" smtClean="0"/>
              <a:t>Two people talking about the workshop (preparation) then </a:t>
            </a:r>
          </a:p>
          <a:p>
            <a:pPr lvl="1"/>
            <a:r>
              <a:rPr lang="en-US" dirty="0" smtClean="0"/>
              <a:t>People in the workshop practicing with video cameras (learning) then </a:t>
            </a:r>
          </a:p>
          <a:p>
            <a:pPr lvl="1"/>
            <a:r>
              <a:rPr lang="en-US" dirty="0" smtClean="0"/>
              <a:t>People watching a final screening (final product).</a:t>
            </a:r>
          </a:p>
          <a:p>
            <a:pPr lvl="1"/>
            <a:endParaRPr lang="en-US" dirty="0" smtClean="0"/>
          </a:p>
          <a:p>
            <a:pPr lvl="1"/>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21</a:t>
            </a:fld>
            <a:endParaRPr lang="en-US"/>
          </a:p>
        </p:txBody>
      </p:sp>
    </p:spTree>
    <p:extLst>
      <p:ext uri="{BB962C8B-B14F-4D97-AF65-F5344CB8AC3E}">
        <p14:creationId xmlns:p14="http://schemas.microsoft.com/office/powerpoint/2010/main" val="3378765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can </a:t>
            </a:r>
            <a:r>
              <a:rPr lang="en-US" sz="1200" b="1" kern="1200" dirty="0" smtClean="0">
                <a:solidFill>
                  <a:schemeClr val="tx1"/>
                </a:solidFill>
                <a:effectLst/>
                <a:latin typeface="+mn-lt"/>
                <a:ea typeface="+mn-ea"/>
                <a:cs typeface="+mn-cs"/>
              </a:rPr>
              <a:t>draw the audience’s attention </a:t>
            </a:r>
            <a:r>
              <a:rPr lang="en-US" sz="1200" kern="1200" dirty="0" smtClean="0">
                <a:solidFill>
                  <a:schemeClr val="tx1"/>
                </a:solidFill>
                <a:effectLst/>
                <a:latin typeface="+mn-lt"/>
                <a:ea typeface="+mn-ea"/>
                <a:cs typeface="+mn-cs"/>
              </a:rPr>
              <a:t>to something and make them feel a certain way simply through how you frame the image (no dialogue needed to communicate your idea!).   “Subject” here can refer to a person, animal, object, etc. – whatever is the main character in the shot.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Framing Your Shot</a:t>
            </a:r>
            <a:r>
              <a:rPr lang="en-US" sz="1200" kern="1200" dirty="0" smtClean="0">
                <a:solidFill>
                  <a:schemeClr val="tx1"/>
                </a:solidFill>
                <a:effectLst/>
                <a:latin typeface="+mn-lt"/>
                <a:ea typeface="+mn-ea"/>
                <a:cs typeface="+mn-cs"/>
              </a:rPr>
              <a:t>: How you frame your shot communicates to the audience what is important and how they should feel about the subject.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Rule of Thirds</a:t>
            </a:r>
          </a:p>
          <a:p>
            <a:r>
              <a:rPr lang="en-US" sz="1200" kern="1200" dirty="0" smtClean="0">
                <a:solidFill>
                  <a:schemeClr val="tx1"/>
                </a:solidFill>
                <a:effectLst/>
                <a:latin typeface="+mn-lt"/>
                <a:ea typeface="+mn-ea"/>
                <a:cs typeface="+mn-cs"/>
              </a:rPr>
              <a:t>When framing a shot, keep your subject off center – the circles represent good positions for the subject.</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22</a:t>
            </a:fld>
            <a:endParaRPr lang="en-US"/>
          </a:p>
        </p:txBody>
      </p:sp>
    </p:spTree>
    <p:extLst>
      <p:ext uri="{BB962C8B-B14F-4D97-AF65-F5344CB8AC3E}">
        <p14:creationId xmlns:p14="http://schemas.microsoft.com/office/powerpoint/2010/main" val="3174484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has too much room above the head.  If you stick to the rule of thirds, and make sure there is not too much head room, you will naturally draw your audience’s eyes to your subject.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0E873-282A-463A-8816-4F15569F19EF}" type="slidenum">
              <a:rPr lang="en-US" smtClean="0"/>
              <a:t>23</a:t>
            </a:fld>
            <a:endParaRPr lang="en-US"/>
          </a:p>
        </p:txBody>
      </p:sp>
    </p:spTree>
    <p:extLst>
      <p:ext uri="{BB962C8B-B14F-4D97-AF65-F5344CB8AC3E}">
        <p14:creationId xmlns:p14="http://schemas.microsoft.com/office/powerpoint/2010/main" val="173767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Comment: Fiction or non-Fiction, we just hope it will speak to your experience.  Truth telling comes in many forms. </a:t>
            </a:r>
          </a:p>
          <a:p>
            <a:endParaRPr lang="en-US" dirty="0"/>
          </a:p>
        </p:txBody>
      </p:sp>
      <p:sp>
        <p:nvSpPr>
          <p:cNvPr id="4" name="Slide Number Placeholder 3"/>
          <p:cNvSpPr>
            <a:spLocks noGrp="1"/>
          </p:cNvSpPr>
          <p:nvPr>
            <p:ph type="sldNum" sz="quarter" idx="10"/>
          </p:nvPr>
        </p:nvSpPr>
        <p:spPr/>
        <p:txBody>
          <a:bodyPr/>
          <a:lstStyle/>
          <a:p>
            <a:fld id="{67209DB5-2EA8-4ECB-A34A-AF0B64661B97}" type="slidenum">
              <a:rPr lang="en-US" smtClean="0"/>
              <a:t>2</a:t>
            </a:fld>
            <a:endParaRPr lang="en-US"/>
          </a:p>
        </p:txBody>
      </p:sp>
    </p:spTree>
    <p:extLst>
      <p:ext uri="{BB962C8B-B14F-4D97-AF65-F5344CB8AC3E}">
        <p14:creationId xmlns:p14="http://schemas.microsoft.com/office/powerpoint/2010/main" val="1053016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Review the 2 page handout for Video Recording Tips, with additional information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is the best point of view/camera angle? How much area include in shot? How big should the person be in the shot? As you move closer to the subject, the greater the connection to the audience.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Low connection|---(WS/ES)---(LS)---(MS)---(CU)---(ECU)---| High Connection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24</a:t>
            </a:fld>
            <a:endParaRPr lang="en-US"/>
          </a:p>
        </p:txBody>
      </p:sp>
    </p:spTree>
    <p:extLst>
      <p:ext uri="{BB962C8B-B14F-4D97-AF65-F5344CB8AC3E}">
        <p14:creationId xmlns:p14="http://schemas.microsoft.com/office/powerpoint/2010/main" val="333534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Review the 2 page handout for Video Recording Tips, with additional information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is the best point of view/camera angle? How much area include in shot? How big should the person be in the shot? As you move closer to the subject, the greater the connection to the audience.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Low connection|---(WS/ES)---(LS)---(MS)---(CU)---(ECU)---| High Connection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25</a:t>
            </a:fld>
            <a:endParaRPr lang="en-US"/>
          </a:p>
        </p:txBody>
      </p:sp>
    </p:spTree>
    <p:extLst>
      <p:ext uri="{BB962C8B-B14F-4D97-AF65-F5344CB8AC3E}">
        <p14:creationId xmlns:p14="http://schemas.microsoft.com/office/powerpoint/2010/main" val="420460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High Angle – the camera looks down on subject; appear less powerful, insignificant.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Low Angle – the camera looks up at subject; appear more powerful.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“Dutch” Angle – the camera is tilted, increases tension and uneasiness for audience.</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26</a:t>
            </a:fld>
            <a:endParaRPr lang="en-US"/>
          </a:p>
        </p:txBody>
      </p:sp>
    </p:spTree>
    <p:extLst>
      <p:ext uri="{BB962C8B-B14F-4D97-AF65-F5344CB8AC3E}">
        <p14:creationId xmlns:p14="http://schemas.microsoft.com/office/powerpoint/2010/main" val="199298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Keep in Mind:</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Frame your shot using the rule of thirds, avoid too much head room.</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Have more or less of your subject filling the frame depending on whether it is an “establishing shot” to provide context and how “intimate” you want the audience to feel with the subject.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Consider how you want to angle the camera and how you want to follow motion in any given scene – without words, you can communicate powerful, powerless, frantic, calm, etc.</a:t>
            </a:r>
          </a:p>
          <a:p>
            <a:endParaRPr lang="en-US" dirty="0" smtClean="0"/>
          </a:p>
          <a:p>
            <a:pPr>
              <a:spcAft>
                <a:spcPts val="1200"/>
              </a:spcAft>
            </a:pPr>
            <a:r>
              <a:rPr lang="en-US" sz="1200" b="1" dirty="0" smtClean="0"/>
              <a:t>Tilt</a:t>
            </a:r>
            <a:r>
              <a:rPr lang="en-US" sz="1200" dirty="0" smtClean="0"/>
              <a:t>: tilt camera lens upwards and downwards while fixed on tripod; tilt vertically</a:t>
            </a:r>
          </a:p>
          <a:p>
            <a:pPr>
              <a:spcAft>
                <a:spcPts val="1200"/>
              </a:spcAft>
            </a:pPr>
            <a:r>
              <a:rPr lang="en-US" sz="1200" b="1" dirty="0" smtClean="0"/>
              <a:t>Pan</a:t>
            </a:r>
            <a:r>
              <a:rPr lang="en-US" sz="1200" dirty="0" smtClean="0"/>
              <a:t>: swivel camera left to right, or vice versa; move horizontally while on tripod</a:t>
            </a:r>
          </a:p>
          <a:p>
            <a:pPr>
              <a:spcAft>
                <a:spcPts val="1200"/>
              </a:spcAft>
            </a:pPr>
            <a:r>
              <a:rPr lang="en-US" sz="1200" b="1" dirty="0" smtClean="0"/>
              <a:t>Handheld</a:t>
            </a:r>
            <a:r>
              <a:rPr lang="en-US" sz="1200" dirty="0" smtClean="0"/>
              <a:t>: hold it in your hand; it can dramatize, make viewers feel excited, unsettled</a:t>
            </a:r>
          </a:p>
          <a:p>
            <a:pPr>
              <a:spcAft>
                <a:spcPts val="1200"/>
              </a:spcAft>
            </a:pPr>
            <a:r>
              <a:rPr lang="en-US" sz="1200" b="1" dirty="0" smtClean="0"/>
              <a:t>Tracking</a:t>
            </a:r>
            <a:r>
              <a:rPr lang="en-US" sz="1200" dirty="0" smtClean="0"/>
              <a:t>: follow subject as they move, often at the same pace</a:t>
            </a:r>
          </a:p>
          <a:p>
            <a:pPr>
              <a:spcAft>
                <a:spcPts val="1200"/>
              </a:spcAft>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27</a:t>
            </a:fld>
            <a:endParaRPr lang="en-US"/>
          </a:p>
        </p:txBody>
      </p:sp>
    </p:spTree>
    <p:extLst>
      <p:ext uri="{BB962C8B-B14F-4D97-AF65-F5344CB8AC3E}">
        <p14:creationId xmlns:p14="http://schemas.microsoft.com/office/powerpoint/2010/main" val="1942866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Keep in Mind:</a:t>
            </a:r>
          </a:p>
          <a:p>
            <a:pPr lvl="0"/>
            <a:endParaRPr lang="en-US" sz="1200" kern="1200" dirty="0" smtClean="0">
              <a:solidFill>
                <a:schemeClr val="tx1"/>
              </a:solidFill>
              <a:effectLst/>
              <a:latin typeface="+mn-lt"/>
              <a:ea typeface="+mn-ea"/>
              <a:cs typeface="+mn-cs"/>
            </a:endParaRPr>
          </a:p>
          <a:p>
            <a:pPr>
              <a:spcAft>
                <a:spcPts val="1200"/>
              </a:spcAft>
            </a:pPr>
            <a:r>
              <a:rPr lang="en-US" sz="1200" dirty="0" smtClean="0"/>
              <a:t>Zoom is best used when on tripod</a:t>
            </a:r>
          </a:p>
          <a:p>
            <a:pPr>
              <a:spcAft>
                <a:spcPts val="1200"/>
              </a:spcAft>
            </a:pPr>
            <a:r>
              <a:rPr lang="en-US" sz="1200" dirty="0" smtClean="0"/>
              <a:t>If handheld, get closer to the subject instead</a:t>
            </a:r>
            <a:r>
              <a:rPr lang="en-US" sz="1200" baseline="0" dirty="0" smtClean="0"/>
              <a:t> of zooming in to avoid lots of shaky footage</a:t>
            </a:r>
          </a:p>
          <a:p>
            <a:pPr>
              <a:spcAft>
                <a:spcPts val="1200"/>
              </a:spcAft>
            </a:pPr>
            <a:r>
              <a:rPr lang="en-US" sz="1200" baseline="0" dirty="0" smtClean="0"/>
              <a:t>Do not use zooms in the edited film; film keeping in mind you will cut those zooms out of the final film.</a:t>
            </a:r>
            <a:endParaRPr lang="en-US" sz="1200" dirty="0" smtClean="0"/>
          </a:p>
          <a:p>
            <a:endParaRPr lang="en-US" dirty="0" smtClean="0"/>
          </a:p>
          <a:p>
            <a:r>
              <a:rPr lang="en-US" b="1" dirty="0" smtClean="0"/>
              <a:t>SOME LESSONS LEARNED:</a:t>
            </a:r>
          </a:p>
          <a:p>
            <a:pPr marL="228600" indent="-228600">
              <a:buAutoNum type="arabicParenR"/>
            </a:pPr>
            <a:r>
              <a:rPr lang="en-US" dirty="0" smtClean="0"/>
              <a:t>Hold a still shot for longer than you think (for ex., establishing shot) – at least 10</a:t>
            </a:r>
            <a:r>
              <a:rPr lang="en-US" baseline="0" dirty="0" smtClean="0"/>
              <a:t> seconds. Will feel forever while shooting, but too short while viewing if not.</a:t>
            </a:r>
          </a:p>
          <a:p>
            <a:pPr marL="228600" indent="-228600">
              <a:buAutoNum type="arabicParenR"/>
            </a:pPr>
            <a:r>
              <a:rPr lang="en-US" baseline="0" dirty="0" smtClean="0"/>
              <a:t>Pan and tilt SLOWLY, slower than you think you should. Again, while viewing it will seem much faster.</a:t>
            </a:r>
          </a:p>
          <a:p>
            <a:pPr marL="0" indent="0">
              <a:buNone/>
            </a:pP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28</a:t>
            </a:fld>
            <a:endParaRPr lang="en-US"/>
          </a:p>
        </p:txBody>
      </p:sp>
    </p:spTree>
    <p:extLst>
      <p:ext uri="{BB962C8B-B14F-4D97-AF65-F5344CB8AC3E}">
        <p14:creationId xmlns:p14="http://schemas.microsoft.com/office/powerpoint/2010/main" val="2945152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29</a:t>
            </a:fld>
            <a:endParaRPr lang="en-US"/>
          </a:p>
        </p:txBody>
      </p:sp>
    </p:spTree>
    <p:extLst>
      <p:ext uri="{BB962C8B-B14F-4D97-AF65-F5344CB8AC3E}">
        <p14:creationId xmlns:p14="http://schemas.microsoft.com/office/powerpoint/2010/main" val="3784745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Review the handout for Audio and Lighting Tips, with additional information below.  Do a mock three point light setup, and demonstrate placing a lapel microphone on someone.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possible it’s best to use microphones and lighting that are external/in addition to the camera.  This is not always possible; sometimes you just use what the camera provides and improvise on the lighting!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dirty="0" smtClean="0"/>
              <a:t>On camera </a:t>
            </a:r>
            <a:r>
              <a:rPr lang="en-US" sz="1200" dirty="0" smtClean="0"/>
              <a:t>– it is best to avoid relying on the on-camera microphone when possible.</a:t>
            </a:r>
          </a:p>
          <a:p>
            <a:endParaRPr lang="en-US" sz="1200" b="1" dirty="0" smtClean="0"/>
          </a:p>
          <a:p>
            <a:r>
              <a:rPr lang="en-US" sz="1200" b="1" dirty="0" smtClean="0"/>
              <a:t>Lapel/Lavalier, wireless </a:t>
            </a:r>
            <a:r>
              <a:rPr lang="en-US" sz="1200" dirty="0" smtClean="0"/>
              <a:t>– great for interviews or when you are following someone around.  When placing the mic on someone, hide the cord. You may have to slip the cord down their shirt and attached it to the pack as it comes out the bottom of their shirt. 		</a:t>
            </a:r>
          </a:p>
          <a:p>
            <a:r>
              <a:rPr lang="en-US" sz="1200" dirty="0" smtClean="0"/>
              <a:t>	</a:t>
            </a:r>
          </a:p>
          <a:p>
            <a:r>
              <a:rPr lang="en-US" sz="1200" b="1" dirty="0" smtClean="0"/>
              <a:t>Shotgun Mic</a:t>
            </a:r>
            <a:r>
              <a:rPr lang="en-US" sz="1200" dirty="0" smtClean="0"/>
              <a:t>– great for on the go, following the action around you.  Keep in mind – it will only pick up sound from the direction you are pointing the camera in.  So if someone is talking and your camera is pointed away from them, it will not adequately capture their voice. </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31</a:t>
            </a:fld>
            <a:endParaRPr lang="en-US"/>
          </a:p>
        </p:txBody>
      </p:sp>
    </p:spTree>
    <p:extLst>
      <p:ext uri="{BB962C8B-B14F-4D97-AF65-F5344CB8AC3E}">
        <p14:creationId xmlns:p14="http://schemas.microsoft.com/office/powerpoint/2010/main" val="1179367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Ideally when you are interviewing, you want Three Point Lighting (see illustration to the left).  For our purposes, it’s important that you are aware of lighting and do the best you can. Try to avoid heavy shadows on one side of a person’s face, for instance.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Often can’t get to the ideal… and often not</a:t>
            </a:r>
            <a:r>
              <a:rPr lang="en-US" sz="1200" kern="1200" baseline="0" dirty="0" smtClean="0">
                <a:solidFill>
                  <a:schemeClr val="tx1"/>
                </a:solidFill>
                <a:effectLst/>
                <a:latin typeface="+mn-lt"/>
                <a:ea typeface="+mn-ea"/>
                <a:cs typeface="+mn-cs"/>
              </a:rPr>
              <a:t> inside! So… BE AWARE OF LIGHTING OPPORTUNITIES, inside or outside, and improvise!</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 Creative, Improvise! </a:t>
            </a:r>
          </a:p>
          <a:p>
            <a:r>
              <a:rPr lang="en-US" sz="1200" kern="1200" dirty="0" smtClean="0">
                <a:solidFill>
                  <a:schemeClr val="tx1"/>
                </a:solidFill>
                <a:effectLst/>
                <a:latin typeface="+mn-lt"/>
                <a:ea typeface="+mn-ea"/>
                <a:cs typeface="+mn-cs"/>
              </a:rPr>
              <a:t>Windows, sunlight, reflectors made out of white poster board, etc.  See our recently improvised setup: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32</a:t>
            </a:fld>
            <a:endParaRPr lang="en-US"/>
          </a:p>
        </p:txBody>
      </p:sp>
    </p:spTree>
    <p:extLst>
      <p:ext uri="{BB962C8B-B14F-4D97-AF65-F5344CB8AC3E}">
        <p14:creationId xmlns:p14="http://schemas.microsoft.com/office/powerpoint/2010/main" val="1660596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i="1" dirty="0" smtClean="0"/>
              <a:t>USE THE THREE POINT LIGHTING SETUP TO SHOW MIC PLACEMENT</a:t>
            </a:r>
            <a:r>
              <a:rPr lang="en-US" sz="1200" i="1" baseline="0" dirty="0" smtClean="0"/>
              <a:t> AND SAMPLE INTERVIEW, ASKING PERMISSION ETC.</a:t>
            </a:r>
            <a:endParaRPr lang="en-US" sz="1200" i="1" dirty="0" smtClean="0"/>
          </a:p>
          <a:p>
            <a:pPr marL="0" indent="0">
              <a:buNone/>
            </a:pPr>
            <a:endParaRPr lang="en-US" sz="1200" i="1" dirty="0" smtClean="0"/>
          </a:p>
          <a:p>
            <a:pPr marL="0" indent="0">
              <a:buNone/>
            </a:pPr>
            <a:r>
              <a:rPr lang="en-US" sz="1200" b="1" i="1" dirty="0" smtClean="0"/>
              <a:t>See teacher’s manual for details-</a:t>
            </a:r>
          </a:p>
          <a:p>
            <a:pPr marL="0" indent="0">
              <a:buNone/>
            </a:pPr>
            <a:r>
              <a:rPr lang="en-US" sz="1200" i="1" dirty="0" smtClean="0"/>
              <a:t>You do not have to use interviews in your film, but here are some guidelines should you choose to.</a:t>
            </a:r>
            <a:endParaRPr lang="en-US" sz="1200" dirty="0" smtClean="0"/>
          </a:p>
          <a:p>
            <a:r>
              <a:rPr lang="en-US" sz="1200" dirty="0" smtClean="0"/>
              <a:t>Overview and Stories</a:t>
            </a:r>
          </a:p>
          <a:p>
            <a:pPr lvl="0"/>
            <a:r>
              <a:rPr lang="en-US" sz="1200" dirty="0" smtClean="0"/>
              <a:t>What is oral history, why do we interview?  </a:t>
            </a:r>
          </a:p>
          <a:p>
            <a:pPr lvl="0"/>
            <a:r>
              <a:rPr lang="en-US" sz="1200" dirty="0" smtClean="0"/>
              <a:t>Class exercise (if with kids)</a:t>
            </a:r>
          </a:p>
          <a:p>
            <a:pPr lvl="0"/>
            <a:r>
              <a:rPr lang="en-US" sz="1200" dirty="0" smtClean="0"/>
              <a:t>Lessons learned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7A0E873-282A-463A-8816-4F15569F19EF}" type="slidenum">
              <a:rPr lang="en-US" smtClean="0"/>
              <a:t>34</a:t>
            </a:fld>
            <a:endParaRPr lang="en-US"/>
          </a:p>
        </p:txBody>
      </p:sp>
    </p:spTree>
    <p:extLst>
      <p:ext uri="{BB962C8B-B14F-4D97-AF65-F5344CB8AC3E}">
        <p14:creationId xmlns:p14="http://schemas.microsoft.com/office/powerpoint/2010/main" val="113343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Pass out and review the </a:t>
            </a:r>
            <a:r>
              <a:rPr lang="en-US" sz="1200" b="1" kern="1200" dirty="0" smtClean="0">
                <a:solidFill>
                  <a:schemeClr val="tx1"/>
                </a:solidFill>
                <a:effectLst/>
                <a:latin typeface="+mn-lt"/>
                <a:ea typeface="+mn-ea"/>
                <a:cs typeface="+mn-cs"/>
              </a:rPr>
              <a:t>interview tips </a:t>
            </a:r>
            <a:r>
              <a:rPr lang="en-US" sz="1200" kern="1200" dirty="0" smtClean="0">
                <a:solidFill>
                  <a:schemeClr val="tx1"/>
                </a:solidFill>
                <a:effectLst/>
                <a:latin typeface="+mn-lt"/>
                <a:ea typeface="+mn-ea"/>
                <a:cs typeface="+mn-cs"/>
              </a:rPr>
              <a:t>handout.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Emphasize asking for permission and avoiding questions that can result in “yes” or “no” answers.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Discuss what makes a good interview question, what makes a good interview.</a:t>
            </a:r>
          </a:p>
          <a:p>
            <a:r>
              <a:rPr lang="en-US" sz="1200" kern="1200" dirty="0" smtClean="0">
                <a:solidFill>
                  <a:schemeClr val="tx1"/>
                </a:solidFill>
                <a:effectLst/>
                <a:latin typeface="+mn-lt"/>
                <a:ea typeface="+mn-ea"/>
                <a:cs typeface="+mn-cs"/>
              </a:rPr>
              <a:t> </a:t>
            </a:r>
          </a:p>
          <a:p>
            <a:pPr marL="342900" lvl="0" indent="-342900">
              <a:buFont typeface="+mj-lt"/>
              <a:buAutoNum type="arabicPeriod"/>
            </a:pPr>
            <a:r>
              <a:rPr lang="en-US" sz="1200" dirty="0" smtClean="0"/>
              <a:t>Try to meet the interviewee where they are (language, tone, body language); be respectful, make sure they are comfortable; ask them where a good place to meet would be that is quiet if possible</a:t>
            </a:r>
          </a:p>
          <a:p>
            <a:pPr marL="342900" lvl="0" indent="-342900">
              <a:buFont typeface="+mj-lt"/>
              <a:buAutoNum type="arabicPeriod"/>
            </a:pPr>
            <a:r>
              <a:rPr lang="en-US" sz="1200" dirty="0" smtClean="0"/>
              <a:t>Explain why you are interviewing them and what you will do with the recording; make sure they know they can stop the interview at any time for any reason.  </a:t>
            </a:r>
          </a:p>
          <a:p>
            <a:pPr marL="342900" lvl="0" indent="-342900">
              <a:buFont typeface="+mj-lt"/>
              <a:buAutoNum type="arabicPeriod"/>
            </a:pPr>
            <a:r>
              <a:rPr lang="en-US" sz="1200" dirty="0" smtClean="0"/>
              <a:t>Let them know what to expect about the subject matter of the interview.  Let them know about how much time you anticipate the interview to take (they may extend it while it’s going, but be aware of their body language if they are getting tired).</a:t>
            </a:r>
          </a:p>
          <a:p>
            <a:pPr marL="342900" lvl="0" indent="-342900">
              <a:buFont typeface="+mj-lt"/>
              <a:buAutoNum type="arabicPeriod"/>
            </a:pPr>
            <a:r>
              <a:rPr lang="en-US" sz="1200" dirty="0" smtClean="0"/>
              <a:t>Ask permission to record before turning on recording device; when you turn it on, identify who you are talking to and ask permission to record again (this is a form of documenting consent).</a:t>
            </a:r>
          </a:p>
          <a:p>
            <a:pPr marL="342900" lvl="0" indent="-342900">
              <a:buFont typeface="+mj-lt"/>
              <a:buAutoNum type="arabicPeriod"/>
            </a:pPr>
            <a:r>
              <a:rPr lang="en-US" sz="1200" dirty="0" smtClean="0"/>
              <a:t>Have some prepared questions – allow for silences so they can think; don’t be afraid to take a path that leads away from prepared questions through thoughtful follow up questions (that means you have to be listening to them, not just going through your questions).</a:t>
            </a:r>
          </a:p>
          <a:p>
            <a:pPr marL="342900" lvl="0" indent="-342900">
              <a:buFont typeface="+mj-lt"/>
              <a:buAutoNum type="arabicPeriod"/>
            </a:pPr>
            <a:r>
              <a:rPr lang="en-US" sz="1200" dirty="0" smtClean="0"/>
              <a:t>At the conclusion, while the recording is still going, ask if they want a copy.</a:t>
            </a:r>
          </a:p>
          <a:p>
            <a:pPr marL="342900" lvl="0" indent="-342900">
              <a:buFont typeface="+mj-lt"/>
              <a:buAutoNum type="arabicPeriod"/>
            </a:pPr>
            <a:r>
              <a:rPr lang="en-US" sz="1200" dirty="0" smtClean="0"/>
              <a:t>Get their basic contact information – this is very important!</a:t>
            </a:r>
          </a:p>
          <a:p>
            <a:pPr marL="342900" lvl="0" indent="-342900">
              <a:buFont typeface="+mj-lt"/>
              <a:buAutoNum type="arabicPeriod"/>
            </a:pPr>
            <a:r>
              <a:rPr lang="en-US" sz="1200" dirty="0" smtClean="0"/>
              <a:t>Be sure to leave them your contact information.</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35</a:t>
            </a:fld>
            <a:endParaRPr lang="en-US"/>
          </a:p>
        </p:txBody>
      </p:sp>
    </p:spTree>
    <p:extLst>
      <p:ext uri="{BB962C8B-B14F-4D97-AF65-F5344CB8AC3E}">
        <p14:creationId xmlns:p14="http://schemas.microsoft.com/office/powerpoint/2010/main" val="253748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3</a:t>
            </a:fld>
            <a:endParaRPr lang="en-US"/>
          </a:p>
        </p:txBody>
      </p:sp>
    </p:spTree>
    <p:extLst>
      <p:ext uri="{BB962C8B-B14F-4D97-AF65-F5344CB8AC3E}">
        <p14:creationId xmlns:p14="http://schemas.microsoft.com/office/powerpoint/2010/main" val="141595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group can brainstorm questions using the </a:t>
            </a:r>
            <a:r>
              <a:rPr lang="en-US" sz="1200" b="1" kern="1200" dirty="0" smtClean="0">
                <a:solidFill>
                  <a:schemeClr val="tx1"/>
                </a:solidFill>
                <a:effectLst/>
                <a:latin typeface="+mn-lt"/>
                <a:ea typeface="+mn-ea"/>
                <a:cs typeface="+mn-cs"/>
              </a:rPr>
              <a:t>interviewer preparation worksheet</a:t>
            </a:r>
            <a:r>
              <a:rPr lang="en-US" sz="1200" kern="1200" dirty="0" smtClean="0">
                <a:solidFill>
                  <a:schemeClr val="tx1"/>
                </a:solidFill>
                <a:effectLst/>
                <a:latin typeface="+mn-lt"/>
                <a:ea typeface="+mn-ea"/>
                <a:cs typeface="+mn-cs"/>
              </a:rPr>
              <a:t>.</a:t>
            </a:r>
          </a:p>
          <a:p>
            <a:r>
              <a:rPr lang="en-US" sz="1200" b="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Once each group has worked out a plan with their mentor, it’s time to go out in the world and start calling or talking to people and scouting potential sites for the film.  This is a great time to continue brainstorming film ideas and scenes.  This time is also important for the group to get to know each other.</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36</a:t>
            </a:fld>
            <a:endParaRPr lang="en-US"/>
          </a:p>
        </p:txBody>
      </p:sp>
    </p:spTree>
    <p:extLst>
      <p:ext uri="{BB962C8B-B14F-4D97-AF65-F5344CB8AC3E}">
        <p14:creationId xmlns:p14="http://schemas.microsoft.com/office/powerpoint/2010/main" val="4040699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37</a:t>
            </a:fld>
            <a:endParaRPr lang="en-US"/>
          </a:p>
        </p:txBody>
      </p:sp>
    </p:spTree>
    <p:extLst>
      <p:ext uri="{BB962C8B-B14F-4D97-AF65-F5344CB8AC3E}">
        <p14:creationId xmlns:p14="http://schemas.microsoft.com/office/powerpoint/2010/main" val="393404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Break into individual groups with mentors and get to know your group’s specific equipment.</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38</a:t>
            </a:fld>
            <a:endParaRPr lang="en-US"/>
          </a:p>
        </p:txBody>
      </p:sp>
    </p:spTree>
    <p:extLst>
      <p:ext uri="{BB962C8B-B14F-4D97-AF65-F5344CB8AC3E}">
        <p14:creationId xmlns:p14="http://schemas.microsoft.com/office/powerpoint/2010/main" val="3647222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Provide the Scavenger Hunt Handout.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Scavenger Hunt!</a:t>
            </a:r>
            <a:r>
              <a:rPr lang="en-US" sz="1200" kern="1200" dirty="0" smtClean="0">
                <a:solidFill>
                  <a:schemeClr val="tx1"/>
                </a:solidFill>
                <a:effectLst/>
                <a:latin typeface="+mn-lt"/>
                <a:ea typeface="+mn-ea"/>
                <a:cs typeface="+mn-cs"/>
              </a:rPr>
              <a:t>  Basic shots and camera motions.  Apply rule of thirds to each shot. Stop and start recording again for each list item.  Record each for ten seconds.  Use a tripod when possible.  </a:t>
            </a:r>
            <a:r>
              <a:rPr lang="en-US" sz="1200" b="1" kern="1200" dirty="0" smtClean="0">
                <a:solidFill>
                  <a:schemeClr val="tx1"/>
                </a:solidFill>
                <a:effectLst/>
                <a:latin typeface="+mn-lt"/>
                <a:ea typeface="+mn-ea"/>
                <a:cs typeface="+mn-cs"/>
              </a:rPr>
              <a:t>Check off each item as you complete 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40</a:t>
            </a:fld>
            <a:endParaRPr lang="en-US"/>
          </a:p>
        </p:txBody>
      </p:sp>
    </p:spTree>
    <p:extLst>
      <p:ext uri="{BB962C8B-B14F-4D97-AF65-F5344CB8AC3E}">
        <p14:creationId xmlns:p14="http://schemas.microsoft.com/office/powerpoint/2010/main" val="1737894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Review the worksheet making a plan – shots and scripts. Discuss and decide what each person’s responsibilities will be during the off site work.</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43</a:t>
            </a:fld>
            <a:endParaRPr lang="en-US"/>
          </a:p>
        </p:txBody>
      </p:sp>
    </p:spTree>
    <p:extLst>
      <p:ext uri="{BB962C8B-B14F-4D97-AF65-F5344CB8AC3E}">
        <p14:creationId xmlns:p14="http://schemas.microsoft.com/office/powerpoint/2010/main" val="2745805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44</a:t>
            </a:fld>
            <a:endParaRPr lang="en-US"/>
          </a:p>
        </p:txBody>
      </p:sp>
    </p:spTree>
    <p:extLst>
      <p:ext uri="{BB962C8B-B14F-4D97-AF65-F5344CB8AC3E}">
        <p14:creationId xmlns:p14="http://schemas.microsoft.com/office/powerpoint/2010/main" val="2612445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45</a:t>
            </a:fld>
            <a:endParaRPr lang="en-US"/>
          </a:p>
        </p:txBody>
      </p:sp>
    </p:spTree>
    <p:extLst>
      <p:ext uri="{BB962C8B-B14F-4D97-AF65-F5344CB8AC3E}">
        <p14:creationId xmlns:p14="http://schemas.microsoft.com/office/powerpoint/2010/main" val="791046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Together, review:</a:t>
            </a:r>
            <a:r>
              <a:rPr lang="en-US" sz="1200" i="1" kern="1200" baseline="0" dirty="0" smtClean="0">
                <a:solidFill>
                  <a:schemeClr val="tx1"/>
                </a:solidFill>
                <a:effectLst/>
                <a:latin typeface="+mn-lt"/>
                <a:ea typeface="+mn-ea"/>
                <a:cs typeface="+mn-cs"/>
              </a:rPr>
              <a:t> </a:t>
            </a: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A0E873-282A-463A-8816-4F15569F19EF}" type="slidenum">
              <a:rPr lang="en-US" smtClean="0"/>
              <a:t>46</a:t>
            </a:fld>
            <a:endParaRPr lang="en-US"/>
          </a:p>
        </p:txBody>
      </p:sp>
    </p:spTree>
    <p:extLst>
      <p:ext uri="{BB962C8B-B14F-4D97-AF65-F5344CB8AC3E}">
        <p14:creationId xmlns:p14="http://schemas.microsoft.com/office/powerpoint/2010/main" val="3017181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Review: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iMovie – what is it and why we are choosing it for the workshop</a:t>
            </a:r>
          </a:p>
          <a:p>
            <a:r>
              <a:rPr lang="en-US" sz="1200" kern="1200" dirty="0" smtClean="0">
                <a:solidFill>
                  <a:schemeClr val="tx1"/>
                </a:solidFill>
                <a:effectLst/>
                <a:latin typeface="+mn-lt"/>
                <a:ea typeface="+mn-ea"/>
                <a:cs typeface="+mn-cs"/>
              </a:rPr>
              <a:t>Files - Opening and Saving Files</a:t>
            </a:r>
          </a:p>
          <a:p>
            <a:r>
              <a:rPr lang="en-US" sz="1200" kern="1200" dirty="0" smtClean="0">
                <a:solidFill>
                  <a:schemeClr val="tx1"/>
                </a:solidFill>
                <a:effectLst/>
                <a:latin typeface="+mn-lt"/>
                <a:ea typeface="+mn-ea"/>
                <a:cs typeface="+mn-cs"/>
              </a:rPr>
              <a:t>Workspace - Tour around the Workspace</a:t>
            </a:r>
          </a:p>
          <a:p>
            <a:r>
              <a:rPr lang="en-US" sz="1200" kern="1200" dirty="0" smtClean="0">
                <a:solidFill>
                  <a:schemeClr val="tx1"/>
                </a:solidFill>
                <a:effectLst/>
                <a:latin typeface="+mn-lt"/>
                <a:ea typeface="+mn-ea"/>
                <a:cs typeface="+mn-cs"/>
              </a:rPr>
              <a:t>Project - Creating a New Project</a:t>
            </a:r>
          </a:p>
          <a:p>
            <a:r>
              <a:rPr lang="en-US" sz="1200" kern="1200" dirty="0" smtClean="0">
                <a:solidFill>
                  <a:schemeClr val="tx1"/>
                </a:solidFill>
                <a:effectLst/>
                <a:latin typeface="+mn-lt"/>
                <a:ea typeface="+mn-ea"/>
                <a:cs typeface="+mn-cs"/>
              </a:rPr>
              <a:t>Basic Editing – Import files; trimming, cutting and moving; titles and credits; exporting to chosen format.</a:t>
            </a:r>
          </a:p>
          <a:p>
            <a:r>
              <a:rPr lang="en-US" sz="1200" b="1"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07A0E873-282A-463A-8816-4F15569F19EF}" type="slidenum">
              <a:rPr lang="en-US" smtClean="0"/>
              <a:t>47</a:t>
            </a:fld>
            <a:endParaRPr lang="en-US"/>
          </a:p>
        </p:txBody>
      </p:sp>
    </p:spTree>
    <p:extLst>
      <p:ext uri="{BB962C8B-B14F-4D97-AF65-F5344CB8AC3E}">
        <p14:creationId xmlns:p14="http://schemas.microsoft.com/office/powerpoint/2010/main" val="473252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48</a:t>
            </a:fld>
            <a:endParaRPr lang="en-US"/>
          </a:p>
        </p:txBody>
      </p:sp>
    </p:spTree>
    <p:extLst>
      <p:ext uri="{BB962C8B-B14F-4D97-AF65-F5344CB8AC3E}">
        <p14:creationId xmlns:p14="http://schemas.microsoft.com/office/powerpoint/2010/main" val="254934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smtClean="0">
                <a:solidFill>
                  <a:schemeClr val="tx1"/>
                </a:solidFill>
                <a:effectLst/>
                <a:latin typeface="+mn-lt"/>
                <a:ea typeface="+mn-ea"/>
                <a:cs typeface="+mn-cs"/>
              </a:rPr>
              <a:t>day 1: Introduction to the Workshop </a:t>
            </a:r>
          </a:p>
          <a:p>
            <a:r>
              <a:rPr lang="en-US" sz="1200" b="1" kern="1200" cap="all" dirty="0" smtClean="0">
                <a:solidFill>
                  <a:schemeClr val="tx1"/>
                </a:solidFill>
                <a:effectLst/>
                <a:latin typeface="+mn-lt"/>
                <a:ea typeface="+mn-ea"/>
                <a:cs typeface="+mn-cs"/>
              </a:rPr>
              <a:t>Workshop Overview – let everyone know what to expect</a:t>
            </a:r>
          </a:p>
          <a:p>
            <a:r>
              <a:rPr lang="en-US" sz="1200" b="1" kern="1200" cap="all" dirty="0" smtClean="0">
                <a:solidFill>
                  <a:schemeClr val="tx1"/>
                </a:solidFill>
                <a:effectLst/>
                <a:latin typeface="+mn-lt"/>
                <a:ea typeface="+mn-ea"/>
                <a:cs typeface="+mn-cs"/>
              </a:rPr>
              <a:t>INTRODUCE OURSELVES, ASK</a:t>
            </a:r>
            <a:r>
              <a:rPr lang="en-US" sz="1200" b="1" kern="1200" cap="all" baseline="0" dirty="0" smtClean="0">
                <a:solidFill>
                  <a:schemeClr val="tx1"/>
                </a:solidFill>
                <a:effectLst/>
                <a:latin typeface="+mn-lt"/>
                <a:ea typeface="+mn-ea"/>
                <a:cs typeface="+mn-cs"/>
              </a:rPr>
              <a:t> THEM TO INTRO THEMSELVES AND WHAT BRINGS THEM HERE THIS WEEK.</a:t>
            </a:r>
          </a:p>
          <a:p>
            <a:endParaRPr lang="en-US" sz="1200" b="1" kern="1200" cap="all"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Welcome -- and let everyone know where the restrooms are and that we will have a lunch break.  You are welcome to bring your own lunch if you like; we will provide snacks, fruit, and foods to make simple sandwiches.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Workshop leader and mentor introductions – let everyone know who we are and why we are here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Workshop participant introductions – let the people in the room get to know each other, ask why they’re here,</a:t>
            </a:r>
            <a:r>
              <a:rPr lang="en-US" sz="1200" kern="1200" baseline="0" dirty="0" smtClean="0">
                <a:solidFill>
                  <a:schemeClr val="tx1"/>
                </a:solidFill>
                <a:effectLst/>
                <a:latin typeface="+mn-lt"/>
                <a:ea typeface="+mn-ea"/>
                <a:cs typeface="+mn-cs"/>
              </a:rPr>
              <a:t> etc.</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Film Screening Party – on DAY and TIME; friends and family are welcome to join us!</a:t>
            </a:r>
          </a:p>
          <a:p>
            <a:endParaRPr lang="en-US" sz="1200" kern="1200" dirty="0" smtClean="0">
              <a:solidFill>
                <a:schemeClr val="tx1"/>
              </a:solidFill>
              <a:effectLst/>
              <a:latin typeface="+mn-lt"/>
              <a:ea typeface="+mn-ea"/>
              <a:cs typeface="+mn-cs"/>
            </a:endParaRPr>
          </a:p>
          <a:p>
            <a:r>
              <a:rPr lang="en-US" sz="1200" b="1" kern="1200" cap="all" dirty="0" smtClean="0">
                <a:solidFill>
                  <a:schemeClr val="tx1"/>
                </a:solidFill>
                <a:effectLst/>
                <a:latin typeface="+mn-lt"/>
                <a:ea typeface="+mn-ea"/>
                <a:cs typeface="+mn-cs"/>
              </a:rPr>
              <a:t>Some Common Questions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is a Video Workshop?  These are community based workshops that will teach you how to make a short film (around 2-7 minutes).  You will work in small groups with a workshop facilitator and several mentors to help guide you through the process of story development, video recording, editing, and then sharing your work with others.  These workshops were developed in response to community members' interest in creating media from their own perspectives and in their own voices.  With your permission, your work will be aired on Bismarck's community access cable channel, at this website, and at Vimeo.com through the project's website.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Who are the workshops for?  Workshops are for any age and are intended for any skill level.  We plan to conduct workshops in different areas of the MHA Nation.  Bismarck, New Town, </a:t>
            </a:r>
            <a:r>
              <a:rPr lang="en-US" sz="1200" kern="1200" dirty="0" err="1" smtClean="0">
                <a:solidFill>
                  <a:schemeClr val="tx1"/>
                </a:solidFill>
                <a:effectLst/>
                <a:latin typeface="+mn-lt"/>
                <a:ea typeface="+mn-ea"/>
                <a:cs typeface="+mn-cs"/>
              </a:rPr>
              <a:t>Mandaree</a:t>
            </a:r>
            <a:r>
              <a:rPr lang="en-US" sz="1200" kern="1200" dirty="0" smtClean="0">
                <a:solidFill>
                  <a:schemeClr val="tx1"/>
                </a:solidFill>
                <a:effectLst/>
                <a:latin typeface="+mn-lt"/>
                <a:ea typeface="+mn-ea"/>
                <a:cs typeface="+mn-cs"/>
              </a:rPr>
              <a:t>, White Shield, </a:t>
            </a:r>
            <a:r>
              <a:rPr lang="en-US" sz="1200" kern="1200" dirty="0" err="1" smtClean="0">
                <a:solidFill>
                  <a:schemeClr val="tx1"/>
                </a:solidFill>
                <a:effectLst/>
                <a:latin typeface="+mn-lt"/>
                <a:ea typeface="+mn-ea"/>
                <a:cs typeface="+mn-cs"/>
              </a:rPr>
              <a:t>Parshall</a:t>
            </a:r>
            <a:r>
              <a:rPr lang="en-US" sz="1200" kern="1200" dirty="0" smtClean="0">
                <a:solidFill>
                  <a:schemeClr val="tx1"/>
                </a:solidFill>
                <a:effectLst/>
                <a:latin typeface="+mn-lt"/>
                <a:ea typeface="+mn-ea"/>
                <a:cs typeface="+mn-cs"/>
              </a:rPr>
              <a:t>, and Twin Buttes are all possible workshop locations.  We are also willing to work with community groups or organizations who might want to produce a short documentary about their interests or organization.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Who is sponsoring these workshops?  The workshops at MHA Nation are funded by an Innovative Seed Grant from the University of Colorado; the workshops in Bismarck-Mandan are supported by a digital storytelling grant to the Sacred Pipe Resource Center.  </a:t>
            </a:r>
          </a:p>
          <a:p>
            <a:r>
              <a:rPr lang="en-US" sz="1200" kern="1200" dirty="0" smtClean="0">
                <a:solidFill>
                  <a:schemeClr val="tx1"/>
                </a:solidFill>
                <a:effectLst/>
                <a:latin typeface="+mn-lt"/>
                <a:ea typeface="+mn-ea"/>
                <a:cs typeface="+mn-cs"/>
              </a:rPr>
              <a:t>Is there a cost to participate?  These workshops do not cost you anything. Equipment will be provided.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will we learn?   The workshop is a boot camp style course in film production. You will learn story development, framing shots, using mics and lights, and editing on basic movie editing software.  Primarily we will be teaching documentary film making but are open to other suggestions from participants.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will we be doing every day?  </a:t>
            </a:r>
            <a:r>
              <a:rPr lang="en-US" sz="1200" kern="1200" dirty="0" smtClean="0">
                <a:solidFill>
                  <a:schemeClr val="tx1"/>
                </a:solidFill>
                <a:effectLst/>
                <a:latin typeface="+mn-lt"/>
                <a:ea typeface="+mn-ea"/>
                <a:cs typeface="+mn-cs"/>
                <a:sym typeface="Wingdings 2" panose="05020102010507070707" pitchFamily="18" charset="2"/>
              </a:rPr>
              <a:t></a:t>
            </a:r>
            <a:r>
              <a:rPr lang="en-US" sz="1200" kern="1200" dirty="0" smtClean="0">
                <a:solidFill>
                  <a:schemeClr val="tx1"/>
                </a:solidFill>
                <a:effectLst/>
                <a:latin typeface="+mn-lt"/>
                <a:ea typeface="+mn-ea"/>
                <a:cs typeface="+mn-cs"/>
              </a:rPr>
              <a:t> Refer them to the </a:t>
            </a:r>
            <a:r>
              <a:rPr lang="en-US" sz="1200" b="1" kern="1200" dirty="0" smtClean="0">
                <a:solidFill>
                  <a:schemeClr val="tx1"/>
                </a:solidFill>
                <a:effectLst/>
                <a:latin typeface="+mn-lt"/>
                <a:ea typeface="+mn-ea"/>
                <a:cs typeface="+mn-cs"/>
              </a:rPr>
              <a:t>schedule-at-a-glance</a:t>
            </a:r>
            <a:r>
              <a:rPr lang="en-US" sz="1200" kern="1200" dirty="0" smtClean="0">
                <a:solidFill>
                  <a:schemeClr val="tx1"/>
                </a:solidFill>
                <a:effectLst/>
                <a:latin typeface="+mn-lt"/>
                <a:ea typeface="+mn-ea"/>
                <a:cs typeface="+mn-cs"/>
              </a:rPr>
              <a:t> handout and review it with them.  The schedule is subject to change, but this is a basic outline of what we will be doing together.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happens to the videos we produce?  You own the footage you collect during the workshop.  Your finished film, with your permission, will be aired on the Bismarck community access channel and online. Should you wish to do anything else with your film (like share it on you tube), that's up to you -- it's your material! We will review sharing options and your preferences at the end of the course. </a:t>
            </a:r>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7209DB5-2EA8-4ECB-A34A-AF0B64661B97}" type="slidenum">
              <a:rPr lang="en-US" smtClean="0"/>
              <a:t>4</a:t>
            </a:fld>
            <a:endParaRPr lang="en-US"/>
          </a:p>
        </p:txBody>
      </p:sp>
    </p:spTree>
    <p:extLst>
      <p:ext uri="{BB962C8B-B14F-4D97-AF65-F5344CB8AC3E}">
        <p14:creationId xmlns:p14="http://schemas.microsoft.com/office/powerpoint/2010/main" val="41162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Review the worksheet making a plan – shots and scripts. Discuss and decide what each person’s responsibilities will be during the off site work.</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49</a:t>
            </a:fld>
            <a:endParaRPr lang="en-US"/>
          </a:p>
        </p:txBody>
      </p:sp>
    </p:spTree>
    <p:extLst>
      <p:ext uri="{BB962C8B-B14F-4D97-AF65-F5344CB8AC3E}">
        <p14:creationId xmlns:p14="http://schemas.microsoft.com/office/powerpoint/2010/main" val="1508354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Kozuka Gothic Pro B" panose="020B0800000000000000" pitchFamily="34" charset="-128"/>
                <a:cs typeface="Segoe UI" panose="020B0502040204020203" pitchFamily="34" charset="0"/>
              </a:rPr>
              <a:t>Select one edit you want to share with the group. Make a list of what still needs to be done in order to complete your film: in filmmaking, this is called “Pickups.”</a:t>
            </a:r>
            <a:endParaRPr lang="en-US"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51</a:t>
            </a:fld>
            <a:endParaRPr lang="en-US"/>
          </a:p>
        </p:txBody>
      </p:sp>
    </p:spTree>
    <p:extLst>
      <p:ext uri="{BB962C8B-B14F-4D97-AF65-F5344CB8AC3E}">
        <p14:creationId xmlns:p14="http://schemas.microsoft.com/office/powerpoint/2010/main" val="207508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your group make a list of things you still need to finish using the pickups worksheet.</a:t>
            </a: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53</a:t>
            </a:fld>
            <a:endParaRPr lang="en-US"/>
          </a:p>
        </p:txBody>
      </p:sp>
    </p:spTree>
    <p:extLst>
      <p:ext uri="{BB962C8B-B14F-4D97-AF65-F5344CB8AC3E}">
        <p14:creationId xmlns:p14="http://schemas.microsoft.com/office/powerpoint/2010/main" val="2467282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54</a:t>
            </a:fld>
            <a:endParaRPr lang="en-US"/>
          </a:p>
        </p:txBody>
      </p:sp>
    </p:spTree>
    <p:extLst>
      <p:ext uri="{BB962C8B-B14F-4D97-AF65-F5344CB8AC3E}">
        <p14:creationId xmlns:p14="http://schemas.microsoft.com/office/powerpoint/2010/main" val="1277969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55</a:t>
            </a:fld>
            <a:endParaRPr lang="en-US"/>
          </a:p>
        </p:txBody>
      </p:sp>
    </p:spTree>
    <p:extLst>
      <p:ext uri="{BB962C8B-B14F-4D97-AF65-F5344CB8AC3E}">
        <p14:creationId xmlns:p14="http://schemas.microsoft.com/office/powerpoint/2010/main" val="1431024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what you have shot so far: go</a:t>
            </a:r>
            <a:r>
              <a:rPr lang="en-US" baseline="0" dirty="0" smtClean="0"/>
              <a:t> beyond the topic… what is the story you will tell? (Beginning, middle, end?)</a:t>
            </a:r>
          </a:p>
          <a:p>
            <a:endParaRPr lang="en-US" baseline="0" dirty="0" smtClean="0"/>
          </a:p>
          <a:p>
            <a:r>
              <a:rPr lang="en-US" baseline="0" dirty="0" smtClean="0"/>
              <a:t>Review again: </a:t>
            </a:r>
          </a:p>
          <a:p>
            <a:pPr marL="0" indent="0">
              <a:spcAft>
                <a:spcPts val="1200"/>
              </a:spcAft>
              <a:buNone/>
            </a:pPr>
            <a:r>
              <a:rPr lang="en-US" sz="1200" b="1" i="1" dirty="0" smtClean="0"/>
              <a:t>Discuss with your mentor:</a:t>
            </a:r>
          </a:p>
          <a:p>
            <a:pPr marL="0" indent="0">
              <a:spcAft>
                <a:spcPts val="1200"/>
              </a:spcAft>
              <a:buNone/>
            </a:pPr>
            <a:r>
              <a:rPr lang="en-US" sz="1200" dirty="0" smtClean="0"/>
              <a:t>Is it a story with beginning, middle and end, with characters and a plot?  </a:t>
            </a:r>
          </a:p>
          <a:p>
            <a:pPr marL="0" indent="0">
              <a:spcAft>
                <a:spcPts val="1200"/>
              </a:spcAft>
              <a:buNone/>
            </a:pPr>
            <a:r>
              <a:rPr lang="en-US" sz="1200" dirty="0" smtClean="0"/>
              <a:t>Or is it something else, like a news story or an oral history, or an argument you are making?  Is it experimental or artistic? </a:t>
            </a:r>
          </a:p>
          <a:p>
            <a:endParaRPr lang="en-US" dirty="0" smtClean="0"/>
          </a:p>
          <a:p>
            <a:endParaRPr lang="en-US" dirty="0" smtClean="0"/>
          </a:p>
          <a:p>
            <a:r>
              <a:rPr lang="en-US" dirty="0" smtClean="0"/>
              <a:t>It is</a:t>
            </a:r>
            <a:r>
              <a:rPr lang="en-US" baseline="0" dirty="0" smtClean="0"/>
              <a:t> important to have a plan before you sit down to edit. You have all this footage – consider what story you want to tell using what you have collected.  The first story (you can make others later) that you want to tell.  It’s important to think about what will be the beginning, middle, and end to your story. Write down a quick outline, or one page “treatment” that describes the general sequence and theme of the story.  Two different people editing with the same footage could come out with really different stories based on their choices. </a:t>
            </a: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974466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Discuss with your mentor additional elements will enhance your movie.</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58</a:t>
            </a:fld>
            <a:endParaRPr lang="en-US"/>
          </a:p>
        </p:txBody>
      </p:sp>
    </p:spTree>
    <p:extLst>
      <p:ext uri="{BB962C8B-B14F-4D97-AF65-F5344CB8AC3E}">
        <p14:creationId xmlns:p14="http://schemas.microsoft.com/office/powerpoint/2010/main" val="4138760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59</a:t>
            </a:fld>
            <a:endParaRPr lang="en-US"/>
          </a:p>
        </p:txBody>
      </p:sp>
    </p:spTree>
    <p:extLst>
      <p:ext uri="{BB962C8B-B14F-4D97-AF65-F5344CB8AC3E}">
        <p14:creationId xmlns:p14="http://schemas.microsoft.com/office/powerpoint/2010/main" val="2699024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Off site or online as needed.  Your group members can split up responsibilities- for example, two people can continue to edit while two go out to get more footage. </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60</a:t>
            </a:fld>
            <a:endParaRPr lang="en-US"/>
          </a:p>
        </p:txBody>
      </p:sp>
    </p:spTree>
    <p:extLst>
      <p:ext uri="{BB962C8B-B14F-4D97-AF65-F5344CB8AC3E}">
        <p14:creationId xmlns:p14="http://schemas.microsoft.com/office/powerpoint/2010/main" val="3750428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61</a:t>
            </a:fld>
            <a:endParaRPr lang="en-US"/>
          </a:p>
        </p:txBody>
      </p:sp>
    </p:spTree>
    <p:extLst>
      <p:ext uri="{BB962C8B-B14F-4D97-AF65-F5344CB8AC3E}">
        <p14:creationId xmlns:p14="http://schemas.microsoft.com/office/powerpoint/2010/main" val="323755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 ALL AROUND!</a:t>
            </a:r>
          </a:p>
          <a:p>
            <a:r>
              <a:rPr lang="en-US" dirty="0" smtClean="0"/>
              <a:t>NOTICE:</a:t>
            </a:r>
            <a:r>
              <a:rPr lang="en-US" baseline="0" dirty="0" smtClean="0"/>
              <a:t> we develop ideas before we go out with the cameras. Really important to begin with an idea, and then begin shooting your film.</a:t>
            </a:r>
            <a:endParaRPr lang="en-US" dirty="0" smtClean="0"/>
          </a:p>
          <a:p>
            <a:endParaRPr lang="en-US" dirty="0" smtClean="0"/>
          </a:p>
          <a:p>
            <a:r>
              <a:rPr lang="en-US" dirty="0" smtClean="0"/>
              <a:t>It’s all about options – we show you many options, and your short</a:t>
            </a:r>
            <a:r>
              <a:rPr lang="en-US" baseline="0" dirty="0" smtClean="0"/>
              <a:t> film develops from the unique set of choices you make, based on your perspective and experience, in shooting and editing your film.</a:t>
            </a: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5</a:t>
            </a:fld>
            <a:endParaRPr lang="en-US"/>
          </a:p>
        </p:txBody>
      </p:sp>
    </p:spTree>
    <p:extLst>
      <p:ext uri="{BB962C8B-B14F-4D97-AF65-F5344CB8AC3E}">
        <p14:creationId xmlns:p14="http://schemas.microsoft.com/office/powerpoint/2010/main" val="3291466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62</a:t>
            </a:fld>
            <a:endParaRPr lang="en-US"/>
          </a:p>
        </p:txBody>
      </p:sp>
    </p:spTree>
    <p:extLst>
      <p:ext uri="{BB962C8B-B14F-4D97-AF65-F5344CB8AC3E}">
        <p14:creationId xmlns:p14="http://schemas.microsoft.com/office/powerpoint/2010/main" val="1437934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369313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64</a:t>
            </a:fld>
            <a:endParaRPr lang="en-US"/>
          </a:p>
        </p:txBody>
      </p:sp>
    </p:spTree>
    <p:extLst>
      <p:ext uri="{BB962C8B-B14F-4D97-AF65-F5344CB8AC3E}">
        <p14:creationId xmlns:p14="http://schemas.microsoft.com/office/powerpoint/2010/main" val="3556560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mentor will</a:t>
            </a:r>
            <a:r>
              <a:rPr lang="en-US" baseline="0" dirty="0" smtClean="0"/>
              <a:t> walk you through this export process.</a:t>
            </a:r>
          </a:p>
          <a:p>
            <a:r>
              <a:rPr lang="en-US" baseline="0" dirty="0" smtClean="0"/>
              <a:t>During the break (3-5pm), you USB drive will be organized and everything saved by a mentor.</a:t>
            </a: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65</a:t>
            </a:fld>
            <a:endParaRPr lang="en-US"/>
          </a:p>
        </p:txBody>
      </p:sp>
    </p:spTree>
    <p:extLst>
      <p:ext uri="{BB962C8B-B14F-4D97-AF65-F5344CB8AC3E}">
        <p14:creationId xmlns:p14="http://schemas.microsoft.com/office/powerpoint/2010/main" val="1549710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Don’t forget to add credits at the end of your film.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Fill out the credits worksheet and the title worksheet and add them to your film. Please turn in these worksheets to your mentor.</a:t>
            </a:r>
          </a:p>
          <a:p>
            <a:endParaRPr lang="en-US" dirty="0" smtClean="0"/>
          </a:p>
          <a:p>
            <a:r>
              <a:rPr lang="en-US" sz="1200" kern="1200" dirty="0" smtClean="0">
                <a:solidFill>
                  <a:schemeClr val="tx1"/>
                </a:solidFill>
                <a:effectLst/>
                <a:latin typeface="+mn-lt"/>
                <a:ea typeface="+mn-ea"/>
                <a:cs typeface="+mn-cs"/>
              </a:rPr>
              <a:t>Fill out the form about where and how you want to share your film.  THIS IS VERY IMPORTANT, it includes your contact information and your wishes as to how your work is used and shared.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sym typeface="Wingdings 2" panose="05020102010507070707" pitchFamily="18" charset="2"/>
              </a:rPr>
              <a:t></a:t>
            </a:r>
            <a:r>
              <a:rPr lang="en-US" sz="1200" kern="1200" dirty="0" smtClean="0">
                <a:solidFill>
                  <a:schemeClr val="tx1"/>
                </a:solidFill>
                <a:effectLst/>
                <a:latin typeface="+mn-lt"/>
                <a:ea typeface="+mn-ea"/>
                <a:cs typeface="+mn-cs"/>
              </a:rPr>
              <a:t>Be sure to give the students the contact information, permissions form, and the filmmaking with smart phones handout... and offer to follow up with them if they want to continue doing filmmaking!</a:t>
            </a:r>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66</a:t>
            </a:fld>
            <a:endParaRPr lang="en-US"/>
          </a:p>
        </p:txBody>
      </p:sp>
    </p:spTree>
    <p:extLst>
      <p:ext uri="{BB962C8B-B14F-4D97-AF65-F5344CB8AC3E}">
        <p14:creationId xmlns:p14="http://schemas.microsoft.com/office/powerpoint/2010/main" val="4163761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 contacts and</a:t>
            </a:r>
            <a:r>
              <a:rPr lang="en-US" baseline="0" dirty="0" smtClean="0"/>
              <a:t> smart phones handouts.</a:t>
            </a: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67</a:t>
            </a:fld>
            <a:endParaRPr lang="en-US"/>
          </a:p>
        </p:txBody>
      </p:sp>
    </p:spTree>
    <p:extLst>
      <p:ext uri="{BB962C8B-B14F-4D97-AF65-F5344CB8AC3E}">
        <p14:creationId xmlns:p14="http://schemas.microsoft.com/office/powerpoint/2010/main" val="3514903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68</a:t>
            </a:fld>
            <a:endParaRPr lang="en-US"/>
          </a:p>
        </p:txBody>
      </p:sp>
    </p:spTree>
    <p:extLst>
      <p:ext uri="{BB962C8B-B14F-4D97-AF65-F5344CB8AC3E}">
        <p14:creationId xmlns:p14="http://schemas.microsoft.com/office/powerpoint/2010/main" val="364536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participants get a chance to introduce themselves. </a:t>
            </a:r>
            <a:r>
              <a:rPr lang="en-US" dirty="0" smtClean="0"/>
              <a:t>Go around</a:t>
            </a:r>
            <a:r>
              <a:rPr lang="en-US" baseline="0" dirty="0" smtClean="0"/>
              <a:t> and have each person introduce themselves. Maybe their name, if they’re a kid how old/what grade, and where they live. </a:t>
            </a:r>
          </a:p>
          <a:p>
            <a:endParaRPr lang="en-US" baseline="0" dirty="0" smtClean="0"/>
          </a:p>
          <a:p>
            <a:r>
              <a:rPr lang="en-US" sz="1200" kern="1200" dirty="0" smtClean="0">
                <a:solidFill>
                  <a:schemeClr val="tx1"/>
                </a:solidFill>
                <a:effectLst/>
                <a:latin typeface="+mn-lt"/>
                <a:ea typeface="+mn-ea"/>
                <a:cs typeface="+mn-cs"/>
              </a:rPr>
              <a:t>Ask each person, </a:t>
            </a:r>
          </a:p>
          <a:p>
            <a:r>
              <a:rPr lang="en-US" sz="1200" kern="1200" dirty="0" smtClean="0">
                <a:solidFill>
                  <a:schemeClr val="tx1"/>
                </a:solidFill>
                <a:effectLst/>
                <a:latin typeface="+mn-lt"/>
                <a:ea typeface="+mn-ea"/>
                <a:cs typeface="+mn-cs"/>
              </a:rPr>
              <a:t>Do you have any filmmaking background?  Have you ever</a:t>
            </a:r>
            <a:r>
              <a:rPr lang="en-US" sz="1200" kern="1200" baseline="0" dirty="0" smtClean="0">
                <a:solidFill>
                  <a:schemeClr val="tx1"/>
                </a:solidFill>
                <a:effectLst/>
                <a:latin typeface="+mn-lt"/>
                <a:ea typeface="+mn-ea"/>
                <a:cs typeface="+mn-cs"/>
              </a:rPr>
              <a:t> worked in video? </a:t>
            </a:r>
          </a:p>
          <a:p>
            <a:r>
              <a:rPr lang="en-US" sz="1200" kern="1200" dirty="0" smtClean="0">
                <a:solidFill>
                  <a:schemeClr val="tx1"/>
                </a:solidFill>
                <a:effectLst/>
                <a:latin typeface="+mn-lt"/>
                <a:ea typeface="+mn-ea"/>
                <a:cs typeface="+mn-cs"/>
              </a:rPr>
              <a:t>Why did you want to take this workshop? </a:t>
            </a: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6</a:t>
            </a:fld>
            <a:endParaRPr lang="en-US"/>
          </a:p>
        </p:txBody>
      </p:sp>
    </p:spTree>
    <p:extLst>
      <p:ext uri="{BB962C8B-B14F-4D97-AF65-F5344CB8AC3E}">
        <p14:creationId xmlns:p14="http://schemas.microsoft.com/office/powerpoint/2010/main" val="60022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Did you like the film? Why or why not?</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What aspects caught your eye, or were particularly interesting?</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These are short films around the length you’ll be making (2-10minutes). What messages are they able to convey in such a short time – and how do they accomplish that?</a:t>
            </a: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Let’s review some of the camera angles, editing techniques...</a:t>
            </a:r>
          </a:p>
          <a:p>
            <a:endParaRPr lang="en-US" b="0" dirty="0"/>
          </a:p>
        </p:txBody>
      </p:sp>
      <p:sp>
        <p:nvSpPr>
          <p:cNvPr id="4" name="Slide Number Placeholder 3"/>
          <p:cNvSpPr>
            <a:spLocks noGrp="1"/>
          </p:cNvSpPr>
          <p:nvPr>
            <p:ph type="sldNum" sz="quarter" idx="10"/>
          </p:nvPr>
        </p:nvSpPr>
        <p:spPr/>
        <p:txBody>
          <a:bodyPr/>
          <a:lstStyle/>
          <a:p>
            <a:fld id="{07A0E873-282A-463A-8816-4F15569F19EF}" type="slidenum">
              <a:rPr lang="en-US" smtClean="0"/>
              <a:t>7</a:t>
            </a:fld>
            <a:endParaRPr lang="en-US"/>
          </a:p>
        </p:txBody>
      </p:sp>
    </p:spTree>
    <p:extLst>
      <p:ext uri="{BB962C8B-B14F-4D97-AF65-F5344CB8AC3E}">
        <p14:creationId xmlns:p14="http://schemas.microsoft.com/office/powerpoint/2010/main" val="2700543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a film, you need to decide</a:t>
            </a:r>
            <a:r>
              <a:rPr lang="en-US" baseline="0" dirty="0" smtClean="0"/>
              <a:t> the story or subject you want to focus on.  What makes a good story?</a:t>
            </a:r>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8</a:t>
            </a:fld>
            <a:endParaRPr lang="en-US"/>
          </a:p>
        </p:txBody>
      </p:sp>
    </p:spTree>
    <p:extLst>
      <p:ext uri="{BB962C8B-B14F-4D97-AF65-F5344CB8AC3E}">
        <p14:creationId xmlns:p14="http://schemas.microsoft.com/office/powerpoint/2010/main" val="340391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HANDOUT.</a:t>
            </a:r>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There are many different jobs and titles in filmmaking, these are the basic responsibilities to make a film and the roles we will be trying on in this workshop.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smtClean="0"/>
          </a:p>
          <a:p>
            <a:r>
              <a:rPr lang="en-US" sz="1200" kern="1200" dirty="0" smtClean="0">
                <a:solidFill>
                  <a:schemeClr val="tx1"/>
                </a:solidFill>
                <a:effectLst/>
                <a:latin typeface="+mn-lt"/>
                <a:ea typeface="+mn-ea"/>
                <a:cs typeface="+mn-cs"/>
              </a:rPr>
              <a:t>Introduce the various roles and responsibilities in filmmaking using the </a:t>
            </a:r>
            <a:r>
              <a:rPr lang="en-US" sz="1200" b="1" u="sng" kern="1200" dirty="0" smtClean="0">
                <a:solidFill>
                  <a:schemeClr val="tx1"/>
                </a:solidFill>
                <a:effectLst/>
                <a:latin typeface="+mn-lt"/>
                <a:ea typeface="+mn-ea"/>
                <a:cs typeface="+mn-cs"/>
              </a:rPr>
              <a:t>crew positions handout</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Emphasize that the group will be dividing the labor –sometimes you will work together, sometimes you will all be tasked with doing different things in order to accommodate your different interests and to complete the project in time.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07A0E873-282A-463A-8816-4F15569F19EF}" type="slidenum">
              <a:rPr lang="en-US" smtClean="0"/>
              <a:t>9</a:t>
            </a:fld>
            <a:endParaRPr lang="en-US"/>
          </a:p>
        </p:txBody>
      </p:sp>
    </p:spTree>
    <p:extLst>
      <p:ext uri="{BB962C8B-B14F-4D97-AF65-F5344CB8AC3E}">
        <p14:creationId xmlns:p14="http://schemas.microsoft.com/office/powerpoint/2010/main" val="46628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E016143-E03C-4CFD-AFDC-14E5BDEA754C}" type="datetimeFigureOut">
              <a:rPr lang="en-US" smtClean="0"/>
              <a:t>8/23/2016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FAB73BC-B049-4115-A692-8D63A059BFB8}"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9687316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8/23/2016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04313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8/23/2016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1630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8/23/2016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5235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08A7C6C-0F39-4D70-8E8D-FE5B9C95FA73}" type="datetimeFigureOut">
              <a:rPr lang="en-US" smtClean="0"/>
              <a:t>8/23/2016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FAB73BC-B049-4115-A692-8D63A059BFB8}"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083621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8/23/2016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1970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8/23/2016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8765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8/23/2016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763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8/23/2016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639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F53789A-C914-4DB1-8815-80B5EC7335C5}" type="datetimeFigureOut">
              <a:rPr lang="en-US" smtClean="0"/>
              <a:t>8/23/2016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AB73BC-B049-4115-A692-8D63A059BFB8}"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935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E6440AA-91A0-436F-8FDB-C0F939DCAE21}" type="datetimeFigureOut">
              <a:rPr lang="en-US" smtClean="0"/>
              <a:t>8/23/2016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AB73BC-B049-4115-A692-8D63A059BFB8}"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652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E59FD0C-5451-4CA0-86AF-E70AE3279989}" type="datetimeFigureOut">
              <a:rPr lang="en-US" smtClean="0"/>
              <a:t>8/23/2016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FAB73BC-B049-4115-A692-8D63A059BFB8}"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685710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8978" y="3192804"/>
            <a:ext cx="8361229" cy="2098226"/>
          </a:xfrm>
        </p:spPr>
        <p:txBody>
          <a:bodyPr/>
          <a:lstStyle/>
          <a:p>
            <a:pPr algn="r"/>
            <a:r>
              <a:rPr lang="en-US" dirty="0" smtClean="0"/>
              <a:t>MHA.COLLAB.FILM</a:t>
            </a:r>
            <a:endParaRPr lang="en-US" dirty="0"/>
          </a:p>
        </p:txBody>
      </p:sp>
      <p:sp>
        <p:nvSpPr>
          <p:cNvPr id="3" name="Subtitle 2"/>
          <p:cNvSpPr>
            <a:spLocks noGrp="1"/>
          </p:cNvSpPr>
          <p:nvPr>
            <p:ph type="subTitle" idx="1"/>
          </p:nvPr>
        </p:nvSpPr>
        <p:spPr>
          <a:xfrm>
            <a:off x="649789" y="5291030"/>
            <a:ext cx="6831673" cy="1086237"/>
          </a:xfrm>
        </p:spPr>
        <p:txBody>
          <a:bodyPr>
            <a:normAutofit fontScale="77500" lnSpcReduction="20000"/>
          </a:bodyPr>
          <a:lstStyle/>
          <a:p>
            <a:pPr algn="l"/>
            <a:r>
              <a:rPr lang="en-US" dirty="0" smtClean="0"/>
              <a:t>MHA Collaborative Film Project </a:t>
            </a:r>
          </a:p>
          <a:p>
            <a:pPr algn="l"/>
            <a:r>
              <a:rPr lang="en-US" dirty="0" smtClean="0"/>
              <a:t>GAT 199: Video Making Workshop</a:t>
            </a:r>
          </a:p>
          <a:p>
            <a:pPr algn="l"/>
            <a:r>
              <a:rPr lang="en-US" dirty="0" err="1" smtClean="0"/>
              <a:t>Nueta</a:t>
            </a:r>
            <a:r>
              <a:rPr lang="en-US" dirty="0" smtClean="0"/>
              <a:t> Hidatsa </a:t>
            </a:r>
            <a:r>
              <a:rPr lang="en-US" dirty="0" err="1" smtClean="0"/>
              <a:t>Sahnish</a:t>
            </a:r>
            <a:r>
              <a:rPr lang="en-US" dirty="0" smtClean="0"/>
              <a:t> College &amp; University of Colorado - Boulder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38" y="1333283"/>
            <a:ext cx="2735031" cy="20512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614" y="1333284"/>
            <a:ext cx="2735031" cy="20512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462" y="1333283"/>
            <a:ext cx="2735031" cy="2051273"/>
          </a:xfrm>
          <a:prstGeom prst="rect">
            <a:avLst/>
          </a:prstGeom>
        </p:spPr>
      </p:pic>
    </p:spTree>
    <p:extLst>
      <p:ext uri="{BB962C8B-B14F-4D97-AF65-F5344CB8AC3E}">
        <p14:creationId xmlns:p14="http://schemas.microsoft.com/office/powerpoint/2010/main" val="255086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Development</a:t>
            </a:r>
            <a:endParaRPr lang="en-US" dirty="0"/>
          </a:p>
        </p:txBody>
      </p:sp>
      <p:sp>
        <p:nvSpPr>
          <p:cNvPr id="3" name="Content Placeholder 2"/>
          <p:cNvSpPr>
            <a:spLocks noGrp="1"/>
          </p:cNvSpPr>
          <p:nvPr>
            <p:ph type="body" idx="1"/>
          </p:nvPr>
        </p:nvSpPr>
        <p:spPr/>
        <p:txBody>
          <a:bodyPr>
            <a:normAutofit fontScale="47500" lnSpcReduction="20000"/>
          </a:bodyPr>
          <a:lstStyle/>
          <a:p>
            <a:pPr marL="0" indent="0">
              <a:buNone/>
            </a:pPr>
            <a:endParaRPr lang="en-US" sz="3600" b="1" dirty="0" smtClean="0"/>
          </a:p>
          <a:p>
            <a:pPr marL="0" indent="0">
              <a:buNone/>
            </a:pPr>
            <a:r>
              <a:rPr lang="en-US" sz="3600" b="1" dirty="0" smtClean="0"/>
              <a:t>First step</a:t>
            </a:r>
            <a:r>
              <a:rPr lang="en-US" sz="3600" dirty="0" smtClean="0"/>
              <a:t>: Brainstorm!</a:t>
            </a:r>
          </a:p>
          <a:p>
            <a:pPr marL="0" indent="0">
              <a:buNone/>
            </a:pPr>
            <a:r>
              <a:rPr lang="en-US" sz="3600" b="1" dirty="0" smtClean="0"/>
              <a:t>Second step</a:t>
            </a:r>
            <a:r>
              <a:rPr lang="en-US" sz="3600" dirty="0" smtClean="0"/>
              <a:t>: Develop your idea taking into account your interests, resources, and time available.</a:t>
            </a:r>
            <a:endParaRPr lang="en-US" sz="3600" dirty="0"/>
          </a:p>
        </p:txBody>
      </p:sp>
    </p:spTree>
    <p:extLst>
      <p:ext uri="{BB962C8B-B14F-4D97-AF65-F5344CB8AC3E}">
        <p14:creationId xmlns:p14="http://schemas.microsoft.com/office/powerpoint/2010/main" val="2686263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1482" y="685800"/>
            <a:ext cx="8301317" cy="1485900"/>
          </a:xfrm>
        </p:spPr>
        <p:txBody>
          <a:bodyPr/>
          <a:lstStyle/>
          <a:p>
            <a:r>
              <a:rPr lang="en-US" dirty="0" smtClean="0"/>
              <a:t>Large Group Brainstorming</a:t>
            </a:r>
            <a:endParaRPr lang="en-US" dirty="0"/>
          </a:p>
        </p:txBody>
      </p:sp>
      <p:sp>
        <p:nvSpPr>
          <p:cNvPr id="3" name="Content Placeholder 2"/>
          <p:cNvSpPr>
            <a:spLocks noGrp="1"/>
          </p:cNvSpPr>
          <p:nvPr>
            <p:ph idx="1"/>
          </p:nvPr>
        </p:nvSpPr>
        <p:spPr/>
        <p:txBody>
          <a:bodyPr/>
          <a:lstStyle/>
          <a:p>
            <a:pPr marL="0" indent="0">
              <a:buNone/>
            </a:pPr>
            <a:r>
              <a:rPr lang="en-US" sz="2800" b="1" dirty="0" smtClean="0"/>
              <a:t>Let’s come up with some sample ideas!</a:t>
            </a:r>
          </a:p>
          <a:p>
            <a:pPr marL="0" indent="0">
              <a:buNone/>
            </a:pPr>
            <a:endParaRPr lang="en-US" dirty="0"/>
          </a:p>
          <a:p>
            <a:pPr marL="0" indent="0">
              <a:buNone/>
            </a:pPr>
            <a:endParaRPr lang="en-US" dirty="0" smtClean="0"/>
          </a:p>
          <a:p>
            <a:pPr marL="0" indent="0">
              <a:buNone/>
            </a:pPr>
            <a:r>
              <a:rPr lang="en-US" sz="2800" b="1" dirty="0" smtClean="0"/>
              <a:t>Then.. Large group idea development example</a:t>
            </a:r>
          </a:p>
          <a:p>
            <a:pPr marL="0" indent="0">
              <a:buNone/>
            </a:pPr>
            <a:r>
              <a:rPr lang="en-US" dirty="0" smtClean="0"/>
              <a:t>We will take one idea and develop it into a plan for a </a:t>
            </a:r>
            <a:r>
              <a:rPr lang="en-US" dirty="0"/>
              <a:t>project as an </a:t>
            </a:r>
            <a:r>
              <a:rPr lang="en-US" dirty="0" smtClean="0"/>
              <a:t>example.</a:t>
            </a:r>
            <a:endParaRPr lang="en-US" dirty="0"/>
          </a:p>
        </p:txBody>
      </p:sp>
      <p:pic>
        <p:nvPicPr>
          <p:cNvPr id="6" name="Picture 2" descr="http://images.clipartpanda.com/light-bulb-clip-art-idea-light-bulb-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1118610" cy="113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210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7342" y="685800"/>
            <a:ext cx="8265458" cy="1485900"/>
          </a:xfrm>
        </p:spPr>
        <p:txBody>
          <a:bodyPr/>
          <a:lstStyle/>
          <a:p>
            <a:r>
              <a:rPr lang="en-US" dirty="0" smtClean="0"/>
              <a:t>Small Group Brainstorming!</a:t>
            </a:r>
            <a:endParaRPr lang="en-US" dirty="0"/>
          </a:p>
        </p:txBody>
      </p:sp>
      <p:sp>
        <p:nvSpPr>
          <p:cNvPr id="3" name="Content Placeholder 2"/>
          <p:cNvSpPr>
            <a:spLocks noGrp="1"/>
          </p:cNvSpPr>
          <p:nvPr>
            <p:ph idx="1"/>
          </p:nvPr>
        </p:nvSpPr>
        <p:spPr>
          <a:xfrm>
            <a:off x="1371600" y="2171700"/>
            <a:ext cx="9601200" cy="3962400"/>
          </a:xfrm>
        </p:spPr>
        <p:txBody>
          <a:bodyPr>
            <a:normAutofit/>
          </a:bodyPr>
          <a:lstStyle/>
          <a:p>
            <a:pPr>
              <a:spcAft>
                <a:spcPts val="1200"/>
              </a:spcAft>
            </a:pPr>
            <a:r>
              <a:rPr lang="en-US" sz="2800" dirty="0" smtClean="0"/>
              <a:t>First</a:t>
            </a:r>
            <a:r>
              <a:rPr lang="en-US" sz="2800" dirty="0"/>
              <a:t>, </a:t>
            </a:r>
            <a:r>
              <a:rPr lang="en-US" sz="2800" b="1" dirty="0"/>
              <a:t>introduce yourselves </a:t>
            </a:r>
            <a:r>
              <a:rPr lang="en-US" sz="2800" dirty="0"/>
              <a:t>– you will be working together throughout the week.  </a:t>
            </a:r>
            <a:endParaRPr lang="en-US" sz="2800" dirty="0" smtClean="0"/>
          </a:p>
          <a:p>
            <a:pPr>
              <a:spcAft>
                <a:spcPts val="1200"/>
              </a:spcAft>
            </a:pPr>
            <a:r>
              <a:rPr lang="en-US" sz="2800" dirty="0" smtClean="0"/>
              <a:t>Do </a:t>
            </a:r>
            <a:r>
              <a:rPr lang="en-US" sz="2800" dirty="0"/>
              <a:t>you have any filmmaking background?  </a:t>
            </a:r>
            <a:endParaRPr lang="en-US" sz="2800" dirty="0" smtClean="0"/>
          </a:p>
          <a:p>
            <a:pPr>
              <a:spcAft>
                <a:spcPts val="1200"/>
              </a:spcAft>
            </a:pPr>
            <a:r>
              <a:rPr lang="en-US" sz="2800" dirty="0" smtClean="0"/>
              <a:t>Why </a:t>
            </a:r>
            <a:r>
              <a:rPr lang="en-US" sz="2800" dirty="0"/>
              <a:t>did you want to take this workshop? </a:t>
            </a:r>
            <a:endParaRPr lang="en-US" sz="2800" dirty="0" smtClean="0"/>
          </a:p>
          <a:p>
            <a:pPr>
              <a:spcAft>
                <a:spcPts val="1200"/>
              </a:spcAft>
            </a:pPr>
            <a:r>
              <a:rPr lang="en-US" sz="2800" b="1" dirty="0" smtClean="0"/>
              <a:t>Brainstorm </a:t>
            </a:r>
            <a:r>
              <a:rPr lang="en-US" sz="2800" b="1" dirty="0"/>
              <a:t>some ideas </a:t>
            </a:r>
            <a:r>
              <a:rPr lang="en-US" sz="2800" dirty="0"/>
              <a:t>that you might have for a short film; come to consent as a group about which ideas you’d like to develop.  </a:t>
            </a:r>
          </a:p>
          <a:p>
            <a:pPr>
              <a:spcAft>
                <a:spcPts val="1200"/>
              </a:spcAft>
            </a:pPr>
            <a:endParaRPr lang="en-US" sz="2800" dirty="0"/>
          </a:p>
          <a:p>
            <a:pPr>
              <a:spcAft>
                <a:spcPts val="1200"/>
              </a:spcAft>
            </a:pPr>
            <a:endParaRPr lang="en-US" sz="2800" dirty="0"/>
          </a:p>
        </p:txBody>
      </p:sp>
      <p:pic>
        <p:nvPicPr>
          <p:cNvPr id="5" name="Picture 2" descr="http://images.clipartpanda.com/light-bulb-clip-art-idea-light-bulb-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1118610" cy="113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009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68706" y="685800"/>
            <a:ext cx="8104093" cy="1485900"/>
          </a:xfrm>
        </p:spPr>
        <p:txBody>
          <a:bodyPr/>
          <a:lstStyle/>
          <a:p>
            <a:r>
              <a:rPr lang="en-US" dirty="0" smtClean="0"/>
              <a:t>Small Group Idea Development </a:t>
            </a:r>
            <a:endParaRPr lang="en-US" dirty="0"/>
          </a:p>
        </p:txBody>
      </p:sp>
      <p:sp>
        <p:nvSpPr>
          <p:cNvPr id="3" name="Content Placeholder 2"/>
          <p:cNvSpPr>
            <a:spLocks noGrp="1"/>
          </p:cNvSpPr>
          <p:nvPr>
            <p:ph idx="1"/>
          </p:nvPr>
        </p:nvSpPr>
        <p:spPr>
          <a:xfrm>
            <a:off x="1285797" y="1633817"/>
            <a:ext cx="10130028" cy="5029200"/>
          </a:xfrm>
        </p:spPr>
        <p:txBody>
          <a:bodyPr>
            <a:noAutofit/>
          </a:bodyPr>
          <a:lstStyle/>
          <a:p>
            <a:pPr>
              <a:spcAft>
                <a:spcPts val="1000"/>
              </a:spcAft>
            </a:pPr>
            <a:r>
              <a:rPr lang="en-US" sz="2200" dirty="0" smtClean="0"/>
              <a:t>What </a:t>
            </a:r>
            <a:r>
              <a:rPr lang="en-US" sz="2200" dirty="0"/>
              <a:t>is the goal/purpose of the video</a:t>
            </a:r>
            <a:r>
              <a:rPr lang="en-US" sz="2200" dirty="0" smtClean="0"/>
              <a:t>?</a:t>
            </a:r>
            <a:r>
              <a:rPr lang="en-US" sz="2200" dirty="0" smtClean="0">
                <a:sym typeface="Wingdings 2" panose="05020102010507070707" pitchFamily="18" charset="2"/>
              </a:rPr>
              <a:t> </a:t>
            </a:r>
            <a:r>
              <a:rPr lang="en-US" sz="2200" dirty="0" smtClean="0"/>
              <a:t>Who </a:t>
            </a:r>
            <a:r>
              <a:rPr lang="en-US" sz="2200" dirty="0"/>
              <a:t>is your intended audience?</a:t>
            </a:r>
          </a:p>
          <a:p>
            <a:pPr>
              <a:spcAft>
                <a:spcPts val="1000"/>
              </a:spcAft>
            </a:pPr>
            <a:r>
              <a:rPr lang="en-US" sz="2200" dirty="0"/>
              <a:t>What is it about?</a:t>
            </a:r>
          </a:p>
          <a:p>
            <a:pPr>
              <a:spcAft>
                <a:spcPts val="1000"/>
              </a:spcAft>
            </a:pPr>
            <a:r>
              <a:rPr lang="en-US" sz="2200" dirty="0"/>
              <a:t>What is the content/information you want to convey?</a:t>
            </a:r>
          </a:p>
          <a:p>
            <a:pPr>
              <a:spcAft>
                <a:spcPts val="1000"/>
              </a:spcAft>
            </a:pPr>
            <a:r>
              <a:rPr lang="en-US" sz="2200" dirty="0"/>
              <a:t>What is the creative approach you want to take?</a:t>
            </a:r>
          </a:p>
          <a:p>
            <a:pPr lvl="2">
              <a:spcAft>
                <a:spcPts val="1000"/>
              </a:spcAft>
            </a:pPr>
            <a:r>
              <a:rPr lang="en-US" sz="2000" dirty="0" smtClean="0"/>
              <a:t>Narrative </a:t>
            </a:r>
            <a:r>
              <a:rPr lang="en-US" sz="2000" dirty="0"/>
              <a:t>Style: Voice over with pictures explaining the story</a:t>
            </a:r>
          </a:p>
          <a:p>
            <a:pPr lvl="2">
              <a:spcAft>
                <a:spcPts val="1000"/>
              </a:spcAft>
            </a:pPr>
            <a:r>
              <a:rPr lang="en-US" sz="2000" dirty="0" smtClean="0"/>
              <a:t>Documentary </a:t>
            </a:r>
            <a:r>
              <a:rPr lang="en-US" sz="2000" dirty="0"/>
              <a:t>Style: Let others tell the story with testimonials, interviews, etc.</a:t>
            </a:r>
          </a:p>
          <a:p>
            <a:pPr lvl="2">
              <a:spcAft>
                <a:spcPts val="1000"/>
              </a:spcAft>
            </a:pPr>
            <a:r>
              <a:rPr lang="en-US" sz="2000" dirty="0" smtClean="0"/>
              <a:t>Drama </a:t>
            </a:r>
            <a:r>
              <a:rPr lang="en-US" sz="2000" dirty="0"/>
              <a:t>Style: Use actors with directed action to tell the story</a:t>
            </a:r>
          </a:p>
          <a:p>
            <a:pPr>
              <a:spcAft>
                <a:spcPts val="1000"/>
              </a:spcAft>
            </a:pPr>
            <a:r>
              <a:rPr lang="en-US" sz="2200" dirty="0"/>
              <a:t>What do we have to work with - what are resources, places, people do we have access to in the next few days? </a:t>
            </a:r>
          </a:p>
          <a:p>
            <a:pPr>
              <a:spcAft>
                <a:spcPts val="1000"/>
              </a:spcAft>
            </a:pPr>
            <a:r>
              <a:rPr lang="en-US" sz="2200" dirty="0" smtClean="0"/>
              <a:t>What do you hope the viewer will </a:t>
            </a:r>
            <a:r>
              <a:rPr lang="en-US" sz="2200" dirty="0"/>
              <a:t>think or feel </a:t>
            </a:r>
            <a:r>
              <a:rPr lang="en-US" sz="2200" dirty="0" smtClean="0"/>
              <a:t>afterwards?</a:t>
            </a:r>
          </a:p>
          <a:p>
            <a:pPr marL="0" indent="0">
              <a:buNone/>
            </a:pPr>
            <a:endParaRPr lang="en-US" sz="2200"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pic>
        <p:nvPicPr>
          <p:cNvPr id="12290" name="Picture 2" descr="http://cdn.grid.fotosearch.com/CSP/CSP101/k10145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97" y="96798"/>
            <a:ext cx="1442365" cy="143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028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Your Film</a:t>
            </a:r>
            <a:endParaRPr lang="en-US" dirty="0"/>
          </a:p>
        </p:txBody>
      </p:sp>
      <p:sp>
        <p:nvSpPr>
          <p:cNvPr id="3" name="Content Placeholder 2"/>
          <p:cNvSpPr>
            <a:spLocks noGrp="1"/>
          </p:cNvSpPr>
          <p:nvPr>
            <p:ph idx="1"/>
          </p:nvPr>
        </p:nvSpPr>
        <p:spPr>
          <a:xfrm>
            <a:off x="1261871" y="1638300"/>
            <a:ext cx="10153953" cy="4541837"/>
          </a:xfrm>
        </p:spPr>
        <p:txBody>
          <a:bodyPr>
            <a:noAutofit/>
          </a:bodyPr>
          <a:lstStyle/>
          <a:p>
            <a:r>
              <a:rPr lang="en-US" sz="2400" dirty="0" smtClean="0"/>
              <a:t>Goal </a:t>
            </a:r>
            <a:r>
              <a:rPr lang="en-US" sz="2400" dirty="0"/>
              <a:t>of your Film: </a:t>
            </a:r>
            <a:r>
              <a:rPr lang="en-US" sz="2400" u="sng" dirty="0"/>
              <a:t>							</a:t>
            </a:r>
            <a:r>
              <a:rPr lang="en-US" sz="2400" u="sng" dirty="0" smtClean="0"/>
              <a:t>	</a:t>
            </a:r>
            <a:endParaRPr lang="en-US" sz="2400" dirty="0"/>
          </a:p>
          <a:p>
            <a:r>
              <a:rPr lang="en-US" sz="2400" dirty="0"/>
              <a:t>Audience:  </a:t>
            </a:r>
            <a:r>
              <a:rPr lang="en-US" sz="2400" u="sng" dirty="0"/>
              <a:t>								</a:t>
            </a:r>
            <a:r>
              <a:rPr lang="en-US" sz="2400" u="sng" dirty="0" smtClean="0"/>
              <a:t>	</a:t>
            </a:r>
            <a:endParaRPr lang="en-US" sz="2400" dirty="0"/>
          </a:p>
          <a:p>
            <a:r>
              <a:rPr lang="en-US" sz="2400" dirty="0"/>
              <a:t>Creative Concept:  </a:t>
            </a:r>
            <a:r>
              <a:rPr lang="en-US" sz="2400" u="sng" dirty="0"/>
              <a:t>							</a:t>
            </a:r>
            <a:endParaRPr lang="en-US" sz="2400" dirty="0"/>
          </a:p>
          <a:p>
            <a:r>
              <a:rPr lang="en-US" sz="2400" dirty="0"/>
              <a:t>Length:   </a:t>
            </a:r>
            <a:r>
              <a:rPr lang="en-US" sz="2400" u="sng" dirty="0"/>
              <a:t>5-10 minutes							</a:t>
            </a:r>
            <a:endParaRPr lang="en-US" sz="2400" dirty="0"/>
          </a:p>
          <a:p>
            <a:r>
              <a:rPr lang="en-US" sz="2400" dirty="0"/>
              <a:t>Production Schedule: </a:t>
            </a:r>
            <a:r>
              <a:rPr lang="en-US" sz="2400" u="sng" dirty="0"/>
              <a:t>Video should be ready to play in five days	</a:t>
            </a:r>
            <a:endParaRPr lang="en-US" sz="2400" dirty="0"/>
          </a:p>
          <a:p>
            <a:r>
              <a:rPr lang="en-US" sz="2400" dirty="0"/>
              <a:t>Responsibilities: (roles can be shared; it’s just important that each role is filled, and that everyone knows who is responsible for each) </a:t>
            </a:r>
            <a:endParaRPr lang="en-US" sz="2400" dirty="0" smtClean="0"/>
          </a:p>
          <a:p>
            <a:pPr lvl="1"/>
            <a:r>
              <a:rPr lang="en-US" dirty="0" smtClean="0"/>
              <a:t>Producer(s</a:t>
            </a:r>
            <a:r>
              <a:rPr lang="en-US" dirty="0"/>
              <a:t>): </a:t>
            </a:r>
            <a:r>
              <a:rPr lang="en-US" u="sng" dirty="0"/>
              <a:t>							</a:t>
            </a:r>
            <a:endParaRPr lang="en-US" dirty="0"/>
          </a:p>
          <a:p>
            <a:pPr lvl="1"/>
            <a:r>
              <a:rPr lang="en-US" dirty="0"/>
              <a:t>Director(s):  </a:t>
            </a:r>
            <a:r>
              <a:rPr lang="en-US" u="sng" dirty="0"/>
              <a:t>							</a:t>
            </a:r>
            <a:endParaRPr lang="en-US" dirty="0"/>
          </a:p>
          <a:p>
            <a:pPr lvl="1"/>
            <a:r>
              <a:rPr lang="en-US" dirty="0"/>
              <a:t>Camera/Sound:  </a:t>
            </a:r>
            <a:r>
              <a:rPr lang="en-US" u="sng" dirty="0"/>
              <a:t>							</a:t>
            </a:r>
            <a:endParaRPr lang="en-US" dirty="0"/>
          </a:p>
          <a:p>
            <a:pPr lvl="1"/>
            <a:r>
              <a:rPr lang="en-US" dirty="0"/>
              <a:t>Editor(s):   </a:t>
            </a:r>
            <a:r>
              <a:rPr lang="en-US" u="sng" dirty="0"/>
              <a:t>							</a:t>
            </a:r>
            <a:endParaRPr lang="en-US" dirty="0"/>
          </a:p>
          <a:p>
            <a:pPr lvl="1"/>
            <a:endParaRPr lang="en-US"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3403579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Make a Plan</a:t>
            </a:r>
            <a:endParaRPr lang="en-US" dirty="0"/>
          </a:p>
        </p:txBody>
      </p:sp>
      <p:sp>
        <p:nvSpPr>
          <p:cNvPr id="5" name="Text Placeholder 4"/>
          <p:cNvSpPr>
            <a:spLocks noGrp="1"/>
          </p:cNvSpPr>
          <p:nvPr>
            <p:ph type="body" idx="1"/>
          </p:nvPr>
        </p:nvSpPr>
        <p:spPr/>
        <p:txBody>
          <a:bodyPr/>
          <a:lstStyle/>
          <a:p>
            <a:r>
              <a:rPr lang="en-US" dirty="0" smtClean="0"/>
              <a:t>Identify the next steps to your project.</a:t>
            </a:r>
            <a:endParaRPr lang="en-US" dirty="0"/>
          </a:p>
        </p:txBody>
      </p:sp>
    </p:spTree>
    <p:extLst>
      <p:ext uri="{BB962C8B-B14F-4D97-AF65-F5344CB8AC3E}">
        <p14:creationId xmlns:p14="http://schemas.microsoft.com/office/powerpoint/2010/main" val="320155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Locations and Interviewees </a:t>
            </a:r>
          </a:p>
        </p:txBody>
      </p:sp>
      <p:sp>
        <p:nvSpPr>
          <p:cNvPr id="3" name="Content Placeholder 2"/>
          <p:cNvSpPr>
            <a:spLocks noGrp="1"/>
          </p:cNvSpPr>
          <p:nvPr>
            <p:ph idx="1"/>
          </p:nvPr>
        </p:nvSpPr>
        <p:spPr>
          <a:xfrm>
            <a:off x="1371600" y="1757082"/>
            <a:ext cx="10461812" cy="4110318"/>
          </a:xfrm>
        </p:spPr>
        <p:txBody>
          <a:bodyPr>
            <a:noAutofit/>
          </a:bodyPr>
          <a:lstStyle/>
          <a:p>
            <a:pPr marL="0" indent="0">
              <a:buNone/>
            </a:pPr>
            <a:r>
              <a:rPr lang="en-US" sz="2400" i="1" dirty="0" smtClean="0"/>
              <a:t>Discuss and write down</a:t>
            </a:r>
          </a:p>
          <a:p>
            <a:pPr marL="0" indent="0">
              <a:buNone/>
            </a:pPr>
            <a:endParaRPr lang="en-US" sz="2400" b="1" dirty="0" smtClean="0"/>
          </a:p>
          <a:p>
            <a:pPr marL="0" indent="0">
              <a:buNone/>
            </a:pPr>
            <a:r>
              <a:rPr lang="en-US" sz="2400" b="1" dirty="0" smtClean="0"/>
              <a:t>Subject </a:t>
            </a:r>
            <a:r>
              <a:rPr lang="en-US" sz="2400" b="1" dirty="0"/>
              <a:t>matter of film</a:t>
            </a:r>
            <a:r>
              <a:rPr lang="en-US" sz="2400" b="1" dirty="0" smtClean="0"/>
              <a:t>: _______________________________________</a:t>
            </a:r>
            <a:endParaRPr lang="en-US" sz="2400" b="1" dirty="0"/>
          </a:p>
          <a:p>
            <a:pPr marL="0" indent="0">
              <a:buNone/>
            </a:pPr>
            <a:r>
              <a:rPr lang="en-US" sz="2400" b="1" dirty="0" smtClean="0"/>
              <a:t>Intended </a:t>
            </a:r>
            <a:r>
              <a:rPr lang="en-US" sz="2400" b="1" dirty="0"/>
              <a:t>audience</a:t>
            </a:r>
            <a:r>
              <a:rPr lang="en-US" sz="2400" b="1" dirty="0" smtClean="0"/>
              <a:t>: __________________________________________</a:t>
            </a:r>
            <a:endParaRPr lang="en-US" sz="2400" b="1" dirty="0"/>
          </a:p>
          <a:p>
            <a:pPr marL="0" indent="0">
              <a:buNone/>
            </a:pPr>
            <a:r>
              <a:rPr lang="en-US" sz="2400" dirty="0"/>
              <a:t> </a:t>
            </a:r>
          </a:p>
          <a:p>
            <a:pPr marL="0" indent="0">
              <a:buNone/>
            </a:pPr>
            <a:r>
              <a:rPr lang="en-US" sz="2400" b="1" cap="all" dirty="0"/>
              <a:t>Potential locations/events for capturing footage:</a:t>
            </a:r>
            <a:endParaRPr lang="en-US" sz="2400" b="1" dirty="0"/>
          </a:p>
          <a:p>
            <a:pPr marL="0" indent="0">
              <a:buNone/>
            </a:pPr>
            <a:r>
              <a:rPr lang="en-US" sz="2400" dirty="0"/>
              <a:t> </a:t>
            </a:r>
          </a:p>
          <a:p>
            <a:pPr marL="0" indent="0">
              <a:buNone/>
            </a:pPr>
            <a:r>
              <a:rPr lang="en-US" sz="2400" b="1" cap="all" dirty="0" smtClean="0"/>
              <a:t>Potential </a:t>
            </a:r>
            <a:r>
              <a:rPr lang="en-US" sz="2400" b="1" cap="all" dirty="0"/>
              <a:t>people to </a:t>
            </a:r>
            <a:r>
              <a:rPr lang="en-US" sz="2400" b="1" cap="all" dirty="0" smtClean="0"/>
              <a:t>interview:</a:t>
            </a:r>
          </a:p>
          <a:p>
            <a:pPr marL="0" indent="0">
              <a:buNone/>
            </a:pPr>
            <a:endParaRPr lang="en-US" sz="2400"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3243257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3900" y="685800"/>
            <a:ext cx="4099112" cy="2157884"/>
          </a:xfrm>
        </p:spPr>
        <p:txBody>
          <a:bodyPr/>
          <a:lstStyle/>
          <a:p>
            <a:r>
              <a:rPr lang="en-US" dirty="0" smtClean="0"/>
              <a:t>DAY 2: PRODUCTION BEGINS </a:t>
            </a:r>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13585" r="13585"/>
          <a:stretch>
            <a:fillRect/>
          </a:stretch>
        </p:blipFill>
        <p:spPr/>
      </p:pic>
      <p:sp>
        <p:nvSpPr>
          <p:cNvPr id="6" name="Text Placeholder 5"/>
          <p:cNvSpPr>
            <a:spLocks noGrp="1"/>
          </p:cNvSpPr>
          <p:nvPr>
            <p:ph type="body" sz="half" idx="2"/>
          </p:nvPr>
        </p:nvSpPr>
        <p:spPr/>
        <p:txBody>
          <a:bodyPr/>
          <a:lstStyle/>
          <a:p>
            <a:r>
              <a:rPr lang="en-US" dirty="0" smtClean="0"/>
              <a:t>Learn how to use the camera, go out and start shooting some video!</a:t>
            </a:r>
            <a:endParaRPr lang="en-US" dirty="0"/>
          </a:p>
        </p:txBody>
      </p:sp>
    </p:spTree>
    <p:extLst>
      <p:ext uri="{BB962C8B-B14F-4D97-AF65-F5344CB8AC3E}">
        <p14:creationId xmlns:p14="http://schemas.microsoft.com/office/powerpoint/2010/main" val="3170239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Overview</a:t>
            </a:r>
            <a:endParaRPr lang="en-US" dirty="0"/>
          </a:p>
        </p:txBody>
      </p:sp>
      <p:graphicFrame>
        <p:nvGraphicFramePr>
          <p:cNvPr id="4" name="Table 3"/>
          <p:cNvGraphicFramePr>
            <a:graphicFrameLocks noGrp="1"/>
          </p:cNvGraphicFramePr>
          <p:nvPr>
            <p:extLst/>
          </p:nvPr>
        </p:nvGraphicFramePr>
        <p:xfrm>
          <a:off x="1371600" y="1790700"/>
          <a:ext cx="10020300" cy="4419600"/>
        </p:xfrm>
        <a:graphic>
          <a:graphicData uri="http://schemas.openxmlformats.org/drawingml/2006/table">
            <a:tbl>
              <a:tblPr firstRow="1" bandRow="1">
                <a:tableStyleId>{616DA210-FB5B-4158-B5E0-FEB733F419BA}</a:tableStyleId>
              </a:tblPr>
              <a:tblGrid>
                <a:gridCol w="2004060"/>
                <a:gridCol w="2004060"/>
                <a:gridCol w="2004060"/>
                <a:gridCol w="2004060"/>
                <a:gridCol w="2004060"/>
              </a:tblGrid>
              <a:tr h="616885">
                <a:tc>
                  <a:txBody>
                    <a:bodyPr/>
                    <a:lstStyle/>
                    <a:p>
                      <a:pPr algn="ctr"/>
                      <a:r>
                        <a:rPr lang="en-US" dirty="0" smtClean="0"/>
                        <a:t>MONDAY</a:t>
                      </a:r>
                      <a:endParaRPr lang="en-US" b="1" dirty="0"/>
                    </a:p>
                  </a:txBody>
                  <a:tcPr anchor="ctr">
                    <a:solidFill>
                      <a:schemeClr val="accent5"/>
                    </a:solidFill>
                  </a:tcPr>
                </a:tc>
                <a:tc>
                  <a:txBody>
                    <a:bodyPr/>
                    <a:lstStyle/>
                    <a:p>
                      <a:pPr algn="ctr"/>
                      <a:r>
                        <a:rPr lang="en-US" dirty="0" smtClean="0"/>
                        <a:t>TUESDAY</a:t>
                      </a:r>
                      <a:endParaRPr lang="en-US" b="1" dirty="0"/>
                    </a:p>
                  </a:txBody>
                  <a:tcPr anchor="ctr">
                    <a:solidFill>
                      <a:schemeClr val="accent5"/>
                    </a:solidFill>
                  </a:tcPr>
                </a:tc>
                <a:tc>
                  <a:txBody>
                    <a:bodyPr/>
                    <a:lstStyle/>
                    <a:p>
                      <a:pPr algn="ctr"/>
                      <a:r>
                        <a:rPr lang="en-US" dirty="0" smtClean="0"/>
                        <a:t>WEDNESDAY</a:t>
                      </a:r>
                      <a:endParaRPr lang="en-US" b="1" dirty="0"/>
                    </a:p>
                  </a:txBody>
                  <a:tcPr anchor="ctr">
                    <a:solidFill>
                      <a:schemeClr val="accent5"/>
                    </a:solidFill>
                  </a:tcPr>
                </a:tc>
                <a:tc>
                  <a:txBody>
                    <a:bodyPr/>
                    <a:lstStyle/>
                    <a:p>
                      <a:pPr algn="ctr"/>
                      <a:r>
                        <a:rPr lang="en-US" dirty="0" smtClean="0"/>
                        <a:t>THURSDAY</a:t>
                      </a:r>
                      <a:endParaRPr lang="en-US" b="1" dirty="0"/>
                    </a:p>
                  </a:txBody>
                  <a:tcPr anchor="ctr">
                    <a:solidFill>
                      <a:schemeClr val="accent5"/>
                    </a:solidFill>
                  </a:tcPr>
                </a:tc>
                <a:tc>
                  <a:txBody>
                    <a:bodyPr/>
                    <a:lstStyle/>
                    <a:p>
                      <a:pPr algn="ctr"/>
                      <a:r>
                        <a:rPr lang="en-US" dirty="0" smtClean="0"/>
                        <a:t>FRIDAY</a:t>
                      </a:r>
                      <a:endParaRPr lang="en-US" b="1" dirty="0"/>
                    </a:p>
                  </a:txBody>
                  <a:tcPr anchor="ctr">
                    <a:solidFill>
                      <a:schemeClr val="accent5"/>
                    </a:solidFill>
                  </a:tcPr>
                </a:tc>
              </a:tr>
              <a:tr h="3802715">
                <a:tc>
                  <a:txBody>
                    <a:bodyPr/>
                    <a:lstStyle/>
                    <a:p>
                      <a:pPr algn="l"/>
                      <a:endParaRPr lang="en-US" dirty="0" smtClean="0"/>
                    </a:p>
                    <a:p>
                      <a:pPr algn="l"/>
                      <a:r>
                        <a:rPr lang="en-US" dirty="0" smtClean="0"/>
                        <a:t>Introduction</a:t>
                      </a:r>
                    </a:p>
                    <a:p>
                      <a:pPr algn="l"/>
                      <a:endParaRPr lang="en-US" dirty="0" smtClean="0"/>
                    </a:p>
                    <a:p>
                      <a:pPr algn="l"/>
                      <a:r>
                        <a:rPr lang="en-US" dirty="0" smtClean="0"/>
                        <a:t>Sample</a:t>
                      </a:r>
                      <a:r>
                        <a:rPr lang="en-US" baseline="0" dirty="0" smtClean="0"/>
                        <a:t> Films</a:t>
                      </a:r>
                    </a:p>
                    <a:p>
                      <a:pPr algn="l"/>
                      <a:endParaRPr lang="en-US" baseline="0" dirty="0" smtClean="0"/>
                    </a:p>
                    <a:p>
                      <a:pPr algn="l"/>
                      <a:r>
                        <a:rPr lang="en-US" baseline="0" dirty="0" smtClean="0"/>
                        <a:t>Idea Development</a:t>
                      </a:r>
                      <a:endParaRPr lang="en-US" b="0" dirty="0"/>
                    </a:p>
                  </a:txBody>
                  <a:tcPr/>
                </a:tc>
                <a:tc>
                  <a:txBody>
                    <a:bodyPr/>
                    <a:lstStyle/>
                    <a:p>
                      <a:pPr algn="l"/>
                      <a:endParaRPr lang="en-US" dirty="0" smtClean="0"/>
                    </a:p>
                    <a:p>
                      <a:pPr algn="l"/>
                      <a:r>
                        <a:rPr lang="en-US" dirty="0" smtClean="0"/>
                        <a:t>Video</a:t>
                      </a:r>
                      <a:r>
                        <a:rPr lang="en-US" baseline="0" dirty="0" smtClean="0"/>
                        <a:t> Recording Tips</a:t>
                      </a:r>
                    </a:p>
                    <a:p>
                      <a:pPr algn="l"/>
                      <a:endParaRPr lang="en-US" baseline="0" dirty="0" smtClean="0"/>
                    </a:p>
                    <a:p>
                      <a:pPr algn="l"/>
                      <a:r>
                        <a:rPr lang="en-US" baseline="0" dirty="0" smtClean="0"/>
                        <a:t>Audio and Lighting Tips</a:t>
                      </a:r>
                    </a:p>
                    <a:p>
                      <a:pPr algn="l"/>
                      <a:endParaRPr lang="en-US" baseline="0" dirty="0" smtClean="0"/>
                    </a:p>
                    <a:p>
                      <a:pPr algn="l"/>
                      <a:r>
                        <a:rPr lang="en-US" baseline="0" dirty="0" smtClean="0"/>
                        <a:t>Interviewing Tips</a:t>
                      </a:r>
                    </a:p>
                    <a:p>
                      <a:pPr algn="l"/>
                      <a:endParaRPr lang="en-US" baseline="0" dirty="0" smtClean="0"/>
                    </a:p>
                    <a:p>
                      <a:pPr algn="l"/>
                      <a:r>
                        <a:rPr lang="en-US" baseline="0" dirty="0" smtClean="0"/>
                        <a:t>Scavenger Hunt</a:t>
                      </a:r>
                    </a:p>
                    <a:p>
                      <a:pPr algn="l"/>
                      <a:endParaRPr lang="en-US" baseline="0" dirty="0" smtClean="0"/>
                    </a:p>
                    <a:p>
                      <a:pPr algn="l"/>
                      <a:r>
                        <a:rPr lang="en-US" baseline="0" dirty="0" smtClean="0"/>
                        <a:t>Idea Development</a:t>
                      </a:r>
                    </a:p>
                    <a:p>
                      <a:pPr algn="l"/>
                      <a:r>
                        <a:rPr lang="en-US" baseline="0" dirty="0" smtClean="0"/>
                        <a:t>Making a Plan</a:t>
                      </a:r>
                      <a:endParaRPr lang="en-US" b="0" baseline="0" dirty="0" smtClean="0"/>
                    </a:p>
                  </a:txBody>
                  <a:tcPr/>
                </a:tc>
                <a:tc>
                  <a:txBody>
                    <a:bodyPr/>
                    <a:lstStyle/>
                    <a:p>
                      <a:pPr algn="l"/>
                      <a:endParaRPr lang="en-US" dirty="0" smtClean="0"/>
                    </a:p>
                    <a:p>
                      <a:pPr algn="l"/>
                      <a:r>
                        <a:rPr lang="en-US" dirty="0" smtClean="0"/>
                        <a:t>Intro</a:t>
                      </a:r>
                      <a:r>
                        <a:rPr lang="en-US" baseline="0" dirty="0" smtClean="0"/>
                        <a:t> to Editing</a:t>
                      </a:r>
                    </a:p>
                    <a:p>
                      <a:pPr algn="l"/>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Editing your film/ Continue shooting</a:t>
                      </a:r>
                    </a:p>
                    <a:p>
                      <a:pPr algn="l"/>
                      <a:endParaRPr lang="en-US" dirty="0" smtClean="0"/>
                    </a:p>
                    <a:p>
                      <a:pPr algn="l"/>
                      <a:endParaRPr lang="en-US" b="0" dirty="0"/>
                    </a:p>
                  </a:txBody>
                  <a:tcPr/>
                </a:tc>
                <a:tc>
                  <a:txBody>
                    <a:bodyPr/>
                    <a:lstStyle/>
                    <a:p>
                      <a:pPr algn="l"/>
                      <a:endParaRPr lang="en-US" dirty="0" smtClean="0"/>
                    </a:p>
                    <a:p>
                      <a:pPr algn="l"/>
                      <a:r>
                        <a:rPr lang="en-US" dirty="0" smtClean="0"/>
                        <a:t>Additional editing</a:t>
                      </a:r>
                      <a:r>
                        <a:rPr lang="en-US" baseline="0" dirty="0" smtClean="0"/>
                        <a:t> techniques</a:t>
                      </a:r>
                    </a:p>
                    <a:p>
                      <a:pPr algn="l"/>
                      <a:endParaRPr lang="en-US" baseline="0" dirty="0" smtClean="0"/>
                    </a:p>
                    <a:p>
                      <a:pPr algn="l"/>
                      <a:endParaRPr lang="en-US" baseline="0" dirty="0" smtClean="0"/>
                    </a:p>
                    <a:p>
                      <a:pPr algn="l"/>
                      <a:r>
                        <a:rPr lang="en-US" baseline="0" dirty="0" smtClean="0"/>
                        <a:t>Capture additional Footage/Editing</a:t>
                      </a:r>
                      <a:endParaRPr lang="en-US" b="0" baseline="0" dirty="0" smtClean="0"/>
                    </a:p>
                  </a:txBody>
                  <a:tcPr/>
                </a:tc>
                <a:tc>
                  <a:txBody>
                    <a:bodyPr/>
                    <a:lstStyle/>
                    <a:p>
                      <a:pPr algn="l"/>
                      <a:endParaRPr lang="en-US" dirty="0" smtClean="0"/>
                    </a:p>
                    <a:p>
                      <a:pPr algn="l"/>
                      <a:r>
                        <a:rPr lang="en-US" dirty="0" smtClean="0"/>
                        <a:t>Finish Editing</a:t>
                      </a:r>
                    </a:p>
                    <a:p>
                      <a:pPr algn="l"/>
                      <a:endParaRPr lang="en-US" dirty="0" smtClean="0"/>
                    </a:p>
                    <a:p>
                      <a:pPr algn="l"/>
                      <a:r>
                        <a:rPr lang="en-US" dirty="0" smtClean="0"/>
                        <a:t>Save and</a:t>
                      </a:r>
                      <a:r>
                        <a:rPr lang="en-US" baseline="0" dirty="0" smtClean="0"/>
                        <a:t> Upload by 3pm</a:t>
                      </a:r>
                      <a:endParaRPr lang="en-US" dirty="0" smtClean="0"/>
                    </a:p>
                    <a:p>
                      <a:pPr algn="l"/>
                      <a:endParaRPr lang="en-US" dirty="0" smtClean="0"/>
                    </a:p>
                    <a:p>
                      <a:pPr algn="l"/>
                      <a:r>
                        <a:rPr lang="en-US" dirty="0" smtClean="0"/>
                        <a:t>5pm </a:t>
                      </a:r>
                    </a:p>
                    <a:p>
                      <a:pPr algn="l"/>
                      <a:r>
                        <a:rPr lang="en-US" dirty="0" smtClean="0"/>
                        <a:t>Screening</a:t>
                      </a:r>
                      <a:r>
                        <a:rPr lang="en-US" baseline="0" dirty="0" smtClean="0"/>
                        <a:t> Party!</a:t>
                      </a:r>
                      <a:endParaRPr lang="en-US" b="0" dirty="0"/>
                    </a:p>
                  </a:txBody>
                  <a:tcPr/>
                </a:tc>
              </a:tr>
            </a:tbl>
          </a:graphicData>
        </a:graphic>
      </p:graphicFrame>
    </p:spTree>
    <p:extLst>
      <p:ext uri="{BB962C8B-B14F-4D97-AF65-F5344CB8AC3E}">
        <p14:creationId xmlns:p14="http://schemas.microsoft.com/office/powerpoint/2010/main" val="3044067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Review from Yesterday</a:t>
            </a:r>
            <a:endParaRPr lang="en-US" dirty="0"/>
          </a:p>
        </p:txBody>
      </p:sp>
      <p:sp>
        <p:nvSpPr>
          <p:cNvPr id="6" name="Text Placeholder 5"/>
          <p:cNvSpPr>
            <a:spLocks noGrp="1"/>
          </p:cNvSpPr>
          <p:nvPr>
            <p:ph type="body" idx="1"/>
          </p:nvPr>
        </p:nvSpPr>
        <p:spPr/>
        <p:txBody>
          <a:bodyPr>
            <a:normAutofit fontScale="92500" lnSpcReduction="10000"/>
          </a:bodyPr>
          <a:lstStyle/>
          <a:p>
            <a:r>
              <a:rPr lang="en-US" dirty="0" smtClean="0"/>
              <a:t>What are the film ideas you decided to work on?</a:t>
            </a:r>
          </a:p>
          <a:p>
            <a:r>
              <a:rPr lang="en-US" dirty="0" smtClean="0"/>
              <a:t>Did you contact anyone for interviews, or find any good locations?</a:t>
            </a:r>
          </a:p>
          <a:p>
            <a:r>
              <a:rPr lang="en-US" dirty="0" smtClean="0"/>
              <a:t>Any questions?</a:t>
            </a:r>
            <a:endParaRPr lang="en-US" dirty="0"/>
          </a:p>
          <a:p>
            <a:endParaRPr lang="en-US" dirty="0"/>
          </a:p>
        </p:txBody>
      </p:sp>
    </p:spTree>
    <p:extLst>
      <p:ext uri="{BB962C8B-B14F-4D97-AF65-F5344CB8AC3E}">
        <p14:creationId xmlns:p14="http://schemas.microsoft.com/office/powerpoint/2010/main" val="3105722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Welcome to the </a:t>
            </a:r>
            <a:br>
              <a:rPr lang="en-US" dirty="0" smtClean="0"/>
            </a:br>
            <a:r>
              <a:rPr lang="en-US" dirty="0" smtClean="0"/>
              <a:t>MHA Video Workshop!</a:t>
            </a:r>
            <a:endParaRPr lang="en-US" dirty="0"/>
          </a:p>
        </p:txBody>
      </p:sp>
      <p:sp>
        <p:nvSpPr>
          <p:cNvPr id="3" name="Content Placeholder 2"/>
          <p:cNvSpPr>
            <a:spLocks noGrp="1"/>
          </p:cNvSpPr>
          <p:nvPr>
            <p:ph type="body" idx="1"/>
          </p:nvPr>
        </p:nvSpPr>
        <p:spPr/>
        <p:txBody>
          <a:bodyPr>
            <a:normAutofit fontScale="70000" lnSpcReduction="20000"/>
          </a:bodyPr>
          <a:lstStyle/>
          <a:p>
            <a:pPr marL="45720" indent="0">
              <a:buNone/>
            </a:pPr>
            <a:r>
              <a:rPr lang="en-US" b="1" dirty="0" smtClean="0"/>
              <a:t>Documentary </a:t>
            </a:r>
            <a:r>
              <a:rPr lang="en-US" b="1" dirty="0"/>
              <a:t>Film – Stories from your own experience </a:t>
            </a:r>
            <a:r>
              <a:rPr lang="en-US" dirty="0"/>
              <a:t> </a:t>
            </a:r>
          </a:p>
          <a:p>
            <a:pPr marL="45720" indent="0">
              <a:buNone/>
            </a:pPr>
            <a:r>
              <a:rPr lang="en-US" dirty="0" smtClean="0"/>
              <a:t>What </a:t>
            </a:r>
            <a:r>
              <a:rPr lang="en-US" dirty="0"/>
              <a:t>I see, hear, taste, smell, experience, feel, love, am frustrated by, want to change, envision in the future, what I dream</a:t>
            </a:r>
            <a:r>
              <a:rPr lang="en-US" dirty="0" smtClean="0"/>
              <a:t>...Where </a:t>
            </a:r>
            <a:r>
              <a:rPr lang="en-US" dirty="0"/>
              <a:t>did I come from…Where I live now</a:t>
            </a:r>
            <a:r>
              <a:rPr lang="en-US" dirty="0" smtClean="0"/>
              <a:t>...Me, my family, my friends…</a:t>
            </a:r>
            <a:endParaRPr lang="en-US" dirty="0"/>
          </a:p>
          <a:p>
            <a:pPr marL="45720" indent="0">
              <a:buNone/>
            </a:pPr>
            <a:endParaRPr lang="en-US" dirty="0"/>
          </a:p>
        </p:txBody>
      </p:sp>
    </p:spTree>
    <p:extLst>
      <p:ext uri="{BB962C8B-B14F-4D97-AF65-F5344CB8AC3E}">
        <p14:creationId xmlns:p14="http://schemas.microsoft.com/office/powerpoint/2010/main" val="1885123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235" y="1301360"/>
            <a:ext cx="9929761" cy="2852737"/>
          </a:xfrm>
        </p:spPr>
        <p:txBody>
          <a:bodyPr/>
          <a:lstStyle/>
          <a:p>
            <a:r>
              <a:rPr lang="en-US" dirty="0" smtClean="0"/>
              <a:t>Video Recording Tips</a:t>
            </a:r>
            <a:endParaRPr lang="en-US" dirty="0"/>
          </a:p>
        </p:txBody>
      </p:sp>
      <p:sp>
        <p:nvSpPr>
          <p:cNvPr id="3" name="Text Placeholder 2"/>
          <p:cNvSpPr>
            <a:spLocks noGrp="1"/>
          </p:cNvSpPr>
          <p:nvPr>
            <p:ph type="body" idx="1"/>
          </p:nvPr>
        </p:nvSpPr>
        <p:spPr/>
        <p:txBody>
          <a:bodyPr/>
          <a:lstStyle/>
          <a:p>
            <a:r>
              <a:rPr lang="en-US" dirty="0" smtClean="0"/>
              <a:t>Framing shots and camera angles.</a:t>
            </a:r>
            <a:endParaRPr lang="en-US" dirty="0"/>
          </a:p>
        </p:txBody>
      </p:sp>
    </p:spTree>
    <p:extLst>
      <p:ext uri="{BB962C8B-B14F-4D97-AF65-F5344CB8AC3E}">
        <p14:creationId xmlns:p14="http://schemas.microsoft.com/office/powerpoint/2010/main" val="3252076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Vocab: Shots, Scenes, Sequences</a:t>
            </a:r>
            <a:endParaRPr lang="en-US" dirty="0"/>
          </a:p>
        </p:txBody>
      </p:sp>
      <p:grpSp>
        <p:nvGrpSpPr>
          <p:cNvPr id="5" name="Group 4"/>
          <p:cNvGrpSpPr/>
          <p:nvPr/>
        </p:nvGrpSpPr>
        <p:grpSpPr>
          <a:xfrm>
            <a:off x="1371600" y="1885800"/>
            <a:ext cx="10766654" cy="4495523"/>
            <a:chOff x="368412" y="1957517"/>
            <a:chExt cx="10766654" cy="4495523"/>
          </a:xfrm>
        </p:grpSpPr>
        <p:sp>
          <p:nvSpPr>
            <p:cNvPr id="6" name="Rectangle 5"/>
            <p:cNvSpPr/>
            <p:nvPr/>
          </p:nvSpPr>
          <p:spPr>
            <a:xfrm>
              <a:off x="375557" y="1990903"/>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Flowchart: Extract 8"/>
            <p:cNvSpPr/>
            <p:nvPr/>
          </p:nvSpPr>
          <p:spPr>
            <a:xfrm>
              <a:off x="506185" y="2417147"/>
              <a:ext cx="1830160" cy="863714"/>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65614" y="2452345"/>
              <a:ext cx="2677886" cy="646331"/>
            </a:xfrm>
            <a:prstGeom prst="rect">
              <a:avLst/>
            </a:prstGeom>
            <a:noFill/>
          </p:spPr>
          <p:txBody>
            <a:bodyPr wrap="square" rtlCol="0">
              <a:spAutoFit/>
            </a:bodyPr>
            <a:lstStyle/>
            <a:p>
              <a:r>
                <a:rPr lang="en-US" b="1" dirty="0" smtClean="0"/>
                <a:t>SHOT</a:t>
              </a:r>
            </a:p>
            <a:p>
              <a:r>
                <a:rPr lang="en-US" dirty="0" smtClean="0"/>
                <a:t>(press start to press stop)</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96" y="1957517"/>
              <a:ext cx="915760" cy="915760"/>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45633" y="2178002"/>
              <a:ext cx="915760" cy="915760"/>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47103" b="11127"/>
            <a:stretch/>
          </p:blipFill>
          <p:spPr>
            <a:xfrm>
              <a:off x="408214" y="2466997"/>
              <a:ext cx="484413" cy="813864"/>
            </a:xfrm>
            <a:prstGeom prst="rect">
              <a:avLst/>
            </a:prstGeom>
          </p:spPr>
        </p:pic>
        <p:sp>
          <p:nvSpPr>
            <p:cNvPr id="13" name="Rectangle 12"/>
            <p:cNvSpPr/>
            <p:nvPr/>
          </p:nvSpPr>
          <p:spPr>
            <a:xfrm>
              <a:off x="2543174" y="5058553"/>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9069497" y="3970989"/>
              <a:ext cx="2065569" cy="646331"/>
            </a:xfrm>
            <a:prstGeom prst="rect">
              <a:avLst/>
            </a:prstGeom>
            <a:noFill/>
          </p:spPr>
          <p:txBody>
            <a:bodyPr wrap="square" rtlCol="0">
              <a:spAutoFit/>
            </a:bodyPr>
            <a:lstStyle/>
            <a:p>
              <a:r>
                <a:rPr lang="en-US" b="1" dirty="0" smtClean="0"/>
                <a:t>SCENE</a:t>
              </a:r>
            </a:p>
            <a:p>
              <a:r>
                <a:rPr lang="en-US" dirty="0" smtClean="0"/>
                <a:t>(all at pyramids)</a:t>
              </a:r>
              <a:endParaRPr lang="en-US" dirty="0"/>
            </a:p>
          </p:txBody>
        </p:sp>
        <p:sp>
          <p:nvSpPr>
            <p:cNvPr id="16" name="Rectangle 15"/>
            <p:cNvSpPr/>
            <p:nvPr/>
          </p:nvSpPr>
          <p:spPr>
            <a:xfrm>
              <a:off x="4731201" y="5058553"/>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Flowchart: Extract 16"/>
            <p:cNvSpPr/>
            <p:nvPr/>
          </p:nvSpPr>
          <p:spPr>
            <a:xfrm>
              <a:off x="4861829" y="5484797"/>
              <a:ext cx="1830160" cy="863714"/>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8412" y="5058553"/>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057" y="5023200"/>
              <a:ext cx="915760" cy="915760"/>
            </a:xfrm>
            <a:prstGeom prst="rect">
              <a:avLst/>
            </a:prstGeom>
          </p:spPr>
        </p:pic>
        <p:sp>
          <p:nvSpPr>
            <p:cNvPr id="21" name="Flowchart: Extract 20"/>
            <p:cNvSpPr/>
            <p:nvPr/>
          </p:nvSpPr>
          <p:spPr>
            <a:xfrm>
              <a:off x="3701483" y="5103163"/>
              <a:ext cx="871877" cy="377917"/>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25044" b="50024"/>
            <a:stretch/>
          </p:blipFill>
          <p:spPr>
            <a:xfrm>
              <a:off x="390523" y="5336432"/>
              <a:ext cx="1549173" cy="1032888"/>
            </a:xfrm>
            <a:prstGeom prst="rect">
              <a:avLst/>
            </a:prstGeom>
          </p:spPr>
        </p:pic>
        <p:sp>
          <p:nvSpPr>
            <p:cNvPr id="23" name="Cloud Callout 22"/>
            <p:cNvSpPr/>
            <p:nvPr/>
          </p:nvSpPr>
          <p:spPr>
            <a:xfrm>
              <a:off x="1124629" y="5058553"/>
              <a:ext cx="1166133" cy="61978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Flowchart: Extract 23"/>
            <p:cNvSpPr/>
            <p:nvPr/>
          </p:nvSpPr>
          <p:spPr>
            <a:xfrm>
              <a:off x="1359525" y="5255563"/>
              <a:ext cx="673894" cy="294217"/>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485" y="5127006"/>
              <a:ext cx="366373" cy="366373"/>
            </a:xfrm>
            <a:prstGeom prst="rect">
              <a:avLst/>
            </a:prstGeom>
          </p:spPr>
        </p:pic>
        <p:cxnSp>
          <p:nvCxnSpPr>
            <p:cNvPr id="27" name="Straight Connector 26"/>
            <p:cNvCxnSpPr/>
            <p:nvPr/>
          </p:nvCxnSpPr>
          <p:spPr>
            <a:xfrm flipV="1">
              <a:off x="2543174" y="5481080"/>
              <a:ext cx="1349149" cy="371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344976" y="5493379"/>
              <a:ext cx="766081" cy="855132"/>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b="15369"/>
            <a:stretch/>
          </p:blipFill>
          <p:spPr>
            <a:xfrm>
              <a:off x="2502695" y="5572789"/>
              <a:ext cx="915760" cy="775020"/>
            </a:xfrm>
            <a:prstGeom prst="rect">
              <a:avLst/>
            </a:prstGeom>
          </p:spPr>
        </p:pic>
        <p:sp>
          <p:nvSpPr>
            <p:cNvPr id="33" name="Rectangle 32"/>
            <p:cNvSpPr/>
            <p:nvPr/>
          </p:nvSpPr>
          <p:spPr>
            <a:xfrm>
              <a:off x="4731201" y="3514420"/>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Flowchart: Extract 33"/>
            <p:cNvSpPr/>
            <p:nvPr/>
          </p:nvSpPr>
          <p:spPr>
            <a:xfrm>
              <a:off x="4861829" y="3940664"/>
              <a:ext cx="1830160" cy="863714"/>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740" y="3481034"/>
              <a:ext cx="915760" cy="915760"/>
            </a:xfrm>
            <a:prstGeom prst="rect">
              <a:avLst/>
            </a:prstGeom>
          </p:spPr>
        </p:pic>
        <p:sp>
          <p:nvSpPr>
            <p:cNvPr id="38" name="Rectangle 37"/>
            <p:cNvSpPr/>
            <p:nvPr/>
          </p:nvSpPr>
          <p:spPr>
            <a:xfrm>
              <a:off x="375557" y="3523148"/>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Flowchart: Extract 38"/>
            <p:cNvSpPr/>
            <p:nvPr/>
          </p:nvSpPr>
          <p:spPr>
            <a:xfrm>
              <a:off x="506185" y="3949392"/>
              <a:ext cx="1830160" cy="863714"/>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35735" t="-695" r="1" b="32939"/>
            <a:stretch/>
          </p:blipFill>
          <p:spPr>
            <a:xfrm>
              <a:off x="375557" y="4196443"/>
              <a:ext cx="588507" cy="620486"/>
            </a:xfrm>
            <a:prstGeom prst="rect">
              <a:avLst/>
            </a:prstGeom>
          </p:spPr>
        </p:pic>
        <p:sp>
          <p:nvSpPr>
            <p:cNvPr id="43" name="Rectangle 42"/>
            <p:cNvSpPr/>
            <p:nvPr/>
          </p:nvSpPr>
          <p:spPr>
            <a:xfrm>
              <a:off x="2553379" y="3510676"/>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Flowchart: Extract 43"/>
            <p:cNvSpPr/>
            <p:nvPr/>
          </p:nvSpPr>
          <p:spPr>
            <a:xfrm>
              <a:off x="2562053" y="3529392"/>
              <a:ext cx="1983412" cy="1271242"/>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l="32917" t="-695" b="54987"/>
            <a:stretch/>
          </p:blipFill>
          <p:spPr>
            <a:xfrm>
              <a:off x="2591620" y="3683189"/>
              <a:ext cx="1612477" cy="1098694"/>
            </a:xfrm>
            <a:prstGeom prst="rect">
              <a:avLst/>
            </a:prstGeom>
          </p:spPr>
        </p:pic>
        <p:sp>
          <p:nvSpPr>
            <p:cNvPr id="46" name="Rectangle 45"/>
            <p:cNvSpPr/>
            <p:nvPr/>
          </p:nvSpPr>
          <p:spPr>
            <a:xfrm>
              <a:off x="6900349" y="3491960"/>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8" name="Picture 47"/>
            <p:cNvPicPr>
              <a:picLocks noChangeAspect="1"/>
            </p:cNvPicPr>
            <p:nvPr/>
          </p:nvPicPr>
          <p:blipFill rotWithShape="1">
            <a:blip r:embed="rId3">
              <a:extLst>
                <a:ext uri="{28A0092B-C50C-407E-A947-70E740481C1C}">
                  <a14:useLocalDpi xmlns:a14="http://schemas.microsoft.com/office/drawing/2010/main" val="0"/>
                </a:ext>
              </a:extLst>
            </a:blip>
            <a:srcRect l="32918" t="7481" r="18462" b="62887"/>
            <a:stretch/>
          </p:blipFill>
          <p:spPr>
            <a:xfrm>
              <a:off x="6917697" y="3510642"/>
              <a:ext cx="2063017" cy="1257301"/>
            </a:xfrm>
            <a:prstGeom prst="rect">
              <a:avLst/>
            </a:prstGeom>
          </p:spPr>
        </p:pic>
        <p:sp>
          <p:nvSpPr>
            <p:cNvPr id="49" name="Chord 48"/>
            <p:cNvSpPr/>
            <p:nvPr/>
          </p:nvSpPr>
          <p:spPr>
            <a:xfrm rot="17624656">
              <a:off x="7413172" y="3849496"/>
              <a:ext cx="457200" cy="447402"/>
            </a:xfrm>
            <a:prstGeom prst="chor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Oval 49"/>
            <p:cNvSpPr/>
            <p:nvPr/>
          </p:nvSpPr>
          <p:spPr>
            <a:xfrm>
              <a:off x="7494814" y="3683189"/>
              <a:ext cx="146957" cy="190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Oval 50"/>
            <p:cNvSpPr/>
            <p:nvPr/>
          </p:nvSpPr>
          <p:spPr>
            <a:xfrm>
              <a:off x="7683193" y="3683189"/>
              <a:ext cx="146957" cy="190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Rectangle 51"/>
            <p:cNvSpPr/>
            <p:nvPr/>
          </p:nvSpPr>
          <p:spPr>
            <a:xfrm>
              <a:off x="6917697" y="5045149"/>
              <a:ext cx="2090057" cy="128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r="34976"/>
            <a:stretch/>
          </p:blipFill>
          <p:spPr>
            <a:xfrm rot="16604890">
              <a:off x="7502593" y="5448102"/>
              <a:ext cx="595457" cy="1369352"/>
            </a:xfrm>
            <a:prstGeom prst="rect">
              <a:avLst/>
            </a:prstGeom>
          </p:spPr>
        </p:pic>
        <p:sp>
          <p:nvSpPr>
            <p:cNvPr id="55" name="Rectangle 54"/>
            <p:cNvSpPr/>
            <p:nvPr/>
          </p:nvSpPr>
          <p:spPr>
            <a:xfrm>
              <a:off x="7053943" y="5678337"/>
              <a:ext cx="130628" cy="656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Rectangle 55"/>
            <p:cNvSpPr/>
            <p:nvPr/>
          </p:nvSpPr>
          <p:spPr>
            <a:xfrm>
              <a:off x="7184571" y="6002237"/>
              <a:ext cx="1553421" cy="3116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Cloud Callout 56"/>
            <p:cNvSpPr/>
            <p:nvPr/>
          </p:nvSpPr>
          <p:spPr>
            <a:xfrm>
              <a:off x="7077063" y="5041283"/>
              <a:ext cx="951997" cy="525255"/>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6" name="Group 65"/>
            <p:cNvGrpSpPr/>
            <p:nvPr/>
          </p:nvGrpSpPr>
          <p:grpSpPr>
            <a:xfrm>
              <a:off x="7279643" y="5103072"/>
              <a:ext cx="647363" cy="394534"/>
              <a:chOff x="7344959" y="5135731"/>
              <a:chExt cx="647363" cy="394534"/>
            </a:xfrm>
          </p:grpSpPr>
          <p:pic>
            <p:nvPicPr>
              <p:cNvPr id="67" name="Picture 66"/>
              <p:cNvPicPr>
                <a:picLocks noChangeAspect="1"/>
              </p:cNvPicPr>
              <p:nvPr/>
            </p:nvPicPr>
            <p:blipFill rotWithShape="1">
              <a:blip r:embed="rId3">
                <a:extLst>
                  <a:ext uri="{28A0092B-C50C-407E-A947-70E740481C1C}">
                    <a14:useLocalDpi xmlns:a14="http://schemas.microsoft.com/office/drawing/2010/main" val="0"/>
                  </a:ext>
                </a:extLst>
              </a:blip>
              <a:srcRect l="32918" t="7481" r="18462" b="62887"/>
              <a:stretch/>
            </p:blipFill>
            <p:spPr>
              <a:xfrm>
                <a:off x="7344959" y="5135731"/>
                <a:ext cx="647363" cy="394534"/>
              </a:xfrm>
              <a:prstGeom prst="rect">
                <a:avLst/>
              </a:prstGeom>
            </p:spPr>
          </p:pic>
          <p:sp>
            <p:nvSpPr>
              <p:cNvPr id="68" name="Oval 67"/>
              <p:cNvSpPr/>
              <p:nvPr/>
            </p:nvSpPr>
            <p:spPr>
              <a:xfrm>
                <a:off x="7528487" y="5212656"/>
                <a:ext cx="46114"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Oval 68"/>
              <p:cNvSpPr/>
              <p:nvPr/>
            </p:nvSpPr>
            <p:spPr>
              <a:xfrm>
                <a:off x="7626457" y="5228983"/>
                <a:ext cx="46114"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Freeform 69"/>
              <p:cNvSpPr/>
              <p:nvPr/>
            </p:nvSpPr>
            <p:spPr>
              <a:xfrm>
                <a:off x="7512504" y="5309521"/>
                <a:ext cx="130629" cy="65733"/>
              </a:xfrm>
              <a:custGeom>
                <a:avLst/>
                <a:gdLst>
                  <a:gd name="connsiteX0" fmla="*/ 0 w 130629"/>
                  <a:gd name="connsiteY0" fmla="*/ 0 h 65733"/>
                  <a:gd name="connsiteX1" fmla="*/ 81643 w 130629"/>
                  <a:gd name="connsiteY1" fmla="*/ 65315 h 65733"/>
                  <a:gd name="connsiteX2" fmla="*/ 130629 w 130629"/>
                  <a:gd name="connsiteY2" fmla="*/ 32658 h 65733"/>
                </a:gdLst>
                <a:ahLst/>
                <a:cxnLst>
                  <a:cxn ang="0">
                    <a:pos x="connsiteX0" y="connsiteY0"/>
                  </a:cxn>
                  <a:cxn ang="0">
                    <a:pos x="connsiteX1" y="connsiteY1"/>
                  </a:cxn>
                  <a:cxn ang="0">
                    <a:pos x="connsiteX2" y="connsiteY2"/>
                  </a:cxn>
                </a:cxnLst>
                <a:rect l="l" t="t" r="r" b="b"/>
                <a:pathLst>
                  <a:path w="130629" h="65733">
                    <a:moveTo>
                      <a:pt x="0" y="0"/>
                    </a:moveTo>
                    <a:cubicBezTo>
                      <a:pt x="27214" y="21772"/>
                      <a:pt x="47832" y="56862"/>
                      <a:pt x="81643" y="65315"/>
                    </a:cubicBezTo>
                    <a:cubicBezTo>
                      <a:pt x="100682" y="70075"/>
                      <a:pt x="130629" y="32658"/>
                      <a:pt x="130629" y="32658"/>
                    </a:cubicBezTo>
                  </a:path>
                </a:pathLst>
              </a:custGeom>
              <a:solidFill>
                <a:schemeClr val="tx1"/>
              </a:solidFill>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 name="Rectangle 1"/>
            <p:cNvSpPr/>
            <p:nvPr/>
          </p:nvSpPr>
          <p:spPr>
            <a:xfrm>
              <a:off x="9096370" y="5252711"/>
              <a:ext cx="2038696" cy="1200329"/>
            </a:xfrm>
            <a:prstGeom prst="rect">
              <a:avLst/>
            </a:prstGeom>
          </p:spPr>
          <p:txBody>
            <a:bodyPr wrap="square">
              <a:spAutoFit/>
            </a:bodyPr>
            <a:lstStyle/>
            <a:p>
              <a:r>
                <a:rPr lang="en-US" b="1" dirty="0" smtClean="0"/>
                <a:t>A SEQUENCE</a:t>
              </a:r>
            </a:p>
            <a:p>
              <a:r>
                <a:rPr lang="en-US" dirty="0" smtClean="0"/>
                <a:t>(planning trip, going to pyramids, back home)</a:t>
              </a:r>
            </a:p>
          </p:txBody>
        </p:sp>
        <p:sp>
          <p:nvSpPr>
            <p:cNvPr id="3" name="TextBox 2"/>
            <p:cNvSpPr txBox="1"/>
            <p:nvPr/>
          </p:nvSpPr>
          <p:spPr>
            <a:xfrm>
              <a:off x="6108192" y="1961292"/>
              <a:ext cx="4264898" cy="923330"/>
            </a:xfrm>
            <a:prstGeom prst="rect">
              <a:avLst/>
            </a:prstGeom>
            <a:solidFill>
              <a:srgbClr val="FFFF00"/>
            </a:solidFill>
            <a:ln>
              <a:solidFill>
                <a:schemeClr val="tx1"/>
              </a:solidFill>
            </a:ln>
          </p:spPr>
          <p:txBody>
            <a:bodyPr wrap="square" rtlCol="0">
              <a:spAutoFit/>
            </a:bodyPr>
            <a:lstStyle/>
            <a:p>
              <a:pPr algn="ctr"/>
              <a:r>
                <a:rPr lang="en-US" b="1" dirty="0" smtClean="0"/>
                <a:t>Story:  </a:t>
              </a:r>
            </a:p>
            <a:p>
              <a:pPr algn="ctr"/>
              <a:r>
                <a:rPr lang="en-US" b="1" dirty="0" smtClean="0"/>
                <a:t>My Dream Vacation Finally Came True!</a:t>
              </a:r>
            </a:p>
            <a:p>
              <a:pPr algn="ctr"/>
              <a:r>
                <a:rPr lang="en-US" dirty="0" smtClean="0"/>
                <a:t>(Traveling to Egypt to visit the Pyramids)</a:t>
              </a:r>
              <a:endParaRPr lang="en-US" dirty="0"/>
            </a:p>
          </p:txBody>
        </p:sp>
      </p:grpSp>
      <p:sp>
        <p:nvSpPr>
          <p:cNvPr id="53" name="Rectangle 52"/>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2846064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Framing Your Shots: Rule of Thirds</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557707" y="1907735"/>
            <a:ext cx="7228985" cy="4427605"/>
          </a:xfrm>
          <a:prstGeom prst="rect">
            <a:avLst/>
          </a:prstGeom>
        </p:spPr>
      </p:pic>
      <p:sp>
        <p:nvSpPr>
          <p:cNvPr id="5" name="Rectangle 4"/>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2362090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Framing Your Shot: Head Room</a:t>
            </a:r>
            <a:endParaRPr lang="en-US" dirty="0"/>
          </a:p>
        </p:txBody>
      </p:sp>
      <p:pic>
        <p:nvPicPr>
          <p:cNvPr id="14" name="Picture 13"/>
          <p:cNvPicPr/>
          <p:nvPr/>
        </p:nvPicPr>
        <p:blipFill>
          <a:blip r:embed="rId3">
            <a:extLst>
              <a:ext uri="{28A0092B-C50C-407E-A947-70E740481C1C}">
                <a14:useLocalDpi xmlns:a14="http://schemas.microsoft.com/office/drawing/2010/main" val="0"/>
              </a:ext>
            </a:extLst>
          </a:blip>
          <a:stretch>
            <a:fillRect/>
          </a:stretch>
        </p:blipFill>
        <p:spPr>
          <a:xfrm>
            <a:off x="1756730" y="2618917"/>
            <a:ext cx="8830939" cy="2760708"/>
          </a:xfrm>
          <a:prstGeom prst="rect">
            <a:avLst/>
          </a:prstGeom>
        </p:spPr>
      </p:pic>
      <p:sp>
        <p:nvSpPr>
          <p:cNvPr id="15" name="Text Box 7"/>
          <p:cNvSpPr txBox="1"/>
          <p:nvPr/>
        </p:nvSpPr>
        <p:spPr>
          <a:xfrm>
            <a:off x="3225443" y="2046063"/>
            <a:ext cx="7362226" cy="6984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2800" dirty="0">
                <a:effectLst/>
                <a:ea typeface="Calibri" panose="020F0502020204030204" pitchFamily="34" charset="0"/>
                <a:cs typeface="Times New Roman" panose="02020603050405020304" pitchFamily="18" charset="0"/>
              </a:rPr>
              <a:t>Ok… 			</a:t>
            </a:r>
            <a:r>
              <a:rPr lang="en-US" sz="2800" dirty="0" smtClean="0">
                <a:effectLst/>
                <a:ea typeface="Calibri" panose="020F0502020204030204" pitchFamily="34" charset="0"/>
                <a:cs typeface="Times New Roman" panose="02020603050405020304" pitchFamily="18" charset="0"/>
              </a:rPr>
              <a:t>				Much </a:t>
            </a:r>
            <a:r>
              <a:rPr lang="en-US" sz="2800" dirty="0">
                <a:effectLst/>
                <a:ea typeface="Calibri" panose="020F0502020204030204" pitchFamily="34" charset="0"/>
                <a:cs typeface="Times New Roman" panose="02020603050405020304" pitchFamily="18" charset="0"/>
              </a:rPr>
              <a:t>Better!</a:t>
            </a:r>
          </a:p>
        </p:txBody>
      </p:sp>
      <p:sp>
        <p:nvSpPr>
          <p:cNvPr id="6" name="Rectangle 5"/>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2110952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Framing Your Shot</a:t>
            </a:r>
            <a:endParaRPr lang="en-US" dirty="0"/>
          </a:p>
        </p:txBody>
      </p:sp>
      <p:grpSp>
        <p:nvGrpSpPr>
          <p:cNvPr id="5" name="Group 4"/>
          <p:cNvGrpSpPr/>
          <p:nvPr/>
        </p:nvGrpSpPr>
        <p:grpSpPr>
          <a:xfrm>
            <a:off x="1371600" y="4560915"/>
            <a:ext cx="3332356" cy="1977820"/>
            <a:chOff x="682580" y="489397"/>
            <a:chExt cx="8925059" cy="5190186"/>
          </a:xfrm>
        </p:grpSpPr>
        <p:sp>
          <p:nvSpPr>
            <p:cNvPr id="6" name="Rectangle 5"/>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332774" y="2031335"/>
            <a:ext cx="3332356" cy="1977820"/>
            <a:chOff x="682580" y="489397"/>
            <a:chExt cx="8925059" cy="5190186"/>
          </a:xfrm>
        </p:grpSpPr>
        <p:sp>
          <p:nvSpPr>
            <p:cNvPr id="13" name="Rectangle 12"/>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1" r="7372" b="35585"/>
          <a:stretch/>
        </p:blipFill>
        <p:spPr>
          <a:xfrm>
            <a:off x="9075783" y="2138199"/>
            <a:ext cx="2638567" cy="1834881"/>
          </a:xfrm>
          <a:prstGeom prst="rect">
            <a:avLst/>
          </a:prstGeom>
        </p:spPr>
      </p:pic>
      <p:grpSp>
        <p:nvGrpSpPr>
          <p:cNvPr id="19" name="Group 18"/>
          <p:cNvGrpSpPr/>
          <p:nvPr/>
        </p:nvGrpSpPr>
        <p:grpSpPr>
          <a:xfrm>
            <a:off x="1371600" y="2031335"/>
            <a:ext cx="3332356" cy="1977820"/>
            <a:chOff x="682580" y="489397"/>
            <a:chExt cx="8925059" cy="5190186"/>
          </a:xfrm>
        </p:grpSpPr>
        <p:sp>
          <p:nvSpPr>
            <p:cNvPr id="20" name="Rectangle 19"/>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738" y="3190876"/>
            <a:ext cx="771003" cy="771003"/>
          </a:xfrm>
          <a:prstGeom prst="rect">
            <a:avLst/>
          </a:prstGeom>
        </p:spPr>
      </p:pic>
      <p:grpSp>
        <p:nvGrpSpPr>
          <p:cNvPr id="26" name="Group 25"/>
          <p:cNvGrpSpPr/>
          <p:nvPr/>
        </p:nvGrpSpPr>
        <p:grpSpPr>
          <a:xfrm>
            <a:off x="4852187" y="2043879"/>
            <a:ext cx="3332356" cy="1977820"/>
            <a:chOff x="682580" y="489397"/>
            <a:chExt cx="8925059" cy="5190186"/>
          </a:xfrm>
        </p:grpSpPr>
        <p:sp>
          <p:nvSpPr>
            <p:cNvPr id="27" name="Rectangle 26"/>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722184" y="1682140"/>
            <a:ext cx="2882656" cy="322849"/>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Wide Shot / Establishing Shot</a:t>
            </a:r>
            <a:endParaRPr lang="en-US" dirty="0">
              <a:latin typeface="Kozuka Gothic Pro B" panose="020B0800000000000000" pitchFamily="34" charset="-128"/>
              <a:ea typeface="Kozuka Gothic Pro B" panose="020B0800000000000000" pitchFamily="34" charset="-128"/>
            </a:endParaRPr>
          </a:p>
        </p:txBody>
      </p:sp>
      <p:sp>
        <p:nvSpPr>
          <p:cNvPr id="33" name="TextBox 32"/>
          <p:cNvSpPr txBox="1"/>
          <p:nvPr/>
        </p:nvSpPr>
        <p:spPr>
          <a:xfrm>
            <a:off x="5966131" y="1678516"/>
            <a:ext cx="1104467" cy="322849"/>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Long Shot</a:t>
            </a:r>
            <a:endParaRPr lang="en-US" dirty="0">
              <a:latin typeface="Kozuka Gothic Pro B" panose="020B0800000000000000" pitchFamily="34" charset="-128"/>
              <a:ea typeface="Kozuka Gothic Pro B" panose="020B0800000000000000" pitchFamily="34" charset="-128"/>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181" y="2366728"/>
            <a:ext cx="1595151" cy="1595151"/>
          </a:xfrm>
          <a:prstGeom prst="rect">
            <a:avLst/>
          </a:prstGeom>
        </p:spPr>
      </p:pic>
      <p:grpSp>
        <p:nvGrpSpPr>
          <p:cNvPr id="35" name="Group 34"/>
          <p:cNvGrpSpPr/>
          <p:nvPr/>
        </p:nvGrpSpPr>
        <p:grpSpPr>
          <a:xfrm>
            <a:off x="8332774" y="4560915"/>
            <a:ext cx="3332356" cy="1977820"/>
            <a:chOff x="682580" y="489397"/>
            <a:chExt cx="8925059" cy="5190186"/>
          </a:xfrm>
          <a:solidFill>
            <a:schemeClr val="bg1"/>
          </a:solidFill>
        </p:grpSpPr>
        <p:sp>
          <p:nvSpPr>
            <p:cNvPr id="36" name="Rectangle 35"/>
            <p:cNvSpPr/>
            <p:nvPr/>
          </p:nvSpPr>
          <p:spPr>
            <a:xfrm>
              <a:off x="682580" y="489397"/>
              <a:ext cx="8925059" cy="5190186"/>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3515933" y="489397"/>
              <a:ext cx="0" cy="5190186"/>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78957" y="489397"/>
              <a:ext cx="0" cy="5190186"/>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82580" y="2163651"/>
              <a:ext cx="8925059"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2580" y="3938789"/>
              <a:ext cx="8925059"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4852187" y="4573460"/>
            <a:ext cx="3332356" cy="1977820"/>
            <a:chOff x="682580" y="489397"/>
            <a:chExt cx="8925059" cy="5190186"/>
          </a:xfrm>
        </p:grpSpPr>
        <p:sp>
          <p:nvSpPr>
            <p:cNvPr id="42" name="Rectangle 41"/>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2178811" y="4223249"/>
            <a:ext cx="1781271" cy="322849"/>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Medium Close Up</a:t>
            </a:r>
            <a:endParaRPr lang="en-US" dirty="0">
              <a:latin typeface="Kozuka Gothic Pro B" panose="020B0800000000000000" pitchFamily="34" charset="-128"/>
              <a:ea typeface="Kozuka Gothic Pro B" panose="020B0800000000000000" pitchFamily="34" charset="-128"/>
            </a:endParaRPr>
          </a:p>
        </p:txBody>
      </p:sp>
      <p:sp>
        <p:nvSpPr>
          <p:cNvPr id="48" name="TextBox 47"/>
          <p:cNvSpPr txBox="1"/>
          <p:nvPr/>
        </p:nvSpPr>
        <p:spPr>
          <a:xfrm>
            <a:off x="6169910" y="4248379"/>
            <a:ext cx="967144" cy="322849"/>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Close Up</a:t>
            </a:r>
            <a:endParaRPr lang="en-US" dirty="0">
              <a:latin typeface="Kozuka Gothic Pro B" panose="020B0800000000000000" pitchFamily="34" charset="-128"/>
              <a:ea typeface="Kozuka Gothic Pro B" panose="020B0800000000000000" pitchFamily="34" charset="-128"/>
            </a:endParaRPr>
          </a:p>
        </p:txBody>
      </p:sp>
      <p:sp>
        <p:nvSpPr>
          <p:cNvPr id="50" name="TextBox 49"/>
          <p:cNvSpPr txBox="1"/>
          <p:nvPr/>
        </p:nvSpPr>
        <p:spPr>
          <a:xfrm>
            <a:off x="9296084" y="1685103"/>
            <a:ext cx="1405736" cy="322849"/>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Medium Shot</a:t>
            </a:r>
            <a:endParaRPr lang="en-US" dirty="0">
              <a:latin typeface="Kozuka Gothic Pro B" panose="020B0800000000000000" pitchFamily="34" charset="-128"/>
              <a:ea typeface="Kozuka Gothic Pro B" panose="020B0800000000000000" pitchFamily="34" charset="-128"/>
            </a:endParaRPr>
          </a:p>
        </p:txBody>
      </p:sp>
      <p:sp>
        <p:nvSpPr>
          <p:cNvPr id="51" name="TextBox 50"/>
          <p:cNvSpPr txBox="1"/>
          <p:nvPr/>
        </p:nvSpPr>
        <p:spPr>
          <a:xfrm>
            <a:off x="9106619" y="4223249"/>
            <a:ext cx="1785476" cy="322849"/>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Extreme Close Up</a:t>
            </a:r>
            <a:endParaRPr lang="en-US" dirty="0">
              <a:latin typeface="Kozuka Gothic Pro B" panose="020B0800000000000000" pitchFamily="34" charset="-128"/>
              <a:ea typeface="Kozuka Gothic Pro B" panose="020B0800000000000000" pitchFamily="34" charset="-128"/>
            </a:endParaRPr>
          </a:p>
        </p:txBody>
      </p:sp>
      <p:sp>
        <p:nvSpPr>
          <p:cNvPr id="54" name="Rectangle 5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
        <p:nvSpPr>
          <p:cNvPr id="3" name="Rectangle 2"/>
          <p:cNvSpPr/>
          <p:nvPr/>
        </p:nvSpPr>
        <p:spPr>
          <a:xfrm>
            <a:off x="986118" y="4177553"/>
            <a:ext cx="10936941" cy="376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srcRect l="2409"/>
          <a:stretch/>
        </p:blipFill>
        <p:spPr>
          <a:xfrm>
            <a:off x="4929803" y="4625229"/>
            <a:ext cx="3175452" cy="1864165"/>
          </a:xfrm>
          <a:prstGeom prst="rect">
            <a:avLst/>
          </a:prstGeom>
        </p:spPr>
      </p:pic>
      <p:pic>
        <p:nvPicPr>
          <p:cNvPr id="55" name="Picture 54"/>
          <p:cNvPicPr>
            <a:picLocks noChangeAspect="1"/>
          </p:cNvPicPr>
          <p:nvPr/>
        </p:nvPicPr>
        <p:blipFill rotWithShape="1">
          <a:blip r:embed="rId5"/>
          <a:srcRect l="9881" r="4021" b="9847"/>
          <a:stretch/>
        </p:blipFill>
        <p:spPr>
          <a:xfrm>
            <a:off x="8390965" y="4625229"/>
            <a:ext cx="3209364" cy="1883147"/>
          </a:xfrm>
          <a:prstGeom prst="rect">
            <a:avLst/>
          </a:prstGeom>
        </p:spPr>
      </p:pic>
      <p:pic>
        <p:nvPicPr>
          <p:cNvPr id="56" name="Picture 55"/>
          <p:cNvPicPr>
            <a:picLocks noChangeAspect="1"/>
          </p:cNvPicPr>
          <p:nvPr/>
        </p:nvPicPr>
        <p:blipFill rotWithShape="1">
          <a:blip r:embed="rId6"/>
          <a:srcRect b="12957"/>
          <a:stretch/>
        </p:blipFill>
        <p:spPr>
          <a:xfrm>
            <a:off x="1436549" y="4607327"/>
            <a:ext cx="3194478" cy="1865191"/>
          </a:xfrm>
          <a:prstGeom prst="rect">
            <a:avLst/>
          </a:prstGeom>
        </p:spPr>
      </p:pic>
    </p:spTree>
    <p:extLst>
      <p:ext uri="{BB962C8B-B14F-4D97-AF65-F5344CB8AC3E}">
        <p14:creationId xmlns:p14="http://schemas.microsoft.com/office/powerpoint/2010/main" val="4150194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Framing Your Shot</a:t>
            </a:r>
            <a:endParaRPr lang="en-US" dirty="0"/>
          </a:p>
        </p:txBody>
      </p:sp>
      <p:grpSp>
        <p:nvGrpSpPr>
          <p:cNvPr id="53" name="Group 52"/>
          <p:cNvGrpSpPr/>
          <p:nvPr/>
        </p:nvGrpSpPr>
        <p:grpSpPr>
          <a:xfrm>
            <a:off x="1371600" y="1678516"/>
            <a:ext cx="10342750" cy="4872764"/>
            <a:chOff x="254358" y="530391"/>
            <a:chExt cx="11831890" cy="5574340"/>
          </a:xfrm>
        </p:grpSpPr>
        <p:grpSp>
          <p:nvGrpSpPr>
            <p:cNvPr id="5" name="Group 4"/>
            <p:cNvGrpSpPr/>
            <p:nvPr/>
          </p:nvGrpSpPr>
          <p:grpSpPr>
            <a:xfrm>
              <a:off x="254358" y="3827795"/>
              <a:ext cx="3812146" cy="2262585"/>
              <a:chOff x="682580" y="489397"/>
              <a:chExt cx="8925059" cy="5190186"/>
            </a:xfrm>
          </p:grpSpPr>
          <p:sp>
            <p:nvSpPr>
              <p:cNvPr id="6" name="Rectangle 5"/>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22165" b="48743"/>
            <a:stretch/>
          </p:blipFill>
          <p:spPr>
            <a:xfrm>
              <a:off x="277778" y="3573223"/>
              <a:ext cx="3790639" cy="2496273"/>
            </a:xfrm>
            <a:prstGeom prst="rect">
              <a:avLst/>
            </a:prstGeom>
          </p:spPr>
        </p:pic>
        <p:grpSp>
          <p:nvGrpSpPr>
            <p:cNvPr id="12" name="Group 11"/>
            <p:cNvGrpSpPr/>
            <p:nvPr/>
          </p:nvGrpSpPr>
          <p:grpSpPr>
            <a:xfrm>
              <a:off x="8217796" y="934008"/>
              <a:ext cx="3812146" cy="2262585"/>
              <a:chOff x="682580" y="489397"/>
              <a:chExt cx="8925059" cy="5190186"/>
            </a:xfrm>
          </p:grpSpPr>
          <p:sp>
            <p:nvSpPr>
              <p:cNvPr id="13" name="Rectangle 12"/>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1" r="7372" b="35585"/>
            <a:stretch/>
          </p:blipFill>
          <p:spPr>
            <a:xfrm>
              <a:off x="9067783" y="1056259"/>
              <a:ext cx="3018465" cy="2099065"/>
            </a:xfrm>
            <a:prstGeom prst="rect">
              <a:avLst/>
            </a:prstGeom>
          </p:spPr>
        </p:pic>
        <p:grpSp>
          <p:nvGrpSpPr>
            <p:cNvPr id="19" name="Group 18"/>
            <p:cNvGrpSpPr/>
            <p:nvPr/>
          </p:nvGrpSpPr>
          <p:grpSpPr>
            <a:xfrm>
              <a:off x="254358" y="934008"/>
              <a:ext cx="3812146" cy="2262585"/>
              <a:chOff x="682580" y="489397"/>
              <a:chExt cx="8925059" cy="5190186"/>
            </a:xfrm>
          </p:grpSpPr>
          <p:sp>
            <p:nvSpPr>
              <p:cNvPr id="20" name="Rectangle 19"/>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7958" y="2260499"/>
              <a:ext cx="882011" cy="882011"/>
            </a:xfrm>
            <a:prstGeom prst="rect">
              <a:avLst/>
            </a:prstGeom>
          </p:spPr>
        </p:pic>
        <p:grpSp>
          <p:nvGrpSpPr>
            <p:cNvPr id="26" name="Group 25"/>
            <p:cNvGrpSpPr/>
            <p:nvPr/>
          </p:nvGrpSpPr>
          <p:grpSpPr>
            <a:xfrm>
              <a:off x="4236077" y="948359"/>
              <a:ext cx="3812146" cy="2262585"/>
              <a:chOff x="682580" y="489397"/>
              <a:chExt cx="8925059" cy="5190186"/>
            </a:xfrm>
          </p:grpSpPr>
          <p:sp>
            <p:nvSpPr>
              <p:cNvPr id="27" name="Rectangle 26"/>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55419" y="534537"/>
              <a:ext cx="3297698"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Wide Shot / Establishing Shot</a:t>
              </a:r>
              <a:endParaRPr lang="en-US" dirty="0">
                <a:latin typeface="Kozuka Gothic Pro B" panose="020B0800000000000000" pitchFamily="34" charset="-128"/>
                <a:ea typeface="Kozuka Gothic Pro B" panose="020B0800000000000000" pitchFamily="34" charset="-128"/>
              </a:endParaRPr>
            </a:p>
          </p:txBody>
        </p:sp>
        <p:sp>
          <p:nvSpPr>
            <p:cNvPr id="33" name="TextBox 32"/>
            <p:cNvSpPr txBox="1"/>
            <p:nvPr/>
          </p:nvSpPr>
          <p:spPr>
            <a:xfrm>
              <a:off x="5510406" y="530391"/>
              <a:ext cx="1263487"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Long Shot</a:t>
              </a:r>
              <a:endParaRPr lang="en-US" dirty="0">
                <a:latin typeface="Kozuka Gothic Pro B" panose="020B0800000000000000" pitchFamily="34" charset="-128"/>
                <a:ea typeface="Kozuka Gothic Pro B" panose="020B0800000000000000" pitchFamily="34" charset="-128"/>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986" y="1317691"/>
              <a:ext cx="1824819" cy="1824819"/>
            </a:xfrm>
            <a:prstGeom prst="rect">
              <a:avLst/>
            </a:prstGeom>
          </p:spPr>
        </p:pic>
        <p:grpSp>
          <p:nvGrpSpPr>
            <p:cNvPr id="35" name="Group 34"/>
            <p:cNvGrpSpPr/>
            <p:nvPr/>
          </p:nvGrpSpPr>
          <p:grpSpPr>
            <a:xfrm>
              <a:off x="8217796" y="3827795"/>
              <a:ext cx="3812146" cy="2262585"/>
              <a:chOff x="682580" y="489397"/>
              <a:chExt cx="8925059" cy="5190186"/>
            </a:xfrm>
            <a:solidFill>
              <a:schemeClr val="bg1"/>
            </a:solidFill>
          </p:grpSpPr>
          <p:sp>
            <p:nvSpPr>
              <p:cNvPr id="36" name="Rectangle 35"/>
              <p:cNvSpPr/>
              <p:nvPr/>
            </p:nvSpPr>
            <p:spPr>
              <a:xfrm>
                <a:off x="682580" y="489397"/>
                <a:ext cx="8925059" cy="5190186"/>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3515933" y="489397"/>
                <a:ext cx="0" cy="5190186"/>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78957" y="489397"/>
                <a:ext cx="0" cy="5190186"/>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82580" y="2163651"/>
                <a:ext cx="8925059"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2580" y="3938789"/>
                <a:ext cx="8925059"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4236077" y="3842146"/>
              <a:ext cx="3812146" cy="2262585"/>
              <a:chOff x="682580" y="489397"/>
              <a:chExt cx="8925059" cy="5190186"/>
            </a:xfrm>
          </p:grpSpPr>
          <p:sp>
            <p:nvSpPr>
              <p:cNvPr id="42" name="Rectangle 41"/>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1177791" y="3441512"/>
              <a:ext cx="2037737"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Medium Close Up</a:t>
              </a:r>
              <a:endParaRPr lang="en-US" dirty="0">
                <a:latin typeface="Kozuka Gothic Pro B" panose="020B0800000000000000" pitchFamily="34" charset="-128"/>
                <a:ea typeface="Kozuka Gothic Pro B" panose="020B0800000000000000" pitchFamily="34" charset="-128"/>
              </a:endParaRPr>
            </a:p>
          </p:txBody>
        </p:sp>
        <p:sp>
          <p:nvSpPr>
            <p:cNvPr id="48" name="TextBox 47"/>
            <p:cNvSpPr txBox="1"/>
            <p:nvPr/>
          </p:nvSpPr>
          <p:spPr>
            <a:xfrm>
              <a:off x="5743525" y="3470260"/>
              <a:ext cx="1106393"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Close Up</a:t>
              </a:r>
              <a:endParaRPr lang="en-US" dirty="0">
                <a:latin typeface="Kozuka Gothic Pro B" panose="020B0800000000000000" pitchFamily="34" charset="-128"/>
                <a:ea typeface="Kozuka Gothic Pro B" panose="020B0800000000000000" pitchFamily="34" charset="-128"/>
              </a:endParaRPr>
            </a:p>
          </p:txBody>
        </p:sp>
        <p:pic>
          <p:nvPicPr>
            <p:cNvPr id="49" name="Picture 48"/>
            <p:cNvPicPr>
              <a:picLocks noChangeAspect="1"/>
            </p:cNvPicPr>
            <p:nvPr/>
          </p:nvPicPr>
          <p:blipFill rotWithShape="1">
            <a:blip r:embed="rId3">
              <a:extLst>
                <a:ext uri="{28A0092B-C50C-407E-A947-70E740481C1C}">
                  <a14:useLocalDpi xmlns:a14="http://schemas.microsoft.com/office/drawing/2010/main" val="0"/>
                </a:ext>
              </a:extLst>
            </a:blip>
            <a:srcRect l="16172" t="11454" r="31731" b="57140"/>
            <a:stretch/>
          </p:blipFill>
          <p:spPr>
            <a:xfrm>
              <a:off x="4267200" y="3843131"/>
              <a:ext cx="3737113" cy="2252870"/>
            </a:xfrm>
            <a:prstGeom prst="rect">
              <a:avLst/>
            </a:prstGeom>
          </p:spPr>
        </p:pic>
        <p:sp>
          <p:nvSpPr>
            <p:cNvPr id="50" name="TextBox 49"/>
            <p:cNvSpPr txBox="1"/>
            <p:nvPr/>
          </p:nvSpPr>
          <p:spPr>
            <a:xfrm>
              <a:off x="9319802" y="537926"/>
              <a:ext cx="1608133"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Medium Shot</a:t>
              </a:r>
              <a:endParaRPr lang="en-US" dirty="0">
                <a:latin typeface="Kozuka Gothic Pro B" panose="020B0800000000000000" pitchFamily="34" charset="-128"/>
                <a:ea typeface="Kozuka Gothic Pro B" panose="020B0800000000000000" pitchFamily="34" charset="-128"/>
              </a:endParaRPr>
            </a:p>
          </p:txBody>
        </p:sp>
        <p:sp>
          <p:nvSpPr>
            <p:cNvPr id="51" name="TextBox 50"/>
            <p:cNvSpPr txBox="1"/>
            <p:nvPr/>
          </p:nvSpPr>
          <p:spPr>
            <a:xfrm>
              <a:off x="9103058" y="3441512"/>
              <a:ext cx="2042547"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Extreme Close Up</a:t>
              </a:r>
              <a:endParaRPr lang="en-US" dirty="0">
                <a:latin typeface="Kozuka Gothic Pro B" panose="020B0800000000000000" pitchFamily="34" charset="-128"/>
                <a:ea typeface="Kozuka Gothic Pro B" panose="020B0800000000000000" pitchFamily="34" charset="-128"/>
              </a:endParaRPr>
            </a:p>
          </p:txBody>
        </p:sp>
        <p:pic>
          <p:nvPicPr>
            <p:cNvPr id="52" name="Picture 51"/>
            <p:cNvPicPr>
              <a:picLocks noChangeAspect="1"/>
            </p:cNvPicPr>
            <p:nvPr/>
          </p:nvPicPr>
          <p:blipFill rotWithShape="1">
            <a:blip r:embed="rId3">
              <a:extLst>
                <a:ext uri="{28A0092B-C50C-407E-A947-70E740481C1C}">
                  <a14:useLocalDpi xmlns:a14="http://schemas.microsoft.com/office/drawing/2010/main" val="0"/>
                </a:ext>
              </a:extLst>
            </a:blip>
            <a:srcRect l="38964" t="12077" r="35223" b="68086"/>
            <a:stretch/>
          </p:blipFill>
          <p:spPr>
            <a:xfrm>
              <a:off x="9103058" y="3794079"/>
              <a:ext cx="2947916" cy="2265528"/>
            </a:xfrm>
            <a:prstGeom prst="rect">
              <a:avLst/>
            </a:prstGeom>
          </p:spPr>
        </p:pic>
      </p:grpSp>
      <p:sp>
        <p:nvSpPr>
          <p:cNvPr id="54" name="Rectangle 5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
        <p:nvSpPr>
          <p:cNvPr id="55" name="Rectangle 54"/>
          <p:cNvSpPr/>
          <p:nvPr/>
        </p:nvSpPr>
        <p:spPr>
          <a:xfrm>
            <a:off x="1185011" y="1632550"/>
            <a:ext cx="10936941" cy="376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descr="https://i.ytimg.com/vi/NuhWNJr89u8/maxresdefault.jpg"/>
          <p:cNvPicPr>
            <a:picLocks noChangeAspect="1" noChangeArrowheads="1"/>
          </p:cNvPicPr>
          <p:nvPr/>
        </p:nvPicPr>
        <p:blipFill rotWithShape="1">
          <a:blip r:embed="rId4">
            <a:extLst>
              <a:ext uri="{28A0092B-C50C-407E-A947-70E740481C1C}">
                <a14:useLocalDpi xmlns:a14="http://schemas.microsoft.com/office/drawing/2010/main" val="0"/>
              </a:ext>
            </a:extLst>
          </a:blip>
          <a:srcRect l="3521" r="2040"/>
          <a:stretch/>
        </p:blipFill>
        <p:spPr bwMode="auto">
          <a:xfrm>
            <a:off x="1434354" y="2054579"/>
            <a:ext cx="3191434" cy="19008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l="4348"/>
          <a:stretch/>
        </p:blipFill>
        <p:spPr>
          <a:xfrm>
            <a:off x="4912659" y="2094950"/>
            <a:ext cx="3210528" cy="1875678"/>
          </a:xfrm>
          <a:prstGeom prst="rect">
            <a:avLst/>
          </a:prstGeom>
        </p:spPr>
      </p:pic>
      <p:pic>
        <p:nvPicPr>
          <p:cNvPr id="4" name="Picture 3"/>
          <p:cNvPicPr>
            <a:picLocks noChangeAspect="1"/>
          </p:cNvPicPr>
          <p:nvPr/>
        </p:nvPicPr>
        <p:blipFill>
          <a:blip r:embed="rId6"/>
          <a:stretch>
            <a:fillRect/>
          </a:stretch>
        </p:blipFill>
        <p:spPr>
          <a:xfrm>
            <a:off x="8391289" y="2089896"/>
            <a:ext cx="3248826" cy="1847646"/>
          </a:xfrm>
          <a:prstGeom prst="rect">
            <a:avLst/>
          </a:prstGeom>
        </p:spPr>
      </p:pic>
    </p:spTree>
    <p:extLst>
      <p:ext uri="{BB962C8B-B14F-4D97-AF65-F5344CB8AC3E}">
        <p14:creationId xmlns:p14="http://schemas.microsoft.com/office/powerpoint/2010/main" val="2045204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Angles</a:t>
            </a:r>
            <a:endParaRPr lang="en-US" dirty="0"/>
          </a:p>
        </p:txBody>
      </p:sp>
      <p:sp>
        <p:nvSpPr>
          <p:cNvPr id="4" name="Rectangle 3"/>
          <p:cNvSpPr/>
          <p:nvPr/>
        </p:nvSpPr>
        <p:spPr>
          <a:xfrm>
            <a:off x="1261872" y="1691321"/>
            <a:ext cx="5426328" cy="1200329"/>
          </a:xfrm>
          <a:prstGeom prst="rect">
            <a:avLst/>
          </a:prstGeom>
        </p:spPr>
        <p:txBody>
          <a:bodyPr wrap="square">
            <a:spAutoFit/>
          </a:bodyPr>
          <a:lstStyle/>
          <a:p>
            <a:r>
              <a:rPr lang="en-US" dirty="0"/>
              <a:t>Shot </a:t>
            </a:r>
            <a:r>
              <a:rPr lang="en-US" dirty="0" smtClean="0"/>
              <a:t>Angle is </a:t>
            </a:r>
            <a:r>
              <a:rPr lang="en-US" b="1" dirty="0" smtClean="0"/>
              <a:t>determined </a:t>
            </a:r>
            <a:r>
              <a:rPr lang="en-US" b="1" dirty="0"/>
              <a:t>by where camera is placed</a:t>
            </a:r>
            <a:r>
              <a:rPr lang="en-US" dirty="0"/>
              <a:t>.  Angle really affects what an audience feels when viewing the film.  Most shots are done at </a:t>
            </a:r>
            <a:r>
              <a:rPr lang="en-US" u="sng" dirty="0"/>
              <a:t>eye </a:t>
            </a:r>
            <a:r>
              <a:rPr lang="en-US" u="sng" dirty="0" smtClean="0"/>
              <a:t>level</a:t>
            </a:r>
            <a:r>
              <a:rPr lang="en-US" dirty="0" smtClean="0">
                <a:sym typeface="Wingdings" panose="05000000000000000000" pitchFamily="2" charset="2"/>
              </a:rPr>
              <a:t></a:t>
            </a:r>
            <a:r>
              <a:rPr lang="en-US" u="sng" dirty="0" smtClean="0">
                <a:sym typeface="Wingdings" panose="05000000000000000000" pitchFamily="2" charset="2"/>
              </a:rPr>
              <a:t> </a:t>
            </a:r>
            <a:r>
              <a:rPr lang="en-US" dirty="0" smtClean="0"/>
              <a:t> </a:t>
            </a:r>
            <a:r>
              <a:rPr lang="en-US" dirty="0"/>
              <a:t>which is a basic, neutral angle. </a:t>
            </a:r>
          </a:p>
        </p:txBody>
      </p:sp>
      <p:grpSp>
        <p:nvGrpSpPr>
          <p:cNvPr id="29" name="Group 28"/>
          <p:cNvGrpSpPr/>
          <p:nvPr/>
        </p:nvGrpSpPr>
        <p:grpSpPr>
          <a:xfrm>
            <a:off x="1121622" y="3810118"/>
            <a:ext cx="10662965" cy="2431138"/>
            <a:chOff x="291547" y="3401711"/>
            <a:chExt cx="11775584" cy="2684813"/>
          </a:xfrm>
        </p:grpSpPr>
        <p:grpSp>
          <p:nvGrpSpPr>
            <p:cNvPr id="5" name="Group 4"/>
            <p:cNvGrpSpPr/>
            <p:nvPr/>
          </p:nvGrpSpPr>
          <p:grpSpPr>
            <a:xfrm>
              <a:off x="8254985" y="3787994"/>
              <a:ext cx="3812146" cy="2262585"/>
              <a:chOff x="682580" y="489397"/>
              <a:chExt cx="8925059" cy="5190186"/>
            </a:xfrm>
          </p:grpSpPr>
          <p:sp>
            <p:nvSpPr>
              <p:cNvPr id="6" name="Rectangle 5"/>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273266" y="3809588"/>
              <a:ext cx="3812146" cy="2262585"/>
              <a:chOff x="682580" y="489397"/>
              <a:chExt cx="8925059" cy="5190186"/>
            </a:xfrm>
          </p:grpSpPr>
          <p:sp>
            <p:nvSpPr>
              <p:cNvPr id="12" name="Rectangle 11"/>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91547" y="3823939"/>
              <a:ext cx="3812146" cy="2262585"/>
              <a:chOff x="682580" y="489397"/>
              <a:chExt cx="8925059" cy="5190186"/>
            </a:xfrm>
          </p:grpSpPr>
          <p:sp>
            <p:nvSpPr>
              <p:cNvPr id="18" name="Rectangle 17"/>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1565876" y="3405971"/>
              <a:ext cx="1907895"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High Angle Shot</a:t>
              </a:r>
              <a:endParaRPr lang="en-US" dirty="0">
                <a:latin typeface="Kozuka Gothic Pro B" panose="020B0800000000000000" pitchFamily="34" charset="-128"/>
                <a:ea typeface="Kozuka Gothic Pro B" panose="020B0800000000000000" pitchFamily="34" charset="-128"/>
              </a:endParaRPr>
            </a:p>
          </p:txBody>
        </p:sp>
        <p:sp>
          <p:nvSpPr>
            <p:cNvPr id="24" name="TextBox 23"/>
            <p:cNvSpPr txBox="1"/>
            <p:nvPr/>
          </p:nvSpPr>
          <p:spPr>
            <a:xfrm>
              <a:off x="9178418" y="3401711"/>
              <a:ext cx="2244717"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“Dutch” Angle Shot</a:t>
              </a:r>
              <a:endParaRPr lang="en-US" dirty="0">
                <a:latin typeface="Kozuka Gothic Pro B" panose="020B0800000000000000" pitchFamily="34" charset="-128"/>
                <a:ea typeface="Kozuka Gothic Pro B" panose="020B0800000000000000" pitchFamily="34" charset="-128"/>
              </a:endParaRPr>
            </a:p>
          </p:txBody>
        </p:sp>
        <p:sp>
          <p:nvSpPr>
            <p:cNvPr id="25" name="TextBox 24"/>
            <p:cNvSpPr txBox="1"/>
            <p:nvPr/>
          </p:nvSpPr>
          <p:spPr>
            <a:xfrm>
              <a:off x="5375272" y="3413506"/>
              <a:ext cx="1842171"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Low Angle Shot</a:t>
              </a:r>
              <a:endParaRPr lang="en-US" dirty="0">
                <a:latin typeface="Kozuka Gothic Pro B" panose="020B0800000000000000" pitchFamily="34" charset="-128"/>
                <a:ea typeface="Kozuka Gothic Pro B" panose="020B0800000000000000" pitchFamily="34" charset="-128"/>
              </a:endParaRPr>
            </a:p>
          </p:txBody>
        </p:sp>
        <p:pic>
          <p:nvPicPr>
            <p:cNvPr id="26" name="Picture 25"/>
            <p:cNvPicPr>
              <a:picLocks noChangeAspect="1"/>
            </p:cNvPicPr>
            <p:nvPr/>
          </p:nvPicPr>
          <p:blipFill rotWithShape="1">
            <a:blip r:embed="rId3"/>
            <a:srcRect l="11006"/>
            <a:stretch/>
          </p:blipFill>
          <p:spPr>
            <a:xfrm>
              <a:off x="322670" y="3864693"/>
              <a:ext cx="3750365" cy="2194745"/>
            </a:xfrm>
            <a:prstGeom prst="rect">
              <a:avLst/>
            </a:prstGeom>
          </p:spPr>
        </p:pic>
        <p:pic>
          <p:nvPicPr>
            <p:cNvPr id="27" name="Picture 26"/>
            <p:cNvPicPr>
              <a:picLocks noChangeAspect="1"/>
            </p:cNvPicPr>
            <p:nvPr/>
          </p:nvPicPr>
          <p:blipFill rotWithShape="1">
            <a:blip r:embed="rId4"/>
            <a:srcRect l="13137"/>
            <a:stretch/>
          </p:blipFill>
          <p:spPr>
            <a:xfrm>
              <a:off x="4285070" y="3839058"/>
              <a:ext cx="3767716" cy="2185965"/>
            </a:xfrm>
            <a:prstGeom prst="rect">
              <a:avLst/>
            </a:prstGeom>
          </p:spPr>
        </p:pic>
        <p:pic>
          <p:nvPicPr>
            <p:cNvPr id="28" name="Picture 27"/>
            <p:cNvPicPr>
              <a:picLocks noChangeAspect="1"/>
            </p:cNvPicPr>
            <p:nvPr/>
          </p:nvPicPr>
          <p:blipFill rotWithShape="1">
            <a:blip r:embed="rId5"/>
            <a:srcRect l="15293"/>
            <a:stretch/>
          </p:blipFill>
          <p:spPr>
            <a:xfrm>
              <a:off x="8292174" y="3823176"/>
              <a:ext cx="3743409" cy="2209635"/>
            </a:xfrm>
            <a:prstGeom prst="rect">
              <a:avLst/>
            </a:prstGeom>
          </p:spPr>
        </p:pic>
      </p:grpSp>
      <p:grpSp>
        <p:nvGrpSpPr>
          <p:cNvPr id="51" name="Group 50"/>
          <p:cNvGrpSpPr/>
          <p:nvPr/>
        </p:nvGrpSpPr>
        <p:grpSpPr>
          <a:xfrm>
            <a:off x="7133389" y="603089"/>
            <a:ext cx="3969519" cy="2975302"/>
            <a:chOff x="6401845" y="365760"/>
            <a:chExt cx="3969519" cy="2975302"/>
          </a:xfrm>
        </p:grpSpPr>
        <p:grpSp>
          <p:nvGrpSpPr>
            <p:cNvPr id="49" name="Group 48"/>
            <p:cNvGrpSpPr/>
            <p:nvPr/>
          </p:nvGrpSpPr>
          <p:grpSpPr>
            <a:xfrm>
              <a:off x="6401845" y="365760"/>
              <a:ext cx="3873789" cy="2680553"/>
              <a:chOff x="254358" y="516040"/>
              <a:chExt cx="3873789" cy="2680553"/>
            </a:xfrm>
          </p:grpSpPr>
          <p:grpSp>
            <p:nvGrpSpPr>
              <p:cNvPr id="40" name="Group 39"/>
              <p:cNvGrpSpPr/>
              <p:nvPr/>
            </p:nvGrpSpPr>
            <p:grpSpPr>
              <a:xfrm>
                <a:off x="254358" y="934008"/>
                <a:ext cx="3812146" cy="2262585"/>
                <a:chOff x="682580" y="489397"/>
                <a:chExt cx="8925059" cy="5190186"/>
              </a:xfrm>
            </p:grpSpPr>
            <p:sp>
              <p:nvSpPr>
                <p:cNvPr id="41" name="Rectangle 40"/>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017722" y="516040"/>
                <a:ext cx="2645276" cy="369332"/>
              </a:xfrm>
              <a:prstGeom prst="rect">
                <a:avLst/>
              </a:prstGeom>
              <a:noFill/>
            </p:spPr>
            <p:txBody>
              <a:bodyPr wrap="none" rtlCol="0">
                <a:spAutoFit/>
              </a:bodyPr>
              <a:lstStyle/>
              <a:p>
                <a:r>
                  <a:rPr lang="en-US" dirty="0" smtClean="0">
                    <a:latin typeface="Kozuka Gothic Pro B" panose="020B0800000000000000" pitchFamily="34" charset="-128"/>
                    <a:ea typeface="Kozuka Gothic Pro B" panose="020B0800000000000000" pitchFamily="34" charset="-128"/>
                  </a:rPr>
                  <a:t>Neutral/Eye Level Shot</a:t>
                </a:r>
                <a:endParaRPr lang="en-US" dirty="0">
                  <a:latin typeface="Kozuka Gothic Pro B" panose="020B0800000000000000" pitchFamily="34" charset="-128"/>
                  <a:ea typeface="Kozuka Gothic Pro B" panose="020B0800000000000000" pitchFamily="34" charset="-128"/>
                </a:endParaRPr>
              </a:p>
            </p:txBody>
          </p:sp>
          <p:pic>
            <p:nvPicPr>
              <p:cNvPr id="47" name="Picture 46"/>
              <p:cNvPicPr>
                <a:picLocks noChangeAspect="1"/>
              </p:cNvPicPr>
              <p:nvPr/>
            </p:nvPicPr>
            <p:blipFill rotWithShape="1">
              <a:blip r:embed="rId6">
                <a:extLst>
                  <a:ext uri="{28A0092B-C50C-407E-A947-70E740481C1C}">
                    <a14:useLocalDpi xmlns:a14="http://schemas.microsoft.com/office/drawing/2010/main" val="0"/>
                  </a:ext>
                </a:extLst>
              </a:blip>
              <a:srcRect t="1" r="7372" b="27956"/>
              <a:stretch/>
            </p:blipFill>
            <p:spPr>
              <a:xfrm>
                <a:off x="1109682" y="838619"/>
                <a:ext cx="3018465" cy="2347681"/>
              </a:xfrm>
              <a:prstGeom prst="rect">
                <a:avLst/>
              </a:prstGeom>
            </p:spPr>
          </p:pic>
          <p:pic>
            <p:nvPicPr>
              <p:cNvPr id="48" name="Picture 47"/>
              <p:cNvPicPr>
                <a:picLocks noChangeAspect="1"/>
              </p:cNvPicPr>
              <p:nvPr/>
            </p:nvPicPr>
            <p:blipFill rotWithShape="1">
              <a:blip r:embed="rId7"/>
              <a:srcRect l="5086" t="802" r="4515" b="-632"/>
              <a:stretch/>
            </p:blipFill>
            <p:spPr>
              <a:xfrm>
                <a:off x="296213" y="965914"/>
                <a:ext cx="3747753" cy="2215167"/>
              </a:xfrm>
              <a:prstGeom prst="rect">
                <a:avLst/>
              </a:prstGeom>
            </p:spPr>
          </p:pic>
        </p:grpSp>
        <p:sp>
          <p:nvSpPr>
            <p:cNvPr id="50" name="TextBox 49"/>
            <p:cNvSpPr txBox="1"/>
            <p:nvPr/>
          </p:nvSpPr>
          <p:spPr>
            <a:xfrm>
              <a:off x="8641403" y="3079452"/>
              <a:ext cx="1729961" cy="261610"/>
            </a:xfrm>
            <a:prstGeom prst="rect">
              <a:avLst/>
            </a:prstGeom>
            <a:noFill/>
          </p:spPr>
          <p:txBody>
            <a:bodyPr wrap="none" rtlCol="0">
              <a:spAutoFit/>
            </a:bodyPr>
            <a:lstStyle/>
            <a:p>
              <a:r>
                <a:rPr lang="en-US" sz="1100" dirty="0" smtClean="0">
                  <a:solidFill>
                    <a:schemeClr val="bg1">
                      <a:lumMod val="75000"/>
                    </a:schemeClr>
                  </a:solidFill>
                </a:rPr>
                <a:t>From </a:t>
              </a:r>
              <a:r>
                <a:rPr lang="en-US" sz="1100" i="1" dirty="0" smtClean="0">
                  <a:solidFill>
                    <a:schemeClr val="bg1">
                      <a:lumMod val="75000"/>
                    </a:schemeClr>
                  </a:solidFill>
                </a:rPr>
                <a:t>Guardians of Eternity</a:t>
              </a:r>
              <a:endParaRPr lang="en-US" sz="1100" dirty="0">
                <a:solidFill>
                  <a:schemeClr val="bg1">
                    <a:lumMod val="75000"/>
                  </a:schemeClr>
                </a:solidFill>
              </a:endParaRPr>
            </a:p>
          </p:txBody>
        </p:sp>
      </p:grpSp>
      <p:sp>
        <p:nvSpPr>
          <p:cNvPr id="52" name="Rectangle 51"/>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1175195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599" y="685800"/>
            <a:ext cx="9601201" cy="1485900"/>
          </a:xfrm>
        </p:spPr>
        <p:txBody>
          <a:bodyPr/>
          <a:lstStyle/>
          <a:p>
            <a:r>
              <a:rPr lang="en-US" dirty="0" smtClean="0"/>
              <a:t>Following a Subject in Motion</a:t>
            </a:r>
            <a:endParaRPr lang="en-US" dirty="0"/>
          </a:p>
        </p:txBody>
      </p:sp>
      <p:sp>
        <p:nvSpPr>
          <p:cNvPr id="3" name="Content Placeholder 2"/>
          <p:cNvSpPr>
            <a:spLocks noGrp="1"/>
          </p:cNvSpPr>
          <p:nvPr>
            <p:ph idx="1"/>
          </p:nvPr>
        </p:nvSpPr>
        <p:spPr>
          <a:xfrm>
            <a:off x="2375646" y="1900516"/>
            <a:ext cx="10044225" cy="4056529"/>
          </a:xfrm>
        </p:spPr>
        <p:txBody>
          <a:bodyPr>
            <a:noAutofit/>
          </a:bodyPr>
          <a:lstStyle/>
          <a:p>
            <a:pPr marL="0" indent="0">
              <a:spcAft>
                <a:spcPts val="1200"/>
              </a:spcAft>
              <a:buNone/>
            </a:pPr>
            <a:r>
              <a:rPr lang="en-US" sz="2800" b="1" dirty="0" smtClean="0"/>
              <a:t>How </a:t>
            </a:r>
            <a:r>
              <a:rPr lang="en-US" sz="2800" b="1" dirty="0"/>
              <a:t>to move the camera</a:t>
            </a:r>
          </a:p>
          <a:p>
            <a:pPr lvl="4">
              <a:lnSpc>
                <a:spcPct val="150000"/>
              </a:lnSpc>
              <a:spcAft>
                <a:spcPts val="1200"/>
              </a:spcAft>
            </a:pPr>
            <a:r>
              <a:rPr lang="en-US" sz="2800" b="1" dirty="0" smtClean="0"/>
              <a:t>Tilt</a:t>
            </a:r>
          </a:p>
          <a:p>
            <a:pPr lvl="4">
              <a:lnSpc>
                <a:spcPct val="150000"/>
              </a:lnSpc>
              <a:spcAft>
                <a:spcPts val="1200"/>
              </a:spcAft>
            </a:pPr>
            <a:r>
              <a:rPr lang="en-US" sz="2800" b="1" dirty="0" smtClean="0"/>
              <a:t>Pan</a:t>
            </a:r>
          </a:p>
          <a:p>
            <a:pPr lvl="4">
              <a:lnSpc>
                <a:spcPct val="150000"/>
              </a:lnSpc>
              <a:spcAft>
                <a:spcPts val="1200"/>
              </a:spcAft>
            </a:pPr>
            <a:r>
              <a:rPr lang="en-US" sz="2800" b="1" dirty="0" smtClean="0"/>
              <a:t>Handheld</a:t>
            </a:r>
          </a:p>
          <a:p>
            <a:pPr lvl="4">
              <a:lnSpc>
                <a:spcPct val="150000"/>
              </a:lnSpc>
              <a:spcAft>
                <a:spcPts val="1200"/>
              </a:spcAft>
            </a:pPr>
            <a:r>
              <a:rPr lang="en-US" sz="2800" b="1" dirty="0" smtClean="0"/>
              <a:t>Tracking</a:t>
            </a:r>
            <a:endParaRPr lang="en-US" sz="2800"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pic>
        <p:nvPicPr>
          <p:cNvPr id="3076" name="Picture 4" descr="http://images.clipartpanda.com/tripod-clipart-l_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747" y="460561"/>
            <a:ext cx="1936377" cy="1936377"/>
          </a:xfrm>
          <a:prstGeom prst="rect">
            <a:avLst/>
          </a:prstGeom>
          <a:noFill/>
          <a:extLst>
            <a:ext uri="{909E8E84-426E-40DD-AFC4-6F175D3DCCD1}">
              <a14:hiddenFill xmlns:a14="http://schemas.microsoft.com/office/drawing/2010/main">
                <a:solidFill>
                  <a:srgbClr val="FFFFFF"/>
                </a:solidFill>
              </a14:hiddenFill>
            </a:ext>
          </a:extLst>
        </p:spPr>
      </p:pic>
      <p:sp>
        <p:nvSpPr>
          <p:cNvPr id="7" name="Up-Down Arrow 6"/>
          <p:cNvSpPr/>
          <p:nvPr/>
        </p:nvSpPr>
        <p:spPr>
          <a:xfrm>
            <a:off x="3186953" y="2427886"/>
            <a:ext cx="681317" cy="1075764"/>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rot="5400000">
            <a:off x="3186952" y="3405813"/>
            <a:ext cx="681317" cy="1075764"/>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urved Connector 8"/>
          <p:cNvCxnSpPr/>
          <p:nvPr/>
        </p:nvCxnSpPr>
        <p:spPr>
          <a:xfrm>
            <a:off x="6221506" y="5499843"/>
            <a:ext cx="1882588" cy="1161625"/>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6532098" y="3943695"/>
            <a:ext cx="1571996" cy="1470212"/>
            <a:chOff x="5528051" y="3854050"/>
            <a:chExt cx="1571996" cy="1470212"/>
          </a:xfrm>
        </p:grpSpPr>
        <p:pic>
          <p:nvPicPr>
            <p:cNvPr id="1026" name="Picture 2" descr="http://thumb9.shutterstock.com/display_pic_with_logo/367204/367204,1264353467,2/stock-photo-videocamera-in-a-female-hand-45242872.jpg"/>
            <p:cNvPicPr>
              <a:picLocks noChangeAspect="1" noChangeArrowheads="1"/>
            </p:cNvPicPr>
            <p:nvPr/>
          </p:nvPicPr>
          <p:blipFill rotWithShape="1">
            <a:blip r:embed="rId4">
              <a:extLst>
                <a:ext uri="{28A0092B-C50C-407E-A947-70E740481C1C}">
                  <a14:useLocalDpi xmlns:a14="http://schemas.microsoft.com/office/drawing/2010/main" val="0"/>
                </a:ext>
              </a:extLst>
            </a:blip>
            <a:srcRect l="24558" t="16122" r="17298" b="7168"/>
            <a:stretch/>
          </p:blipFill>
          <p:spPr bwMode="auto">
            <a:xfrm>
              <a:off x="5528051" y="3854050"/>
              <a:ext cx="1571996" cy="14702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63909" y="4374776"/>
              <a:ext cx="585878"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5951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encrypted-tbn2.gstatic.com/images?q=tbn:ANd9GcQTrQaj3dz-ADMY563oXSJJ7UPJ_HSeMfyAwqSV-vhdHuGIQG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955" y="3357936"/>
            <a:ext cx="3307526" cy="3307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599" y="685800"/>
            <a:ext cx="9601201" cy="1485900"/>
          </a:xfrm>
        </p:spPr>
        <p:txBody>
          <a:bodyPr/>
          <a:lstStyle/>
          <a:p>
            <a:r>
              <a:rPr lang="en-US" dirty="0" smtClean="0"/>
              <a:t>Following a Subject in Motion</a:t>
            </a:r>
            <a:endParaRPr lang="en-US" dirty="0"/>
          </a:p>
        </p:txBody>
      </p:sp>
      <p:sp>
        <p:nvSpPr>
          <p:cNvPr id="3" name="Content Placeholder 2"/>
          <p:cNvSpPr>
            <a:spLocks noGrp="1"/>
          </p:cNvSpPr>
          <p:nvPr>
            <p:ph idx="1"/>
          </p:nvPr>
        </p:nvSpPr>
        <p:spPr>
          <a:xfrm>
            <a:off x="2375646" y="1900516"/>
            <a:ext cx="10044225" cy="4056529"/>
          </a:xfrm>
        </p:spPr>
        <p:txBody>
          <a:bodyPr>
            <a:noAutofit/>
          </a:bodyPr>
          <a:lstStyle/>
          <a:p>
            <a:pPr marL="0" indent="0">
              <a:spcAft>
                <a:spcPts val="1200"/>
              </a:spcAft>
              <a:buNone/>
            </a:pPr>
            <a:r>
              <a:rPr lang="en-US" sz="2800" b="1" dirty="0" smtClean="0"/>
              <a:t>How </a:t>
            </a:r>
            <a:r>
              <a:rPr lang="en-US" sz="2800" b="1" dirty="0"/>
              <a:t>to move the camera</a:t>
            </a:r>
          </a:p>
          <a:p>
            <a:pPr>
              <a:lnSpc>
                <a:spcPct val="150000"/>
              </a:lnSpc>
              <a:spcAft>
                <a:spcPts val="1200"/>
              </a:spcAft>
            </a:pPr>
            <a:r>
              <a:rPr lang="en-US" sz="3200" b="1" dirty="0" smtClean="0"/>
              <a:t>ZOOM</a:t>
            </a:r>
            <a:endParaRPr lang="en-US" sz="3200"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pic>
        <p:nvPicPr>
          <p:cNvPr id="3076" name="Picture 4" descr="http://images.clipartpanda.com/tripod-clipart-l_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9747" y="460561"/>
            <a:ext cx="1936377" cy="193637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540198" y="3635609"/>
            <a:ext cx="1571996" cy="1470212"/>
            <a:chOff x="5528051" y="3854050"/>
            <a:chExt cx="1571996" cy="1470212"/>
          </a:xfrm>
        </p:grpSpPr>
        <p:pic>
          <p:nvPicPr>
            <p:cNvPr id="1026" name="Picture 2" descr="http://thumb9.shutterstock.com/display_pic_with_logo/367204/367204,1264353467,2/stock-photo-videocamera-in-a-female-hand-45242872.jpg"/>
            <p:cNvPicPr>
              <a:picLocks noChangeAspect="1" noChangeArrowheads="1"/>
            </p:cNvPicPr>
            <p:nvPr/>
          </p:nvPicPr>
          <p:blipFill rotWithShape="1">
            <a:blip r:embed="rId5">
              <a:extLst>
                <a:ext uri="{28A0092B-C50C-407E-A947-70E740481C1C}">
                  <a14:useLocalDpi xmlns:a14="http://schemas.microsoft.com/office/drawing/2010/main" val="0"/>
                </a:ext>
              </a:extLst>
            </a:blip>
            <a:srcRect l="24558" t="16122" r="17298" b="7168"/>
            <a:stretch/>
          </p:blipFill>
          <p:spPr bwMode="auto">
            <a:xfrm>
              <a:off x="5528051" y="3854050"/>
              <a:ext cx="1571996" cy="14702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63909" y="4374776"/>
              <a:ext cx="585878"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2375646" y="3388659"/>
            <a:ext cx="1999130" cy="20260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638228" y="3550309"/>
            <a:ext cx="1736548" cy="19678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553565" y="3093682"/>
            <a:ext cx="1954306" cy="3692602"/>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184481" y="2965768"/>
            <a:ext cx="4453583" cy="3139321"/>
          </a:xfrm>
          <a:prstGeom prst="rect">
            <a:avLst/>
          </a:prstGeom>
          <a:noFill/>
        </p:spPr>
        <p:txBody>
          <a:bodyPr wrap="square" rtlCol="0">
            <a:spAutoFit/>
          </a:bodyPr>
          <a:lstStyle/>
          <a:p>
            <a:r>
              <a:rPr lang="en-US" b="1" i="1" dirty="0" smtClean="0"/>
              <a:t>ZOOM TIPS</a:t>
            </a:r>
          </a:p>
          <a:p>
            <a:endParaRPr lang="en-US" dirty="0"/>
          </a:p>
          <a:p>
            <a:pPr marL="285750" indent="-285750">
              <a:buFontTx/>
              <a:buChar char="-"/>
            </a:pPr>
            <a:r>
              <a:rPr lang="en-US" dirty="0" smtClean="0"/>
              <a:t>Best if used on a tripod</a:t>
            </a:r>
          </a:p>
          <a:p>
            <a:pPr marL="285750" indent="-285750">
              <a:buFontTx/>
              <a:buChar char="-"/>
            </a:pPr>
            <a:endParaRPr lang="en-US" dirty="0" smtClean="0"/>
          </a:p>
          <a:p>
            <a:pPr marL="285750" indent="-285750">
              <a:buFontTx/>
              <a:buChar char="-"/>
            </a:pPr>
            <a:r>
              <a:rPr lang="en-US" dirty="0" smtClean="0"/>
              <a:t>Handheld it gets really shaky</a:t>
            </a:r>
          </a:p>
          <a:p>
            <a:endParaRPr lang="en-US" dirty="0" smtClean="0"/>
          </a:p>
          <a:p>
            <a:pPr marL="285750" indent="-285750">
              <a:buFontTx/>
              <a:buChar char="-"/>
            </a:pPr>
            <a:r>
              <a:rPr lang="en-US" dirty="0" smtClean="0"/>
              <a:t>Use a zoom to change the frame of your shot, </a:t>
            </a:r>
            <a:r>
              <a:rPr lang="en-US" u="sng" dirty="0" smtClean="0"/>
              <a:t>but not during the shot </a:t>
            </a:r>
            <a:r>
              <a:rPr lang="en-US" dirty="0" smtClean="0"/>
              <a:t>while the camera is rolling (unless you plant to cut it out during editing).</a:t>
            </a:r>
          </a:p>
          <a:p>
            <a:pPr marL="285750" indent="-285750">
              <a:buFontTx/>
              <a:buChar char="-"/>
            </a:pPr>
            <a:endParaRPr lang="en-US" dirty="0"/>
          </a:p>
        </p:txBody>
      </p:sp>
    </p:spTree>
    <p:extLst>
      <p:ext uri="{BB962C8B-B14F-4D97-AF65-F5344CB8AC3E}">
        <p14:creationId xmlns:p14="http://schemas.microsoft.com/office/powerpoint/2010/main" val="4144556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Tips to Keep in Mind</a:t>
            </a:r>
            <a:endParaRPr lang="en-US" dirty="0"/>
          </a:p>
        </p:txBody>
      </p:sp>
      <p:sp>
        <p:nvSpPr>
          <p:cNvPr id="3" name="Content Placeholder 2"/>
          <p:cNvSpPr>
            <a:spLocks noGrp="1"/>
          </p:cNvSpPr>
          <p:nvPr>
            <p:ph idx="1"/>
          </p:nvPr>
        </p:nvSpPr>
        <p:spPr>
          <a:xfrm>
            <a:off x="3475906" y="1685328"/>
            <a:ext cx="7996518" cy="4092388"/>
          </a:xfrm>
        </p:spPr>
        <p:txBody>
          <a:bodyPr>
            <a:noAutofit/>
          </a:bodyPr>
          <a:lstStyle/>
          <a:p>
            <a:pPr lvl="0"/>
            <a:r>
              <a:rPr lang="en-US" sz="2800" dirty="0" smtClean="0"/>
              <a:t>Frame </a:t>
            </a:r>
            <a:r>
              <a:rPr lang="en-US" sz="2800" dirty="0"/>
              <a:t>your shot using the </a:t>
            </a:r>
            <a:r>
              <a:rPr lang="en-US" sz="2800" b="1" dirty="0"/>
              <a:t>rule of thirds</a:t>
            </a:r>
            <a:r>
              <a:rPr lang="en-US" sz="2800" dirty="0"/>
              <a:t>, avoid too much head room</a:t>
            </a:r>
            <a:r>
              <a:rPr lang="en-US" sz="2800" dirty="0" smtClean="0"/>
              <a:t>.</a:t>
            </a:r>
          </a:p>
          <a:p>
            <a:pPr marL="0" lvl="0" indent="0">
              <a:buNone/>
            </a:pPr>
            <a:endParaRPr lang="en-US" dirty="0"/>
          </a:p>
          <a:p>
            <a:pPr lvl="0"/>
            <a:r>
              <a:rPr lang="en-US" sz="2800" dirty="0" smtClean="0"/>
              <a:t>Have </a:t>
            </a:r>
            <a:r>
              <a:rPr lang="en-US" sz="2800" dirty="0"/>
              <a:t>more or less of your </a:t>
            </a:r>
            <a:r>
              <a:rPr lang="en-US" sz="2800" b="1" dirty="0"/>
              <a:t>subject </a:t>
            </a:r>
            <a:r>
              <a:rPr lang="en-US" sz="2800" b="1" dirty="0" smtClean="0"/>
              <a:t>in the </a:t>
            </a:r>
            <a:r>
              <a:rPr lang="en-US" sz="2800" b="1" dirty="0"/>
              <a:t>frame </a:t>
            </a:r>
            <a:r>
              <a:rPr lang="en-US" sz="2800" dirty="0"/>
              <a:t>depending on whether it is an “establishing shot” to provide context and how “intimate” you want the audience to feel with the </a:t>
            </a:r>
            <a:r>
              <a:rPr lang="en-US" sz="2800" dirty="0" smtClean="0"/>
              <a:t>subject.</a:t>
            </a:r>
          </a:p>
          <a:p>
            <a:pPr lvl="0"/>
            <a:r>
              <a:rPr lang="en-US" sz="2800" dirty="0" smtClean="0"/>
              <a:t>Consider </a:t>
            </a:r>
            <a:r>
              <a:rPr lang="en-US" sz="2800" dirty="0"/>
              <a:t>how you want to </a:t>
            </a:r>
            <a:r>
              <a:rPr lang="en-US" sz="2800" b="1" dirty="0"/>
              <a:t>angle the camera </a:t>
            </a:r>
            <a:r>
              <a:rPr lang="en-US" sz="2800" dirty="0"/>
              <a:t>and how you want to follow motion in any given scene – without words, you can communicate powerful, powerless, frantic, calm, etc.</a:t>
            </a:r>
          </a:p>
          <a:p>
            <a:endParaRPr lang="en-US" sz="28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542113" y="1792943"/>
            <a:ext cx="1763281" cy="1079973"/>
          </a:xfrm>
          <a:prstGeom prst="rect">
            <a:avLst/>
          </a:prstGeom>
        </p:spPr>
      </p:pic>
      <p:grpSp>
        <p:nvGrpSpPr>
          <p:cNvPr id="12" name="Group 11"/>
          <p:cNvGrpSpPr/>
          <p:nvPr/>
        </p:nvGrpSpPr>
        <p:grpSpPr>
          <a:xfrm>
            <a:off x="1573522" y="3225053"/>
            <a:ext cx="1731872" cy="1012939"/>
            <a:chOff x="8217796" y="934008"/>
            <a:chExt cx="3868452" cy="2262585"/>
          </a:xfrm>
        </p:grpSpPr>
        <p:grpSp>
          <p:nvGrpSpPr>
            <p:cNvPr id="5" name="Group 4"/>
            <p:cNvGrpSpPr/>
            <p:nvPr/>
          </p:nvGrpSpPr>
          <p:grpSpPr>
            <a:xfrm>
              <a:off x="8217796" y="934008"/>
              <a:ext cx="3812146" cy="2262585"/>
              <a:chOff x="682580" y="489397"/>
              <a:chExt cx="8925059" cy="5190186"/>
            </a:xfrm>
          </p:grpSpPr>
          <p:sp>
            <p:nvSpPr>
              <p:cNvPr id="6" name="Rectangle 5"/>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 r="7372" b="35585"/>
            <a:stretch/>
          </p:blipFill>
          <p:spPr>
            <a:xfrm>
              <a:off x="9067783" y="1056259"/>
              <a:ext cx="3018465" cy="2099065"/>
            </a:xfrm>
            <a:prstGeom prst="rect">
              <a:avLst/>
            </a:prstGeom>
          </p:spPr>
        </p:pic>
      </p:grpSp>
      <p:grpSp>
        <p:nvGrpSpPr>
          <p:cNvPr id="20" name="Group 19"/>
          <p:cNvGrpSpPr/>
          <p:nvPr/>
        </p:nvGrpSpPr>
        <p:grpSpPr>
          <a:xfrm>
            <a:off x="1582111" y="4977584"/>
            <a:ext cx="1710679" cy="1015322"/>
            <a:chOff x="8254985" y="3787994"/>
            <a:chExt cx="3812146" cy="2262585"/>
          </a:xfrm>
        </p:grpSpPr>
        <p:grpSp>
          <p:nvGrpSpPr>
            <p:cNvPr id="13" name="Group 12"/>
            <p:cNvGrpSpPr/>
            <p:nvPr/>
          </p:nvGrpSpPr>
          <p:grpSpPr>
            <a:xfrm>
              <a:off x="8254985" y="3787994"/>
              <a:ext cx="3812146" cy="2262585"/>
              <a:chOff x="682580" y="489397"/>
              <a:chExt cx="8925059" cy="5190186"/>
            </a:xfrm>
          </p:grpSpPr>
          <p:sp>
            <p:nvSpPr>
              <p:cNvPr id="14" name="Rectangle 13"/>
              <p:cNvSpPr/>
              <p:nvPr/>
            </p:nvSpPr>
            <p:spPr>
              <a:xfrm>
                <a:off x="682580" y="489397"/>
                <a:ext cx="8925059" cy="519018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3515933"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78957" y="489397"/>
                <a:ext cx="0" cy="5190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2580" y="2163651"/>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2580" y="3938789"/>
                <a:ext cx="89250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rotWithShape="1">
            <a:blip r:embed="rId5"/>
            <a:srcRect l="15293"/>
            <a:stretch/>
          </p:blipFill>
          <p:spPr>
            <a:xfrm>
              <a:off x="8292174" y="3823176"/>
              <a:ext cx="3743409" cy="2209635"/>
            </a:xfrm>
            <a:prstGeom prst="rect">
              <a:avLst/>
            </a:prstGeom>
          </p:spPr>
        </p:pic>
      </p:grpSp>
    </p:spTree>
    <p:extLst>
      <p:ext uri="{BB962C8B-B14F-4D97-AF65-F5344CB8AC3E}">
        <p14:creationId xmlns:p14="http://schemas.microsoft.com/office/powerpoint/2010/main" val="2017789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DAY 1: </a:t>
            </a:r>
            <a:br>
              <a:rPr lang="en-US" dirty="0" smtClean="0"/>
            </a:br>
            <a:r>
              <a:rPr lang="en-US" dirty="0" smtClean="0"/>
              <a:t>PRE-PRODUCTION</a:t>
            </a:r>
            <a:endParaRPr lang="en-US" dirty="0"/>
          </a:p>
        </p:txBody>
      </p:sp>
      <p:pic>
        <p:nvPicPr>
          <p:cNvPr id="9" name="Picture Placeholder 8"/>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0118" t="4777" r="40641" b="34462"/>
          <a:stretch/>
        </p:blipFill>
        <p:spPr>
          <a:xfrm>
            <a:off x="5505450" y="0"/>
            <a:ext cx="7410450" cy="6858000"/>
          </a:xfrm>
        </p:spPr>
      </p:pic>
      <p:sp>
        <p:nvSpPr>
          <p:cNvPr id="8" name="Text Placeholder 7"/>
          <p:cNvSpPr>
            <a:spLocks noGrp="1"/>
          </p:cNvSpPr>
          <p:nvPr>
            <p:ph type="body" sz="half" idx="2"/>
          </p:nvPr>
        </p:nvSpPr>
        <p:spPr/>
        <p:txBody>
          <a:bodyPr/>
          <a:lstStyle/>
          <a:p>
            <a:r>
              <a:rPr lang="en-US" dirty="0" smtClean="0"/>
              <a:t>Review videos, get to know each other, come up with some ideas!</a:t>
            </a:r>
            <a:endParaRPr lang="en-US" dirty="0"/>
          </a:p>
        </p:txBody>
      </p:sp>
    </p:spTree>
    <p:extLst>
      <p:ext uri="{BB962C8B-B14F-4D97-AF65-F5344CB8AC3E}">
        <p14:creationId xmlns:p14="http://schemas.microsoft.com/office/powerpoint/2010/main" val="33438373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025" y="1301360"/>
            <a:ext cx="9875972" cy="2852737"/>
          </a:xfrm>
        </p:spPr>
        <p:txBody>
          <a:bodyPr/>
          <a:lstStyle/>
          <a:p>
            <a:r>
              <a:rPr lang="en-US" dirty="0" smtClean="0"/>
              <a:t>Audio &amp; Lighting Tips</a:t>
            </a:r>
            <a:endParaRPr lang="en-US" dirty="0"/>
          </a:p>
        </p:txBody>
      </p:sp>
      <p:sp>
        <p:nvSpPr>
          <p:cNvPr id="3" name="Text Placeholder 2"/>
          <p:cNvSpPr>
            <a:spLocks noGrp="1"/>
          </p:cNvSpPr>
          <p:nvPr>
            <p:ph type="body" idx="1"/>
          </p:nvPr>
        </p:nvSpPr>
        <p:spPr>
          <a:xfrm>
            <a:off x="681319" y="4216328"/>
            <a:ext cx="9696678" cy="1143324"/>
          </a:xfrm>
        </p:spPr>
        <p:txBody>
          <a:bodyPr/>
          <a:lstStyle/>
          <a:p>
            <a:r>
              <a:rPr lang="en-US" dirty="0" smtClean="0"/>
              <a:t>Good sound quality is essential; be creative to get the best lighting possible.</a:t>
            </a:r>
            <a:endParaRPr lang="en-US" dirty="0"/>
          </a:p>
        </p:txBody>
      </p:sp>
    </p:spTree>
    <p:extLst>
      <p:ext uri="{BB962C8B-B14F-4D97-AF65-F5344CB8AC3E}">
        <p14:creationId xmlns:p14="http://schemas.microsoft.com/office/powerpoint/2010/main" val="3835234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http://videoandfilmmaker.com/wp/wp-content/uploads/FP24VP68-with-Camcorder-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t="-12288" r="11637" b="12288"/>
          <a:stretch/>
        </p:blipFill>
        <p:spPr bwMode="auto">
          <a:xfrm>
            <a:off x="9145376" y="1436161"/>
            <a:ext cx="2650884" cy="2334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84611" y="685800"/>
            <a:ext cx="9391837" cy="1485900"/>
          </a:xfrm>
        </p:spPr>
        <p:txBody>
          <a:bodyPr/>
          <a:lstStyle/>
          <a:p>
            <a:r>
              <a:rPr lang="en-US" dirty="0" smtClean="0"/>
              <a:t>Good sound quality is essential!</a:t>
            </a:r>
            <a:endParaRPr lang="en-US" dirty="0"/>
          </a:p>
        </p:txBody>
      </p:sp>
      <p:sp>
        <p:nvSpPr>
          <p:cNvPr id="3" name="Content Placeholder 2"/>
          <p:cNvSpPr>
            <a:spLocks noGrp="1"/>
          </p:cNvSpPr>
          <p:nvPr>
            <p:ph idx="1"/>
          </p:nvPr>
        </p:nvSpPr>
        <p:spPr>
          <a:xfrm>
            <a:off x="4554072" y="1590115"/>
            <a:ext cx="6974540" cy="4182035"/>
          </a:xfrm>
        </p:spPr>
        <p:txBody>
          <a:bodyPr>
            <a:noAutofit/>
          </a:bodyPr>
          <a:lstStyle/>
          <a:p>
            <a:pPr marL="0" indent="0">
              <a:buNone/>
            </a:pPr>
            <a:r>
              <a:rPr lang="en-US" sz="2400" dirty="0" smtClean="0"/>
              <a:t>Types </a:t>
            </a:r>
            <a:r>
              <a:rPr lang="en-US" sz="2400" dirty="0"/>
              <a:t>of Microphones with our </a:t>
            </a:r>
            <a:r>
              <a:rPr lang="en-US" sz="2400" dirty="0" smtClean="0"/>
              <a:t>gear:</a:t>
            </a:r>
            <a:endParaRPr lang="en-US" sz="2400" dirty="0"/>
          </a:p>
          <a:p>
            <a:r>
              <a:rPr lang="en-US" sz="2400" b="1" dirty="0" smtClean="0"/>
              <a:t>On camera </a:t>
            </a:r>
          </a:p>
          <a:p>
            <a:endParaRPr lang="en-US" sz="2400" b="1" dirty="0" smtClean="0"/>
          </a:p>
          <a:p>
            <a:endParaRPr lang="en-US" sz="2400" b="1" dirty="0"/>
          </a:p>
          <a:p>
            <a:r>
              <a:rPr lang="en-US" sz="2400" b="1" dirty="0" smtClean="0"/>
              <a:t>Lapel/Lavalier, </a:t>
            </a:r>
            <a:r>
              <a:rPr lang="en-US" sz="2400" b="1" dirty="0"/>
              <a:t>wireless </a:t>
            </a:r>
            <a:r>
              <a:rPr lang="en-US" sz="2400" dirty="0"/>
              <a:t>			</a:t>
            </a:r>
          </a:p>
          <a:p>
            <a:endParaRPr lang="en-US" sz="2400" b="1" dirty="0" smtClean="0"/>
          </a:p>
          <a:p>
            <a:endParaRPr lang="en-US" sz="2400" b="1" dirty="0"/>
          </a:p>
          <a:p>
            <a:r>
              <a:rPr lang="en-US" sz="2400" b="1" dirty="0" smtClean="0"/>
              <a:t>Shotgun Mic</a:t>
            </a:r>
            <a:endParaRPr lang="en-US" sz="2400" dirty="0" smtClean="0"/>
          </a:p>
          <a:p>
            <a:pPr marL="0" indent="0">
              <a:buNone/>
            </a:pPr>
            <a:endParaRPr lang="en-US" sz="2400" b="1" i="1" dirty="0" smtClean="0"/>
          </a:p>
          <a:p>
            <a:pPr marL="0" indent="0">
              <a:buNone/>
            </a:pPr>
            <a:r>
              <a:rPr lang="en-US" b="1" i="1" dirty="0" smtClean="0"/>
              <a:t>Always </a:t>
            </a:r>
            <a:r>
              <a:rPr lang="en-US" b="1" i="1" dirty="0"/>
              <a:t>test the microphone! (test while recording, stop, listen to test recording, then start official recording)</a:t>
            </a:r>
          </a:p>
          <a:p>
            <a:endParaRPr lang="en-US" sz="2400"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pic>
        <p:nvPicPr>
          <p:cNvPr id="11266" name="Picture 2" descr="http://www.freeiconspng.com/download/50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763" y="149971"/>
            <a:ext cx="1440143" cy="14401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non VIXIA HF G40 Full HD Camcorder"/>
          <p:cNvPicPr>
            <a:picLocks noChangeAspect="1" noChangeArrowheads="1"/>
          </p:cNvPicPr>
          <p:nvPr/>
        </p:nvPicPr>
        <p:blipFill rotWithShape="1">
          <a:blip r:embed="rId5">
            <a:extLst>
              <a:ext uri="{28A0092B-C50C-407E-A947-70E740481C1C}">
                <a14:useLocalDpi xmlns:a14="http://schemas.microsoft.com/office/drawing/2010/main" val="0"/>
              </a:ext>
            </a:extLst>
          </a:blip>
          <a:srcRect t="24875" b="22059"/>
          <a:stretch/>
        </p:blipFill>
        <p:spPr bwMode="auto">
          <a:xfrm>
            <a:off x="1407364" y="1973355"/>
            <a:ext cx="2905685" cy="154193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3191435" y="2312894"/>
            <a:ext cx="1362638" cy="644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https://images-na.ssl-images-amazon.com/images/G/01/aplusautomation/vendorimages/eeb09e3a-5c51-439a-8ea4-9bc75e62a505.jpg._CB314890663__SR970,300_.jpg"/>
          <p:cNvPicPr>
            <a:picLocks noChangeAspect="1" noChangeArrowheads="1"/>
          </p:cNvPicPr>
          <p:nvPr/>
        </p:nvPicPr>
        <p:blipFill rotWithShape="1">
          <a:blip r:embed="rId6">
            <a:extLst>
              <a:ext uri="{28A0092B-C50C-407E-A947-70E740481C1C}">
                <a14:useLocalDpi xmlns:a14="http://schemas.microsoft.com/office/drawing/2010/main" val="0"/>
              </a:ext>
            </a:extLst>
          </a:blip>
          <a:srcRect l="16373" r="43914"/>
          <a:stretch/>
        </p:blipFill>
        <p:spPr bwMode="auto">
          <a:xfrm>
            <a:off x="9322827" y="3788706"/>
            <a:ext cx="2295982" cy="179083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V="1">
            <a:off x="8335045" y="2590097"/>
            <a:ext cx="1245666" cy="12451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335045" y="3853142"/>
            <a:ext cx="2095972" cy="14539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https://static.bhphotovideo.com/explora/sites/default/files/u11671/Sony%20HXR-MC50U%20main%20300x2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1457" y="3681132"/>
            <a:ext cx="2857500" cy="2381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H="1" flipV="1">
            <a:off x="2268071" y="4240307"/>
            <a:ext cx="2286001" cy="1066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397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0118" y="685800"/>
            <a:ext cx="8462682" cy="1485900"/>
          </a:xfrm>
        </p:spPr>
        <p:txBody>
          <a:bodyPr/>
          <a:lstStyle/>
          <a:p>
            <a:r>
              <a:rPr lang="en-US" dirty="0" smtClean="0"/>
              <a:t>Lighting: Improvise… be creative!</a:t>
            </a:r>
            <a:endParaRPr lang="en-US" dirty="0"/>
          </a:p>
        </p:txBody>
      </p:sp>
      <p:pic>
        <p:nvPicPr>
          <p:cNvPr id="4" name="Picture 3" descr="http://static1.squarespace.com/static/51a79820e4b0b690917fdece/t/53c86e90e4b0f6b1906ca6a3/140564444486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825" y="2171700"/>
            <a:ext cx="4763372" cy="3497671"/>
          </a:xfrm>
          <a:prstGeom prst="rect">
            <a:avLst/>
          </a:prstGeom>
          <a:noFill/>
          <a:ln>
            <a:noFill/>
          </a:ln>
        </p:spPr>
      </p:pic>
      <p:sp>
        <p:nvSpPr>
          <p:cNvPr id="5" name="TextBox 4"/>
          <p:cNvSpPr txBox="1"/>
          <p:nvPr/>
        </p:nvSpPr>
        <p:spPr>
          <a:xfrm>
            <a:off x="1078825" y="5669371"/>
            <a:ext cx="2097049" cy="369332"/>
          </a:xfrm>
          <a:prstGeom prst="rect">
            <a:avLst/>
          </a:prstGeom>
          <a:noFill/>
        </p:spPr>
        <p:txBody>
          <a:bodyPr wrap="none" rtlCol="0">
            <a:spAutoFit/>
          </a:bodyPr>
          <a:lstStyle/>
          <a:p>
            <a:r>
              <a:rPr lang="en-US" b="1" dirty="0" smtClean="0"/>
              <a:t>Ideal lighting setup</a:t>
            </a:r>
            <a:endParaRPr lang="en-US" b="1" dirty="0"/>
          </a:p>
        </p:txBody>
      </p:sp>
      <p:pic>
        <p:nvPicPr>
          <p:cNvPr id="6" name="Picture 5" descr="U:\Documents\My Pictures\2016_06 MHA Visit\2016_06_17\IMG_8357.JPG"/>
          <p:cNvPicPr/>
          <p:nvPr/>
        </p:nvPicPr>
        <p:blipFill rotWithShape="1">
          <a:blip r:embed="rId4" cstate="print">
            <a:extLst>
              <a:ext uri="{28A0092B-C50C-407E-A947-70E740481C1C}">
                <a14:useLocalDpi xmlns:a14="http://schemas.microsoft.com/office/drawing/2010/main" val="0"/>
              </a:ext>
            </a:extLst>
          </a:blip>
          <a:srcRect l="4858" t="11657" b="3807"/>
          <a:stretch/>
        </p:blipFill>
        <p:spPr bwMode="auto">
          <a:xfrm>
            <a:off x="5927760" y="2445793"/>
            <a:ext cx="2720086" cy="3223578"/>
          </a:xfrm>
          <a:prstGeom prst="rect">
            <a:avLst/>
          </a:prstGeom>
          <a:noFill/>
          <a:ln>
            <a:solidFill>
              <a:schemeClr val="tx1"/>
            </a:solidFill>
          </a:ln>
          <a:extLst>
            <a:ext uri="{53640926-AAD7-44D8-BBD7-CCE9431645EC}">
              <a14:shadowObscured xmlns:a14="http://schemas.microsoft.com/office/drawing/2010/main"/>
            </a:ext>
          </a:extLst>
        </p:spPr>
      </p:pic>
      <p:pic>
        <p:nvPicPr>
          <p:cNvPr id="7" name="Picture 6" descr="U:\Documents\My Pictures\2016_06 MHA Visit\2016_06_17\IMG_8365.JPG"/>
          <p:cNvPicPr/>
          <p:nvPr/>
        </p:nvPicPr>
        <p:blipFill rotWithShape="1">
          <a:blip r:embed="rId5" cstate="print">
            <a:extLst>
              <a:ext uri="{28A0092B-C50C-407E-A947-70E740481C1C}">
                <a14:useLocalDpi xmlns:a14="http://schemas.microsoft.com/office/drawing/2010/main" val="0"/>
              </a:ext>
            </a:extLst>
          </a:blip>
          <a:srcRect l="21260" r="6382"/>
          <a:stretch/>
        </p:blipFill>
        <p:spPr bwMode="auto">
          <a:xfrm>
            <a:off x="8766068" y="2445793"/>
            <a:ext cx="3113128" cy="3223578"/>
          </a:xfrm>
          <a:prstGeom prst="rect">
            <a:avLst/>
          </a:prstGeom>
          <a:noFill/>
          <a:ln>
            <a:solidFill>
              <a:schemeClr val="tx1"/>
            </a:solidFill>
          </a:ln>
        </p:spPr>
      </p:pic>
      <p:sp>
        <p:nvSpPr>
          <p:cNvPr id="8" name="Rectangle 7"/>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pic>
        <p:nvPicPr>
          <p:cNvPr id="10242" name="Picture 2" descr="http://cdn.xl.thumbs.canstockphoto.com/canstock14135320.jpg"/>
          <p:cNvPicPr>
            <a:picLocks noChangeAspect="1" noChangeArrowheads="1"/>
          </p:cNvPicPr>
          <p:nvPr/>
        </p:nvPicPr>
        <p:blipFill rotWithShape="1">
          <a:blip r:embed="rId6">
            <a:extLst>
              <a:ext uri="{28A0092B-C50C-407E-A947-70E740481C1C}">
                <a14:useLocalDpi xmlns:a14="http://schemas.microsoft.com/office/drawing/2010/main" val="0"/>
              </a:ext>
            </a:extLst>
          </a:blip>
          <a:srcRect r="8264"/>
          <a:stretch/>
        </p:blipFill>
        <p:spPr bwMode="auto">
          <a:xfrm>
            <a:off x="928575" y="106917"/>
            <a:ext cx="1581543"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72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Interviewing Tips</a:t>
            </a:r>
            <a:endParaRPr lang="en-US" dirty="0"/>
          </a:p>
        </p:txBody>
      </p:sp>
      <p:sp>
        <p:nvSpPr>
          <p:cNvPr id="5" name="Text Placeholder 4"/>
          <p:cNvSpPr>
            <a:spLocks noGrp="1"/>
          </p:cNvSpPr>
          <p:nvPr>
            <p:ph type="body" idx="1"/>
          </p:nvPr>
        </p:nvSpPr>
        <p:spPr/>
        <p:txBody>
          <a:bodyPr/>
          <a:lstStyle/>
          <a:p>
            <a:r>
              <a:rPr lang="en-US" dirty="0" smtClean="0"/>
              <a:t>Asking permission, asking good questions.</a:t>
            </a:r>
            <a:endParaRPr lang="en-US" dirty="0"/>
          </a:p>
        </p:txBody>
      </p:sp>
    </p:spTree>
    <p:extLst>
      <p:ext uri="{BB962C8B-B14F-4D97-AF65-F5344CB8AC3E}">
        <p14:creationId xmlns:p14="http://schemas.microsoft.com/office/powerpoint/2010/main" val="4191895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Setting up an Interview</a:t>
            </a:r>
            <a:endParaRPr lang="en-US" dirty="0"/>
          </a:p>
        </p:txBody>
      </p:sp>
      <p:pic>
        <p:nvPicPr>
          <p:cNvPr id="9218" name="Picture 2" descr="http://cdn.xl.thumbs.canstockphoto.com/canstock34358569.jpg"/>
          <p:cNvPicPr>
            <a:picLocks noChangeAspect="1" noChangeArrowheads="1"/>
          </p:cNvPicPr>
          <p:nvPr/>
        </p:nvPicPr>
        <p:blipFill rotWithShape="1">
          <a:blip r:embed="rId3">
            <a:extLst>
              <a:ext uri="{28A0092B-C50C-407E-A947-70E740481C1C}">
                <a14:useLocalDpi xmlns:a14="http://schemas.microsoft.com/office/drawing/2010/main" val="0"/>
              </a:ext>
            </a:extLst>
          </a:blip>
          <a:srcRect b="6926"/>
          <a:stretch/>
        </p:blipFill>
        <p:spPr bwMode="auto">
          <a:xfrm>
            <a:off x="3673194" y="1791820"/>
            <a:ext cx="5464175" cy="448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98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Interviews: Some things to keep in mind</a:t>
            </a:r>
            <a:endParaRPr lang="en-US" dirty="0"/>
          </a:p>
        </p:txBody>
      </p:sp>
      <p:sp>
        <p:nvSpPr>
          <p:cNvPr id="3" name="Content Placeholder 2"/>
          <p:cNvSpPr>
            <a:spLocks noGrp="1"/>
          </p:cNvSpPr>
          <p:nvPr>
            <p:ph idx="1"/>
          </p:nvPr>
        </p:nvSpPr>
        <p:spPr>
          <a:xfrm>
            <a:off x="1371600" y="1428750"/>
            <a:ext cx="9810750" cy="4164106"/>
          </a:xfrm>
        </p:spPr>
        <p:txBody>
          <a:bodyPr>
            <a:noAutofit/>
          </a:bodyPr>
          <a:lstStyle/>
          <a:p>
            <a:r>
              <a:rPr lang="en-US" sz="2400" dirty="0"/>
              <a:t>Asking </a:t>
            </a:r>
            <a:r>
              <a:rPr lang="en-US" sz="2400" b="1" dirty="0"/>
              <a:t>Permission</a:t>
            </a:r>
          </a:p>
          <a:p>
            <a:r>
              <a:rPr lang="en-US" sz="2400" dirty="0"/>
              <a:t>Is the interview location quiet, and </a:t>
            </a:r>
            <a:r>
              <a:rPr lang="en-US" sz="2400" b="1" dirty="0"/>
              <a:t>comfortable</a:t>
            </a:r>
            <a:r>
              <a:rPr lang="en-US" sz="2400" dirty="0" smtClean="0"/>
              <a:t>? Inform your interviewee that you will be editing out parts of the interview, so stopping for a bit, clearing their throat, getting water, restating something, is all fine. </a:t>
            </a:r>
            <a:endParaRPr lang="en-US" sz="2400" dirty="0"/>
          </a:p>
          <a:p>
            <a:r>
              <a:rPr lang="en-US" sz="2400" dirty="0"/>
              <a:t>Pauses and </a:t>
            </a:r>
            <a:r>
              <a:rPr lang="en-US" sz="2400" b="1" dirty="0"/>
              <a:t>silence are ok</a:t>
            </a:r>
            <a:r>
              <a:rPr lang="en-US" sz="2400" dirty="0"/>
              <a:t>  (allow for some silence, let the interviewee time to think or add more)</a:t>
            </a:r>
          </a:p>
          <a:p>
            <a:r>
              <a:rPr lang="en-US" sz="2400" b="1" dirty="0"/>
              <a:t>Respectful</a:t>
            </a:r>
            <a:r>
              <a:rPr lang="en-US" sz="2400" dirty="0"/>
              <a:t> listening (don’t worry about your next question – keep listening!)</a:t>
            </a:r>
          </a:p>
          <a:p>
            <a:r>
              <a:rPr lang="en-US" sz="2400" dirty="0"/>
              <a:t>Taking </a:t>
            </a:r>
            <a:r>
              <a:rPr lang="en-US" sz="2400" b="1" dirty="0"/>
              <a:t>notes</a:t>
            </a:r>
            <a:r>
              <a:rPr lang="en-US" sz="2400" dirty="0"/>
              <a:t> (up to you: some interviewers like to make a quick not for an idea for a follow up question)</a:t>
            </a:r>
          </a:p>
          <a:p>
            <a:r>
              <a:rPr lang="en-US" sz="2400" dirty="0"/>
              <a:t>What makes a </a:t>
            </a:r>
            <a:r>
              <a:rPr lang="en-US" sz="2400" b="1" dirty="0"/>
              <a:t>good question</a:t>
            </a:r>
            <a:r>
              <a:rPr lang="en-US" sz="2400" dirty="0"/>
              <a:t>? Avoid questions that can be answered with a yes or a no. Consider questions that ask someone to “tell me about,” or “tell me a story about.”</a:t>
            </a:r>
          </a:p>
          <a:p>
            <a:endParaRPr lang="en-US" sz="2400"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2298978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128" y="685800"/>
            <a:ext cx="8211671" cy="1485900"/>
          </a:xfrm>
        </p:spPr>
        <p:txBody>
          <a:bodyPr/>
          <a:lstStyle/>
          <a:p>
            <a:r>
              <a:rPr lang="en-US" dirty="0" smtClean="0"/>
              <a:t>Interview Preparation </a:t>
            </a:r>
            <a:r>
              <a:rPr lang="en-US" sz="3600" dirty="0" smtClean="0"/>
              <a:t>(if in your plan)</a:t>
            </a:r>
            <a:endParaRPr lang="en-US" sz="3600" dirty="0"/>
          </a:p>
        </p:txBody>
      </p:sp>
      <p:sp>
        <p:nvSpPr>
          <p:cNvPr id="18" name="Content Placeholder 17"/>
          <p:cNvSpPr>
            <a:spLocks noGrp="1"/>
          </p:cNvSpPr>
          <p:nvPr>
            <p:ph idx="1"/>
          </p:nvPr>
        </p:nvSpPr>
        <p:spPr>
          <a:xfrm>
            <a:off x="1371599" y="1619250"/>
            <a:ext cx="10228730" cy="4248150"/>
          </a:xfrm>
        </p:spPr>
        <p:txBody>
          <a:bodyPr>
            <a:noAutofit/>
          </a:bodyPr>
          <a:lstStyle/>
          <a:p>
            <a:pPr>
              <a:spcAft>
                <a:spcPts val="1200"/>
              </a:spcAft>
            </a:pPr>
            <a:r>
              <a:rPr lang="en-US" sz="2400" dirty="0" smtClean="0"/>
              <a:t>How will you ask permission?</a:t>
            </a:r>
          </a:p>
          <a:p>
            <a:pPr>
              <a:spcAft>
                <a:spcPts val="1200"/>
              </a:spcAft>
            </a:pPr>
            <a:r>
              <a:rPr lang="en-US" sz="2400" dirty="0" smtClean="0"/>
              <a:t>After </a:t>
            </a:r>
            <a:r>
              <a:rPr lang="en-US" sz="2400" dirty="0"/>
              <a:t>you turn on the camera, ask interviewee to state their name and (again) ask if it is ok to record so it is captured on film.</a:t>
            </a:r>
          </a:p>
          <a:p>
            <a:pPr>
              <a:spcAft>
                <a:spcPts val="1200"/>
              </a:spcAft>
            </a:pPr>
            <a:r>
              <a:rPr lang="en-US" sz="2400" dirty="0" smtClean="0"/>
              <a:t>Discuss and write down sample interview questions.</a:t>
            </a:r>
          </a:p>
          <a:p>
            <a:pPr marL="914400" indent="-514350">
              <a:spcBef>
                <a:spcPts val="1200"/>
              </a:spcBef>
              <a:buNone/>
            </a:pPr>
            <a:r>
              <a:rPr lang="en-US" sz="2400" dirty="0" smtClean="0"/>
              <a:t>Be </a:t>
            </a:r>
            <a:r>
              <a:rPr lang="en-US" sz="2400" dirty="0"/>
              <a:t>sure to ask at the end of the interview:</a:t>
            </a:r>
          </a:p>
          <a:p>
            <a:pPr marL="1200150" lvl="1" indent="-400050">
              <a:spcBef>
                <a:spcPts val="1200"/>
              </a:spcBef>
            </a:pPr>
            <a:r>
              <a:rPr lang="en-US" sz="2400" dirty="0"/>
              <a:t>Is there anything else you’d like to add?</a:t>
            </a:r>
          </a:p>
          <a:p>
            <a:pPr marL="1200150" lvl="1" indent="-400050">
              <a:spcBef>
                <a:spcPts val="1200"/>
              </a:spcBef>
            </a:pPr>
            <a:r>
              <a:rPr lang="en-US" sz="2400" dirty="0"/>
              <a:t>Would you like a copy of this recording? </a:t>
            </a:r>
          </a:p>
          <a:p>
            <a:pPr marL="1200150" lvl="1" indent="-400050">
              <a:spcBef>
                <a:spcPts val="1200"/>
              </a:spcBef>
            </a:pPr>
            <a:r>
              <a:rPr lang="en-US" sz="2400" dirty="0"/>
              <a:t>Would you like to be notified where to find the finished film online?</a:t>
            </a:r>
          </a:p>
          <a:p>
            <a:pPr marL="0" indent="0">
              <a:buNone/>
            </a:pPr>
            <a:r>
              <a:rPr lang="en-US" sz="2400" dirty="0" smtClean="0"/>
              <a:t>Remember </a:t>
            </a:r>
            <a:r>
              <a:rPr lang="en-US" sz="2400" dirty="0"/>
              <a:t>to </a:t>
            </a:r>
            <a:r>
              <a:rPr lang="en-US" sz="2400" b="1" dirty="0"/>
              <a:t>get their contact information </a:t>
            </a:r>
            <a:r>
              <a:rPr lang="en-US" sz="2400" dirty="0"/>
              <a:t>(address, phone, email) and the proper spelling of their first and last name. </a:t>
            </a:r>
          </a:p>
          <a:p>
            <a:endParaRPr lang="en-US" sz="2400" dirty="0"/>
          </a:p>
          <a:p>
            <a:pPr marL="0" indent="0">
              <a:spcAft>
                <a:spcPts val="1200"/>
              </a:spcAft>
              <a:buNone/>
            </a:pPr>
            <a:endParaRPr lang="en-US" sz="2400" dirty="0"/>
          </a:p>
        </p:txBody>
      </p:sp>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pic>
        <p:nvPicPr>
          <p:cNvPr id="5" name="Picture 2" descr="http://cdn.xl.thumbs.canstockphoto.com/canstock34358569.jpg"/>
          <p:cNvPicPr>
            <a:picLocks noChangeAspect="1" noChangeArrowheads="1"/>
          </p:cNvPicPr>
          <p:nvPr/>
        </p:nvPicPr>
        <p:blipFill rotWithShape="1">
          <a:blip r:embed="rId3">
            <a:extLst>
              <a:ext uri="{28A0092B-C50C-407E-A947-70E740481C1C}">
                <a14:useLocalDpi xmlns:a14="http://schemas.microsoft.com/office/drawing/2010/main" val="0"/>
              </a:ext>
            </a:extLst>
          </a:blip>
          <a:srcRect b="6926"/>
          <a:stretch/>
        </p:blipFill>
        <p:spPr bwMode="auto">
          <a:xfrm>
            <a:off x="1102660" y="66461"/>
            <a:ext cx="1509212" cy="123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21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Review</a:t>
            </a:r>
            <a:endParaRPr lang="en-US" dirty="0"/>
          </a:p>
        </p:txBody>
      </p:sp>
      <p:sp>
        <p:nvSpPr>
          <p:cNvPr id="3" name="Text Placeholder 2"/>
          <p:cNvSpPr>
            <a:spLocks noGrp="1"/>
          </p:cNvSpPr>
          <p:nvPr>
            <p:ph type="body" idx="1"/>
          </p:nvPr>
        </p:nvSpPr>
        <p:spPr/>
        <p:txBody>
          <a:bodyPr/>
          <a:lstStyle/>
          <a:p>
            <a:r>
              <a:rPr lang="en-US" dirty="0" smtClean="0"/>
              <a:t>Time for hands on the camera!</a:t>
            </a:r>
            <a:endParaRPr lang="en-US" dirty="0"/>
          </a:p>
        </p:txBody>
      </p:sp>
    </p:spTree>
    <p:extLst>
      <p:ext uri="{BB962C8B-B14F-4D97-AF65-F5344CB8AC3E}">
        <p14:creationId xmlns:p14="http://schemas.microsoft.com/office/powerpoint/2010/main" val="2337776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 the equipment you will use</a:t>
            </a:r>
            <a:endParaRPr lang="en-US" dirty="0"/>
          </a:p>
        </p:txBody>
      </p:sp>
      <p:sp>
        <p:nvSpPr>
          <p:cNvPr id="5" name="Content Placeholder 4"/>
          <p:cNvSpPr>
            <a:spLocks noGrp="1"/>
          </p:cNvSpPr>
          <p:nvPr>
            <p:ph idx="1"/>
          </p:nvPr>
        </p:nvSpPr>
        <p:spPr>
          <a:xfrm>
            <a:off x="1261872" y="1685365"/>
            <a:ext cx="10123304" cy="4895049"/>
          </a:xfrm>
        </p:spPr>
        <p:txBody>
          <a:bodyPr>
            <a:noAutofit/>
          </a:bodyPr>
          <a:lstStyle/>
          <a:p>
            <a:pPr marL="0" indent="0">
              <a:buNone/>
            </a:pPr>
            <a:r>
              <a:rPr lang="en-US" sz="2400" b="1" i="1" dirty="0" smtClean="0"/>
              <a:t>Each </a:t>
            </a:r>
            <a:r>
              <a:rPr lang="en-US" sz="2400" b="1" i="1" dirty="0"/>
              <a:t>camera set up is slightly different, but they should all have the following equipment:</a:t>
            </a:r>
            <a:endParaRPr lang="en-US" sz="2400" b="1" dirty="0"/>
          </a:p>
          <a:p>
            <a:r>
              <a:rPr lang="en-US" sz="2400" b="1" dirty="0"/>
              <a:t>Camera</a:t>
            </a:r>
            <a:r>
              <a:rPr lang="en-US" sz="2400" dirty="0"/>
              <a:t> – review How to record, How to view what you recorded, White balance, zoom, pan</a:t>
            </a:r>
          </a:p>
          <a:p>
            <a:r>
              <a:rPr lang="en-US" sz="2400" b="1" dirty="0"/>
              <a:t>Tripod</a:t>
            </a:r>
            <a:r>
              <a:rPr lang="en-US" sz="2400" dirty="0"/>
              <a:t> –always use a tripod when possible</a:t>
            </a:r>
          </a:p>
          <a:p>
            <a:r>
              <a:rPr lang="en-US" sz="2400" b="1" dirty="0"/>
              <a:t>Microphones</a:t>
            </a:r>
          </a:p>
          <a:p>
            <a:pPr lvl="1"/>
            <a:r>
              <a:rPr lang="en-US" dirty="0"/>
              <a:t>On camera mic – try to avoid relying on this microphone</a:t>
            </a:r>
          </a:p>
          <a:p>
            <a:pPr lvl="1"/>
            <a:r>
              <a:rPr lang="en-US" dirty="0" smtClean="0"/>
              <a:t>Shotgun </a:t>
            </a:r>
            <a:r>
              <a:rPr lang="en-US" dirty="0"/>
              <a:t>mic – only picks up good sound in the direction that it is pointed</a:t>
            </a:r>
          </a:p>
          <a:p>
            <a:pPr lvl="1"/>
            <a:r>
              <a:rPr lang="en-US" dirty="0"/>
              <a:t>Lapel mic – good for interviews or clear sound when walking around with someone</a:t>
            </a:r>
          </a:p>
          <a:p>
            <a:r>
              <a:rPr lang="en-US" sz="2400" b="1" dirty="0"/>
              <a:t>Lights</a:t>
            </a:r>
            <a:r>
              <a:rPr lang="en-US" sz="2400" dirty="0"/>
              <a:t>  – be aware of lighting issues; improvise and be creative with light sources! </a:t>
            </a:r>
          </a:p>
          <a:p>
            <a:pPr marL="0" indent="0">
              <a:buNone/>
            </a:pPr>
            <a:r>
              <a:rPr lang="en-US" sz="2400" b="1" i="1" dirty="0"/>
              <a:t>Remember to always test equipment before recording.</a:t>
            </a:r>
            <a:endParaRPr lang="en-US" sz="2400" b="1" dirty="0"/>
          </a:p>
          <a:p>
            <a:endParaRPr lang="en-US" sz="2400" dirty="0"/>
          </a:p>
        </p:txBody>
      </p:sp>
      <p:sp>
        <p:nvSpPr>
          <p:cNvPr id="6" name="Rectangle 5"/>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3401151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Scavenger Hunt!</a:t>
            </a:r>
            <a:endParaRPr lang="en-US" dirty="0"/>
          </a:p>
        </p:txBody>
      </p:sp>
      <p:sp>
        <p:nvSpPr>
          <p:cNvPr id="3" name="Text Placeholder 2"/>
          <p:cNvSpPr>
            <a:spLocks noGrp="1"/>
          </p:cNvSpPr>
          <p:nvPr>
            <p:ph type="body" idx="1"/>
          </p:nvPr>
        </p:nvSpPr>
        <p:spPr/>
        <p:txBody>
          <a:bodyPr/>
          <a:lstStyle/>
          <a:p>
            <a:r>
              <a:rPr lang="en-US" dirty="0" smtClean="0"/>
              <a:t>Go out and capture some shots!</a:t>
            </a:r>
            <a:endParaRPr lang="en-US" dirty="0"/>
          </a:p>
        </p:txBody>
      </p:sp>
    </p:spTree>
    <p:extLst>
      <p:ext uri="{BB962C8B-B14F-4D97-AF65-F5344CB8AC3E}">
        <p14:creationId xmlns:p14="http://schemas.microsoft.com/office/powerpoint/2010/main" val="1919794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4" name="Text Placeholder 3"/>
          <p:cNvSpPr>
            <a:spLocks noGrp="1"/>
          </p:cNvSpPr>
          <p:nvPr>
            <p:ph type="body" idx="1"/>
          </p:nvPr>
        </p:nvSpPr>
        <p:spPr/>
        <p:txBody>
          <a:bodyPr/>
          <a:lstStyle/>
          <a:p>
            <a:r>
              <a:rPr lang="en-US" dirty="0" smtClean="0"/>
              <a:t>Review of what to expect this week.</a:t>
            </a:r>
            <a:endParaRPr lang="en-US" dirty="0"/>
          </a:p>
        </p:txBody>
      </p:sp>
    </p:spTree>
    <p:extLst>
      <p:ext uri="{BB962C8B-B14F-4D97-AF65-F5344CB8AC3E}">
        <p14:creationId xmlns:p14="http://schemas.microsoft.com/office/powerpoint/2010/main" val="19787255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599" y="685800"/>
            <a:ext cx="9941859" cy="1485900"/>
          </a:xfrm>
        </p:spPr>
        <p:txBody>
          <a:bodyPr/>
          <a:lstStyle/>
          <a:p>
            <a:r>
              <a:rPr lang="en-US" dirty="0" smtClean="0"/>
              <a:t>Capture Basic Shots and Camera Motions</a:t>
            </a:r>
            <a:endParaRPr lang="en-US" dirty="0"/>
          </a:p>
        </p:txBody>
      </p:sp>
      <p:sp>
        <p:nvSpPr>
          <p:cNvPr id="9" name="Rectangle 8"/>
          <p:cNvSpPr/>
          <p:nvPr/>
        </p:nvSpPr>
        <p:spPr>
          <a:xfrm>
            <a:off x="1371600" y="1902761"/>
            <a:ext cx="8973966" cy="3893374"/>
          </a:xfrm>
          <a:prstGeom prst="rect">
            <a:avLst/>
          </a:prstGeom>
        </p:spPr>
        <p:txBody>
          <a:bodyPr wrap="square">
            <a:spAutoFit/>
          </a:bodyPr>
          <a:lstStyle/>
          <a:p>
            <a:pPr marR="2971800">
              <a:spcBef>
                <a:spcPts val="600"/>
              </a:spcBef>
            </a:pPr>
            <a:r>
              <a:rPr lang="en-US" b="1" dirty="0" smtClean="0">
                <a:latin typeface="Calibri" panose="020F0502020204030204" pitchFamily="34" charset="0"/>
                <a:ea typeface="Calibri" panose="020F0502020204030204" pitchFamily="34" charset="0"/>
                <a:cs typeface="Times New Roman" panose="02020603050405020304" pitchFamily="18" charset="0"/>
              </a:rPr>
              <a:t>LOCATION </a:t>
            </a:r>
            <a:r>
              <a:rPr lang="en-US" b="1" dirty="0">
                <a:latin typeface="Calibri" panose="020F0502020204030204" pitchFamily="34" charset="0"/>
                <a:ea typeface="Calibri" panose="020F0502020204030204" pitchFamily="34" charset="0"/>
                <a:cs typeface="Times New Roman" panose="02020603050405020304" pitchFamily="18" charset="0"/>
              </a:rPr>
              <a:t>1: ___________________________</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2971800">
              <a:spcBef>
                <a:spcPts val="600"/>
              </a:spcBef>
            </a:pPr>
            <a:r>
              <a:rPr lang="en-US" b="1" dirty="0">
                <a:latin typeface="Calibri" panose="020F0502020204030204" pitchFamily="34" charset="0"/>
                <a:ea typeface="Calibri" panose="020F0502020204030204" pitchFamily="34" charset="0"/>
                <a:cs typeface="Times New Roman" panose="02020603050405020304" pitchFamily="18" charset="0"/>
              </a:rPr>
              <a:t>Remember: 10 seconds per </a:t>
            </a:r>
            <a:r>
              <a:rPr lang="en-US" b="1" dirty="0" smtClean="0">
                <a:latin typeface="Calibri" panose="020F0502020204030204" pitchFamily="34" charset="0"/>
                <a:ea typeface="Calibri" panose="020F0502020204030204" pitchFamily="34" charset="0"/>
                <a:cs typeface="Times New Roman" panose="02020603050405020304" pitchFamily="18" charset="0"/>
              </a:rPr>
              <a:t>shot</a:t>
            </a:r>
          </a:p>
          <a:p>
            <a:pPr marR="2971800">
              <a:spcBef>
                <a:spcPts val="600"/>
              </a:spcBef>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ES - Wide/Establishing Shot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LS - Long Shot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MS - Medium Shot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3829050" lvl="0" indent="-342900">
              <a:spcBef>
                <a:spcPts val="600"/>
              </a:spcBef>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MCU </a:t>
            </a:r>
            <a:r>
              <a:rPr lang="en-US" dirty="0">
                <a:latin typeface="Calibri" panose="020F0502020204030204" pitchFamily="34" charset="0"/>
                <a:ea typeface="Calibri" panose="020F0502020204030204" pitchFamily="34" charset="0"/>
                <a:cs typeface="Times New Roman" panose="02020603050405020304" pitchFamily="18" charset="0"/>
              </a:rPr>
              <a:t>- Medium Close Up </a:t>
            </a:r>
            <a:r>
              <a:rPr lang="en-US" i="1" dirty="0">
                <a:latin typeface="Calibri" panose="020F0502020204030204" pitchFamily="34" charset="0"/>
                <a:ea typeface="Calibri" panose="020F0502020204030204" pitchFamily="34" charset="0"/>
                <a:cs typeface="Times New Roman" panose="02020603050405020304" pitchFamily="18" charset="0"/>
              </a:rPr>
              <a:t>(ask your subject to explain or describe the location)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3371850" indent="-228600">
              <a:spcBef>
                <a:spcPts val="600"/>
              </a:spcBef>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CU </a:t>
            </a:r>
            <a:r>
              <a:rPr lang="en-US" dirty="0">
                <a:latin typeface="Calibri" panose="020F0502020204030204" pitchFamily="34" charset="0"/>
                <a:ea typeface="Calibri" panose="020F0502020204030204" pitchFamily="34" charset="0"/>
                <a:cs typeface="Times New Roman" panose="02020603050405020304" pitchFamily="18" charset="0"/>
              </a:rPr>
              <a:t>- Close Up </a:t>
            </a:r>
            <a:r>
              <a:rPr lang="en-US" i="1" dirty="0">
                <a:latin typeface="Calibri" panose="020F0502020204030204" pitchFamily="34" charset="0"/>
                <a:ea typeface="Calibri" panose="020F0502020204030204" pitchFamily="34" charset="0"/>
                <a:cs typeface="Times New Roman" panose="02020603050405020304" pitchFamily="18" charset="0"/>
              </a:rPr>
              <a:t>(do the close up of something they described in the location)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600"/>
              </a:spcBef>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ECU- </a:t>
            </a:r>
            <a:r>
              <a:rPr lang="en-US" dirty="0">
                <a:latin typeface="Calibri" panose="020F0502020204030204" pitchFamily="34" charset="0"/>
                <a:ea typeface="Calibri" panose="020F0502020204030204" pitchFamily="34" charset="0"/>
                <a:cs typeface="Times New Roman" panose="02020603050405020304" pitchFamily="18" charset="0"/>
              </a:rPr>
              <a:t>Extreme Close Up</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553961" y="1902761"/>
            <a:ext cx="8577943" cy="4078039"/>
          </a:xfrm>
          <a:prstGeom prst="rect">
            <a:avLst/>
          </a:prstGeom>
        </p:spPr>
        <p:txBody>
          <a:bodyPr wrap="square">
            <a:spAutoFit/>
          </a:bodyPr>
          <a:lstStyle/>
          <a:p>
            <a:pPr marR="2971800">
              <a:spcBef>
                <a:spcPts val="600"/>
              </a:spcBef>
            </a:pPr>
            <a:r>
              <a:rPr lang="en-US" b="1" dirty="0">
                <a:latin typeface="Calibri" panose="020F0502020204030204" pitchFamily="34" charset="0"/>
                <a:ea typeface="Calibri" panose="020F0502020204030204" pitchFamily="34" charset="0"/>
                <a:cs typeface="Times New Roman" panose="02020603050405020304" pitchFamily="18" charset="0"/>
              </a:rPr>
              <a:t>LOCATION 2: ___________________________</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2971800">
              <a:spcBef>
                <a:spcPts val="600"/>
              </a:spcBef>
            </a:pPr>
            <a:r>
              <a:rPr lang="en-US" b="1" dirty="0">
                <a:latin typeface="Calibri" panose="020F0502020204030204" pitchFamily="34" charset="0"/>
                <a:ea typeface="Calibri" panose="020F0502020204030204" pitchFamily="34" charset="0"/>
                <a:cs typeface="Times New Roman" panose="02020603050405020304" pitchFamily="18" charset="0"/>
              </a:rPr>
              <a:t>Remember: 10 seconds per </a:t>
            </a:r>
            <a:r>
              <a:rPr lang="en-US" b="1" dirty="0" smtClean="0">
                <a:latin typeface="Calibri" panose="020F0502020204030204" pitchFamily="34" charset="0"/>
                <a:ea typeface="Calibri" panose="020F0502020204030204" pitchFamily="34" charset="0"/>
                <a:cs typeface="Times New Roman" panose="02020603050405020304" pitchFamily="18" charset="0"/>
              </a:rPr>
              <a:t>shot</a:t>
            </a:r>
          </a:p>
          <a:p>
            <a:pPr marR="2971800">
              <a:spcBef>
                <a:spcPts val="600"/>
              </a:spcBef>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Medium Shot, from High Angle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Close Up, from Low Angle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Medium Close Up, from Dutch Angle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2971800">
              <a:spcBef>
                <a:spcPts val="600"/>
              </a:spcBef>
            </a:pPr>
            <a:r>
              <a:rPr lang="en-US" sz="800" b="1" i="1"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2971800">
              <a:spcBef>
                <a:spcPts val="600"/>
              </a:spcBef>
            </a:pPr>
            <a:r>
              <a:rPr lang="en-US" b="1" i="1" dirty="0">
                <a:latin typeface="Calibri" panose="020F0502020204030204" pitchFamily="34" charset="0"/>
                <a:ea typeface="Calibri" panose="020F0502020204030204" pitchFamily="34" charset="0"/>
                <a:cs typeface="Times New Roman" panose="02020603050405020304" pitchFamily="18" charset="0"/>
              </a:rPr>
              <a:t>Choose a different type of shot for each: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Tilt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Pan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Handheld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2971800" lvl="0" indent="-342900">
              <a:spcBef>
                <a:spcPts val="60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Tracking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8939253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 Footage</a:t>
            </a:r>
            <a:endParaRPr lang="en-US" dirty="0"/>
          </a:p>
        </p:txBody>
      </p:sp>
    </p:spTree>
    <p:extLst>
      <p:ext uri="{BB962C8B-B14F-4D97-AF65-F5344CB8AC3E}">
        <p14:creationId xmlns:p14="http://schemas.microsoft.com/office/powerpoint/2010/main" val="2099618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301360"/>
            <a:ext cx="10377996" cy="2852737"/>
          </a:xfrm>
        </p:spPr>
        <p:txBody>
          <a:bodyPr/>
          <a:lstStyle/>
          <a:p>
            <a:r>
              <a:rPr lang="en-US" dirty="0" smtClean="0"/>
              <a:t>Idea Development</a:t>
            </a:r>
            <a:endParaRPr lang="en-US" dirty="0"/>
          </a:p>
        </p:txBody>
      </p:sp>
      <p:sp>
        <p:nvSpPr>
          <p:cNvPr id="3" name="Text Placeholder 2"/>
          <p:cNvSpPr>
            <a:spLocks noGrp="1"/>
          </p:cNvSpPr>
          <p:nvPr>
            <p:ph type="body" idx="1"/>
          </p:nvPr>
        </p:nvSpPr>
        <p:spPr/>
        <p:txBody>
          <a:bodyPr/>
          <a:lstStyle/>
          <a:p>
            <a:r>
              <a:rPr lang="en-US" dirty="0" smtClean="0"/>
              <a:t>Finalize your story idea, then make a plan.</a:t>
            </a:r>
            <a:endParaRPr lang="en-US" dirty="0"/>
          </a:p>
        </p:txBody>
      </p:sp>
    </p:spTree>
    <p:extLst>
      <p:ext uri="{BB962C8B-B14F-4D97-AF65-F5344CB8AC3E}">
        <p14:creationId xmlns:p14="http://schemas.microsoft.com/office/powerpoint/2010/main" val="1402747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Make a Plan for your Project</a:t>
            </a:r>
            <a:endParaRPr lang="en-US" dirty="0"/>
          </a:p>
        </p:txBody>
      </p:sp>
      <p:sp>
        <p:nvSpPr>
          <p:cNvPr id="8" name="Rectangle 7"/>
          <p:cNvSpPr/>
          <p:nvPr/>
        </p:nvSpPr>
        <p:spPr>
          <a:xfrm>
            <a:off x="1371600" y="1737230"/>
            <a:ext cx="6096000" cy="1289199"/>
          </a:xfrm>
          <a:prstGeom prst="rect">
            <a:avLst/>
          </a:prstGeom>
        </p:spPr>
        <p:txBody>
          <a:bodyPr>
            <a:spAutoFit/>
          </a:bodyPr>
          <a:lstStyle/>
          <a:p>
            <a:pPr>
              <a:lnSpc>
                <a:spcPct val="107000"/>
              </a:lnSpc>
              <a:spcBef>
                <a:spcPts val="600"/>
              </a:spcBef>
              <a:spcAft>
                <a:spcPts val="600"/>
              </a:spcAft>
            </a:pPr>
            <a:r>
              <a:rPr lang="en-US" dirty="0" smtClean="0">
                <a:latin typeface="Kozuka Gothic Pro B" panose="020B0800000000000000" pitchFamily="34" charset="-128"/>
                <a:ea typeface="Calibri" panose="020F0502020204030204" pitchFamily="34" charset="0"/>
                <a:cs typeface="Segoe UI" panose="020B0502040204020203" pitchFamily="34" charset="0"/>
              </a:rPr>
              <a:t>What is your Script/Story Outline?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dirty="0">
                <a:latin typeface="Kozuka Gothic Pro B" panose="020B0800000000000000" pitchFamily="34" charset="-128"/>
                <a:ea typeface="Calibri" panose="020F0502020204030204" pitchFamily="34" charset="0"/>
                <a:cs typeface="Segoe UI" panose="020B0502040204020203" pitchFamily="34" charset="0"/>
              </a:rPr>
              <a:t> </a:t>
            </a:r>
            <a:endParaRPr lang="en-US" dirty="0" smtClean="0">
              <a:latin typeface="Kozuka Gothic Pro B" panose="020B0800000000000000" pitchFamily="34" charset="-128"/>
              <a:ea typeface="Calibri" panose="020F0502020204030204" pitchFamily="34" charset="0"/>
              <a:cs typeface="Segoe UI" panose="020B0502040204020203" pitchFamily="34" charset="0"/>
            </a:endParaRPr>
          </a:p>
          <a:p>
            <a:pPr>
              <a:lnSpc>
                <a:spcPct val="107000"/>
              </a:lnSpc>
              <a:spcBef>
                <a:spcPts val="600"/>
              </a:spcBef>
              <a:spcAft>
                <a:spcPts val="600"/>
              </a:spcAft>
            </a:pPr>
            <a:r>
              <a:rPr lang="en-US" dirty="0" smtClean="0">
                <a:latin typeface="Kozuka Gothic Pro B" panose="020B0800000000000000" pitchFamily="34" charset="-128"/>
                <a:ea typeface="Calibri" panose="020F0502020204030204" pitchFamily="34" charset="0"/>
                <a:cs typeface="Segoe UI" panose="020B0502040204020203" pitchFamily="34" charset="0"/>
              </a:rPr>
              <a:t>Make a Shot List: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832303284"/>
              </p:ext>
            </p:extLst>
          </p:nvPr>
        </p:nvGraphicFramePr>
        <p:xfrm>
          <a:off x="1434351" y="3223130"/>
          <a:ext cx="9538448" cy="2781554"/>
        </p:xfrm>
        <a:graphic>
          <a:graphicData uri="http://schemas.openxmlformats.org/drawingml/2006/table">
            <a:tbl>
              <a:tblPr firstRow="1" firstCol="1" bandRow="1">
                <a:tableStyleId>{5940675A-B579-460E-94D1-54222C63F5DA}</a:tableStyleId>
              </a:tblPr>
              <a:tblGrid>
                <a:gridCol w="4769224"/>
                <a:gridCol w="4769224"/>
              </a:tblGrid>
              <a:tr h="0">
                <a:tc>
                  <a:txBody>
                    <a:bodyPr/>
                    <a:lstStyle/>
                    <a:p>
                      <a:pPr marL="0" marR="0">
                        <a:lnSpc>
                          <a:spcPct val="107000"/>
                        </a:lnSpc>
                        <a:spcBef>
                          <a:spcPts val="600"/>
                        </a:spcBef>
                        <a:spcAft>
                          <a:spcPts val="0"/>
                        </a:spcAft>
                      </a:pPr>
                      <a:r>
                        <a:rPr lang="en-US" sz="1800" b="1" cap="all" spc="75" dirty="0">
                          <a:effectLst/>
                          <a:latin typeface="+mn-lt"/>
                        </a:rPr>
                        <a:t>IMAGE/SHOT </a:t>
                      </a:r>
                      <a:r>
                        <a:rPr lang="en-US" sz="1800" b="1" cap="all" spc="75" dirty="0" err="1">
                          <a:effectLst/>
                          <a:latin typeface="+mn-lt"/>
                        </a:rPr>
                        <a:t>DESCRiPTION</a:t>
                      </a:r>
                      <a:r>
                        <a:rPr lang="en-US" sz="1800" b="1" cap="all" spc="75" dirty="0">
                          <a:effectLst/>
                          <a:latin typeface="+mn-lt"/>
                        </a:rPr>
                        <a:t>/Video</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cap="all" spc="75" dirty="0">
                          <a:effectLst/>
                          <a:latin typeface="+mn-lt"/>
                        </a:rPr>
                        <a:t>TEXT/Audio</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600"/>
                        </a:spcBef>
                        <a:spcAft>
                          <a:spcPts val="0"/>
                        </a:spcAft>
                      </a:pPr>
                      <a:r>
                        <a:rPr lang="en-US" sz="1800" dirty="0">
                          <a:effectLst/>
                          <a:latin typeface="+mn-lt"/>
                        </a:rPr>
                        <a:t>Wide shot of castle, zoom in slowly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Once upon a time, a long time ago...</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dirty="0">
                          <a:effectLst/>
                          <a:latin typeface="+mn-lt"/>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dirty="0">
                          <a:effectLst/>
                          <a:latin typeface="+mn-lt"/>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4"/>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2694853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DAY 3: Production Wrap-Up and Begin Post-Production</a:t>
            </a:r>
            <a:endParaRPr lang="en-US" dirty="0"/>
          </a:p>
        </p:txBody>
      </p:sp>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47" t="1023" r="21623" b="-2178"/>
          <a:stretch/>
        </p:blipFill>
        <p:spPr>
          <a:xfrm>
            <a:off x="5532120" y="-35859"/>
            <a:ext cx="6781760" cy="7064188"/>
          </a:xfrm>
        </p:spPr>
      </p:pic>
      <p:sp>
        <p:nvSpPr>
          <p:cNvPr id="6" name="Text Placeholder 5"/>
          <p:cNvSpPr>
            <a:spLocks noGrp="1"/>
          </p:cNvSpPr>
          <p:nvPr>
            <p:ph type="body" sz="half" idx="2"/>
          </p:nvPr>
        </p:nvSpPr>
        <p:spPr>
          <a:xfrm>
            <a:off x="723900" y="3478306"/>
            <a:ext cx="3855720" cy="2389094"/>
          </a:xfrm>
        </p:spPr>
        <p:txBody>
          <a:bodyPr/>
          <a:lstStyle/>
          <a:p>
            <a:r>
              <a:rPr lang="en-US" dirty="0" smtClean="0"/>
              <a:t>Shoot video, learn how to edit it. </a:t>
            </a:r>
            <a:endParaRPr lang="en-US" dirty="0"/>
          </a:p>
        </p:txBody>
      </p:sp>
    </p:spTree>
    <p:extLst>
      <p:ext uri="{BB962C8B-B14F-4D97-AF65-F5344CB8AC3E}">
        <p14:creationId xmlns:p14="http://schemas.microsoft.com/office/powerpoint/2010/main" val="41634946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from Yesterday</a:t>
            </a:r>
            <a:endParaRPr lang="en-US" dirty="0"/>
          </a:p>
        </p:txBody>
      </p:sp>
      <p:sp>
        <p:nvSpPr>
          <p:cNvPr id="3" name="Text Placeholder 2"/>
          <p:cNvSpPr>
            <a:spLocks noGrp="1"/>
          </p:cNvSpPr>
          <p:nvPr>
            <p:ph type="body" idx="1"/>
          </p:nvPr>
        </p:nvSpPr>
        <p:spPr/>
        <p:txBody>
          <a:bodyPr>
            <a:normAutofit fontScale="92500" lnSpcReduction="10000"/>
          </a:bodyPr>
          <a:lstStyle/>
          <a:p>
            <a:r>
              <a:rPr lang="en-US" dirty="0"/>
              <a:t>What did each group decide to focus on?</a:t>
            </a:r>
          </a:p>
          <a:p>
            <a:pPr lvl="0"/>
            <a:r>
              <a:rPr lang="en-US" dirty="0"/>
              <a:t>How did scouting locations and contacting people go?</a:t>
            </a:r>
          </a:p>
          <a:p>
            <a:pPr lvl="0"/>
            <a:r>
              <a:rPr lang="en-US" dirty="0"/>
              <a:t>Any questions or concerns?</a:t>
            </a:r>
          </a:p>
        </p:txBody>
      </p:sp>
    </p:spTree>
    <p:extLst>
      <p:ext uri="{BB962C8B-B14F-4D97-AF65-F5344CB8AC3E}">
        <p14:creationId xmlns:p14="http://schemas.microsoft.com/office/powerpoint/2010/main" val="3605304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 to Editing</a:t>
            </a:r>
            <a:endParaRPr lang="en-US" dirty="0"/>
          </a:p>
        </p:txBody>
      </p:sp>
      <p:sp>
        <p:nvSpPr>
          <p:cNvPr id="3" name="Text Placeholder 2"/>
          <p:cNvSpPr>
            <a:spLocks noGrp="1"/>
          </p:cNvSpPr>
          <p:nvPr>
            <p:ph type="body" idx="1"/>
          </p:nvPr>
        </p:nvSpPr>
        <p:spPr/>
        <p:txBody>
          <a:bodyPr/>
          <a:lstStyle/>
          <a:p>
            <a:r>
              <a:rPr lang="en-US" dirty="0" smtClean="0"/>
              <a:t>Learn how to edit your film using clips from your scavenger hunt.</a:t>
            </a:r>
            <a:endParaRPr lang="en-US" dirty="0"/>
          </a:p>
        </p:txBody>
      </p:sp>
    </p:spTree>
    <p:extLst>
      <p:ext uri="{BB962C8B-B14F-4D97-AF65-F5344CB8AC3E}">
        <p14:creationId xmlns:p14="http://schemas.microsoft.com/office/powerpoint/2010/main" val="38467588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iMovie: Group tour and demonstration</a:t>
            </a:r>
            <a:endParaRPr lang="en-US" dirty="0"/>
          </a:p>
        </p:txBody>
      </p:sp>
      <p:pic>
        <p:nvPicPr>
          <p:cNvPr id="5122" name="Picture 2" descr="http://alex4d.com/images/alex4dNotes/2014/1016_iMovieYos/iMovieMav.jpg"/>
          <p:cNvPicPr>
            <a:picLocks noChangeAspect="1" noChangeArrowheads="1"/>
          </p:cNvPicPr>
          <p:nvPr/>
        </p:nvPicPr>
        <p:blipFill rotWithShape="1">
          <a:blip r:embed="rId3">
            <a:extLst>
              <a:ext uri="{28A0092B-C50C-407E-A947-70E740481C1C}">
                <a14:useLocalDpi xmlns:a14="http://schemas.microsoft.com/office/drawing/2010/main" val="0"/>
              </a:ext>
            </a:extLst>
          </a:blip>
          <a:srcRect b="9827"/>
          <a:stretch/>
        </p:blipFill>
        <p:spPr bwMode="auto">
          <a:xfrm>
            <a:off x="1676400" y="1428750"/>
            <a:ext cx="8991600" cy="510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77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56129"/>
          </a:xfrm>
        </p:spPr>
        <p:txBody>
          <a:bodyPr/>
          <a:lstStyle/>
          <a:p>
            <a:r>
              <a:rPr lang="en-US" dirty="0"/>
              <a:t>How you will you structure your movie</a:t>
            </a:r>
            <a:r>
              <a:rPr lang="en-US" dirty="0" smtClean="0"/>
              <a:t>?</a:t>
            </a:r>
            <a:endParaRPr lang="en-US" dirty="0"/>
          </a:p>
        </p:txBody>
      </p:sp>
      <p:sp>
        <p:nvSpPr>
          <p:cNvPr id="3" name="Content Placeholder 2"/>
          <p:cNvSpPr>
            <a:spLocks noGrp="1"/>
          </p:cNvSpPr>
          <p:nvPr>
            <p:ph idx="1"/>
          </p:nvPr>
        </p:nvSpPr>
        <p:spPr>
          <a:xfrm>
            <a:off x="1371600" y="2286000"/>
            <a:ext cx="9982200" cy="3581400"/>
          </a:xfrm>
        </p:spPr>
        <p:txBody>
          <a:bodyPr>
            <a:normAutofit/>
          </a:bodyPr>
          <a:lstStyle/>
          <a:p>
            <a:pPr marL="0" indent="0">
              <a:spcAft>
                <a:spcPts val="1200"/>
              </a:spcAft>
              <a:buNone/>
            </a:pPr>
            <a:r>
              <a:rPr lang="en-US" sz="3200" b="1" i="1" dirty="0"/>
              <a:t>Discuss with your </a:t>
            </a:r>
            <a:r>
              <a:rPr lang="en-US" sz="3200" b="1" i="1" dirty="0" smtClean="0"/>
              <a:t>mentor:</a:t>
            </a:r>
            <a:endParaRPr lang="en-US" sz="3200" b="1" i="1" dirty="0"/>
          </a:p>
          <a:p>
            <a:pPr marL="0" indent="0">
              <a:spcAft>
                <a:spcPts val="1200"/>
              </a:spcAft>
              <a:buNone/>
            </a:pPr>
            <a:r>
              <a:rPr lang="en-US" sz="3200" dirty="0" smtClean="0"/>
              <a:t>Is </a:t>
            </a:r>
            <a:r>
              <a:rPr lang="en-US" sz="3200" dirty="0"/>
              <a:t>it a story with beginning, middle and end, with characters and a plot?  </a:t>
            </a:r>
            <a:endParaRPr lang="en-US" sz="3200" dirty="0" smtClean="0"/>
          </a:p>
          <a:p>
            <a:pPr marL="0" indent="0">
              <a:spcAft>
                <a:spcPts val="1200"/>
              </a:spcAft>
              <a:buNone/>
            </a:pPr>
            <a:r>
              <a:rPr lang="en-US" sz="3200" dirty="0" smtClean="0"/>
              <a:t>Or </a:t>
            </a:r>
            <a:r>
              <a:rPr lang="en-US" sz="3200" dirty="0"/>
              <a:t>is it something else, like a news story or an oral history, or an argument you are making?  Is it experimental or artistic? </a:t>
            </a:r>
          </a:p>
        </p:txBody>
      </p:sp>
    </p:spTree>
    <p:extLst>
      <p:ext uri="{BB962C8B-B14F-4D97-AF65-F5344CB8AC3E}">
        <p14:creationId xmlns:p14="http://schemas.microsoft.com/office/powerpoint/2010/main" val="5531022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Make a Plan for your shots today</a:t>
            </a:r>
            <a:endParaRPr lang="en-US" dirty="0"/>
          </a:p>
        </p:txBody>
      </p:sp>
      <p:sp>
        <p:nvSpPr>
          <p:cNvPr id="8" name="Rectangle 7"/>
          <p:cNvSpPr/>
          <p:nvPr/>
        </p:nvSpPr>
        <p:spPr>
          <a:xfrm>
            <a:off x="1371600" y="1737230"/>
            <a:ext cx="6096000" cy="1289199"/>
          </a:xfrm>
          <a:prstGeom prst="rect">
            <a:avLst/>
          </a:prstGeom>
        </p:spPr>
        <p:txBody>
          <a:bodyPr>
            <a:spAutoFit/>
          </a:bodyPr>
          <a:lstStyle/>
          <a:p>
            <a:pPr>
              <a:lnSpc>
                <a:spcPct val="107000"/>
              </a:lnSpc>
              <a:spcBef>
                <a:spcPts val="600"/>
              </a:spcBef>
              <a:spcAft>
                <a:spcPts val="600"/>
              </a:spcAft>
            </a:pPr>
            <a:r>
              <a:rPr lang="en-US" dirty="0" smtClean="0">
                <a:latin typeface="Kozuka Gothic Pro B" panose="020B0800000000000000" pitchFamily="34" charset="-128"/>
                <a:ea typeface="Calibri" panose="020F0502020204030204" pitchFamily="34" charset="0"/>
                <a:cs typeface="Segoe UI" panose="020B0502040204020203" pitchFamily="34" charset="0"/>
              </a:rPr>
              <a:t>What is your Script/Story Outline?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dirty="0">
                <a:latin typeface="Kozuka Gothic Pro B" panose="020B0800000000000000" pitchFamily="34" charset="-128"/>
                <a:ea typeface="Calibri" panose="020F0502020204030204" pitchFamily="34" charset="0"/>
                <a:cs typeface="Segoe UI" panose="020B0502040204020203" pitchFamily="34" charset="0"/>
              </a:rPr>
              <a:t> </a:t>
            </a:r>
            <a:endParaRPr lang="en-US" dirty="0" smtClean="0">
              <a:latin typeface="Kozuka Gothic Pro B" panose="020B0800000000000000" pitchFamily="34" charset="-128"/>
              <a:ea typeface="Calibri" panose="020F0502020204030204" pitchFamily="34" charset="0"/>
              <a:cs typeface="Segoe UI" panose="020B0502040204020203" pitchFamily="34" charset="0"/>
            </a:endParaRPr>
          </a:p>
          <a:p>
            <a:pPr>
              <a:lnSpc>
                <a:spcPct val="107000"/>
              </a:lnSpc>
              <a:spcBef>
                <a:spcPts val="600"/>
              </a:spcBef>
              <a:spcAft>
                <a:spcPts val="600"/>
              </a:spcAft>
            </a:pPr>
            <a:r>
              <a:rPr lang="en-US" dirty="0" smtClean="0">
                <a:latin typeface="Kozuka Gothic Pro B" panose="020B0800000000000000" pitchFamily="34" charset="-128"/>
                <a:ea typeface="Calibri" panose="020F0502020204030204" pitchFamily="34" charset="0"/>
                <a:cs typeface="Segoe UI" panose="020B0502040204020203" pitchFamily="34" charset="0"/>
              </a:rPr>
              <a:t>Make a Shot List: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nvPr>
        </p:nvGraphicFramePr>
        <p:xfrm>
          <a:off x="1434351" y="3223130"/>
          <a:ext cx="9538448" cy="2781554"/>
        </p:xfrm>
        <a:graphic>
          <a:graphicData uri="http://schemas.openxmlformats.org/drawingml/2006/table">
            <a:tbl>
              <a:tblPr firstRow="1" firstCol="1" bandRow="1">
                <a:tableStyleId>{5940675A-B579-460E-94D1-54222C63F5DA}</a:tableStyleId>
              </a:tblPr>
              <a:tblGrid>
                <a:gridCol w="4769224"/>
                <a:gridCol w="4769224"/>
              </a:tblGrid>
              <a:tr h="0">
                <a:tc>
                  <a:txBody>
                    <a:bodyPr/>
                    <a:lstStyle/>
                    <a:p>
                      <a:pPr marL="0" marR="0">
                        <a:lnSpc>
                          <a:spcPct val="107000"/>
                        </a:lnSpc>
                        <a:spcBef>
                          <a:spcPts val="600"/>
                        </a:spcBef>
                        <a:spcAft>
                          <a:spcPts val="0"/>
                        </a:spcAft>
                      </a:pPr>
                      <a:r>
                        <a:rPr lang="en-US" sz="1800" b="1" cap="all" spc="75" dirty="0">
                          <a:effectLst/>
                          <a:latin typeface="+mn-lt"/>
                        </a:rPr>
                        <a:t>IMAGE/SHOT </a:t>
                      </a:r>
                      <a:r>
                        <a:rPr lang="en-US" sz="1800" b="1" cap="all" spc="75" dirty="0" err="1">
                          <a:effectLst/>
                          <a:latin typeface="+mn-lt"/>
                        </a:rPr>
                        <a:t>DESCRiPTION</a:t>
                      </a:r>
                      <a:r>
                        <a:rPr lang="en-US" sz="1800" b="1" cap="all" spc="75" dirty="0">
                          <a:effectLst/>
                          <a:latin typeface="+mn-lt"/>
                        </a:rPr>
                        <a:t>/Video</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cap="all" spc="75" dirty="0">
                          <a:effectLst/>
                          <a:latin typeface="+mn-lt"/>
                        </a:rPr>
                        <a:t>TEXT/Audio</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600"/>
                        </a:spcBef>
                        <a:spcAft>
                          <a:spcPts val="0"/>
                        </a:spcAft>
                      </a:pPr>
                      <a:r>
                        <a:rPr lang="en-US" sz="1800" dirty="0">
                          <a:effectLst/>
                          <a:latin typeface="+mn-lt"/>
                        </a:rPr>
                        <a:t>Wide shot of castle, zoom in slowly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Once upon a time, a long time ago...</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dirty="0">
                          <a:effectLst/>
                          <a:latin typeface="+mn-lt"/>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r>
              <a:tr h="548640">
                <a:tc>
                  <a:txBody>
                    <a:bodyPr/>
                    <a:lstStyle/>
                    <a:p>
                      <a:pPr marL="0" marR="0">
                        <a:lnSpc>
                          <a:spcPct val="107000"/>
                        </a:lnSpc>
                        <a:spcBef>
                          <a:spcPts val="600"/>
                        </a:spcBef>
                        <a:spcAft>
                          <a:spcPts val="0"/>
                        </a:spcAft>
                      </a:pPr>
                      <a:r>
                        <a:rPr lang="en-US" sz="1800">
                          <a:effectLst/>
                          <a:latin typeface="+mn-lt"/>
                        </a:rPr>
                        <a:t> </a:t>
                      </a:r>
                      <a:endParaRPr lang="en-US" sz="24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dirty="0">
                          <a:effectLst/>
                          <a:latin typeface="+mn-lt"/>
                        </a:rPr>
                        <a:t>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4"/>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1229184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30995784"/>
              </p:ext>
            </p:extLst>
          </p:nvPr>
        </p:nvGraphicFramePr>
        <p:xfrm>
          <a:off x="1371600" y="1790700"/>
          <a:ext cx="10020300" cy="4419600"/>
        </p:xfrm>
        <a:graphic>
          <a:graphicData uri="http://schemas.openxmlformats.org/drawingml/2006/table">
            <a:tbl>
              <a:tblPr firstRow="1" bandRow="1">
                <a:tableStyleId>{616DA210-FB5B-4158-B5E0-FEB733F419BA}</a:tableStyleId>
              </a:tblPr>
              <a:tblGrid>
                <a:gridCol w="2004060"/>
                <a:gridCol w="2004060"/>
                <a:gridCol w="2004060"/>
                <a:gridCol w="2004060"/>
                <a:gridCol w="2004060"/>
              </a:tblGrid>
              <a:tr h="616885">
                <a:tc>
                  <a:txBody>
                    <a:bodyPr/>
                    <a:lstStyle/>
                    <a:p>
                      <a:pPr algn="ctr"/>
                      <a:r>
                        <a:rPr lang="en-US" dirty="0" smtClean="0"/>
                        <a:t>MONDAY</a:t>
                      </a:r>
                      <a:endParaRPr lang="en-US" b="1" dirty="0"/>
                    </a:p>
                  </a:txBody>
                  <a:tcPr anchor="ctr">
                    <a:solidFill>
                      <a:schemeClr val="accent5"/>
                    </a:solidFill>
                  </a:tcPr>
                </a:tc>
                <a:tc>
                  <a:txBody>
                    <a:bodyPr/>
                    <a:lstStyle/>
                    <a:p>
                      <a:pPr algn="ctr"/>
                      <a:r>
                        <a:rPr lang="en-US" dirty="0" smtClean="0"/>
                        <a:t>TUESDAY</a:t>
                      </a:r>
                      <a:endParaRPr lang="en-US" b="1" dirty="0"/>
                    </a:p>
                  </a:txBody>
                  <a:tcPr anchor="ctr">
                    <a:solidFill>
                      <a:schemeClr val="accent5"/>
                    </a:solidFill>
                  </a:tcPr>
                </a:tc>
                <a:tc>
                  <a:txBody>
                    <a:bodyPr/>
                    <a:lstStyle/>
                    <a:p>
                      <a:pPr algn="ctr"/>
                      <a:r>
                        <a:rPr lang="en-US" dirty="0" smtClean="0"/>
                        <a:t>WEDNESDAY</a:t>
                      </a:r>
                      <a:endParaRPr lang="en-US" b="1" dirty="0"/>
                    </a:p>
                  </a:txBody>
                  <a:tcPr anchor="ctr">
                    <a:solidFill>
                      <a:schemeClr val="accent5"/>
                    </a:solidFill>
                  </a:tcPr>
                </a:tc>
                <a:tc>
                  <a:txBody>
                    <a:bodyPr/>
                    <a:lstStyle/>
                    <a:p>
                      <a:pPr algn="ctr"/>
                      <a:r>
                        <a:rPr lang="en-US" dirty="0" smtClean="0"/>
                        <a:t>THURSDAY</a:t>
                      </a:r>
                      <a:endParaRPr lang="en-US" b="1" dirty="0"/>
                    </a:p>
                  </a:txBody>
                  <a:tcPr anchor="ctr">
                    <a:solidFill>
                      <a:schemeClr val="accent5"/>
                    </a:solidFill>
                  </a:tcPr>
                </a:tc>
                <a:tc>
                  <a:txBody>
                    <a:bodyPr/>
                    <a:lstStyle/>
                    <a:p>
                      <a:pPr algn="ctr"/>
                      <a:r>
                        <a:rPr lang="en-US" dirty="0" smtClean="0"/>
                        <a:t>FRIDAY</a:t>
                      </a:r>
                      <a:endParaRPr lang="en-US" b="1" dirty="0"/>
                    </a:p>
                  </a:txBody>
                  <a:tcPr anchor="ctr">
                    <a:solidFill>
                      <a:schemeClr val="accent5"/>
                    </a:solidFill>
                  </a:tcPr>
                </a:tc>
              </a:tr>
              <a:tr h="3802715">
                <a:tc>
                  <a:txBody>
                    <a:bodyPr/>
                    <a:lstStyle/>
                    <a:p>
                      <a:pPr algn="l"/>
                      <a:endParaRPr lang="en-US" dirty="0" smtClean="0"/>
                    </a:p>
                    <a:p>
                      <a:pPr algn="l"/>
                      <a:r>
                        <a:rPr lang="en-US" dirty="0" smtClean="0"/>
                        <a:t>Introduction</a:t>
                      </a:r>
                    </a:p>
                    <a:p>
                      <a:pPr algn="l"/>
                      <a:endParaRPr lang="en-US" dirty="0" smtClean="0"/>
                    </a:p>
                    <a:p>
                      <a:pPr algn="l"/>
                      <a:r>
                        <a:rPr lang="en-US" dirty="0" smtClean="0"/>
                        <a:t>Sample</a:t>
                      </a:r>
                      <a:r>
                        <a:rPr lang="en-US" baseline="0" dirty="0" smtClean="0"/>
                        <a:t> Films</a:t>
                      </a:r>
                    </a:p>
                    <a:p>
                      <a:pPr algn="l"/>
                      <a:endParaRPr lang="en-US" baseline="0" dirty="0" smtClean="0"/>
                    </a:p>
                    <a:p>
                      <a:pPr algn="l"/>
                      <a:r>
                        <a:rPr lang="en-US" baseline="0" dirty="0" smtClean="0"/>
                        <a:t>Idea Development</a:t>
                      </a:r>
                      <a:endParaRPr lang="en-US" b="0" dirty="0"/>
                    </a:p>
                  </a:txBody>
                  <a:tcPr/>
                </a:tc>
                <a:tc>
                  <a:txBody>
                    <a:bodyPr/>
                    <a:lstStyle/>
                    <a:p>
                      <a:pPr algn="l"/>
                      <a:endParaRPr lang="en-US" dirty="0" smtClean="0"/>
                    </a:p>
                    <a:p>
                      <a:pPr algn="l"/>
                      <a:r>
                        <a:rPr lang="en-US" dirty="0" smtClean="0"/>
                        <a:t>Video</a:t>
                      </a:r>
                      <a:r>
                        <a:rPr lang="en-US" baseline="0" dirty="0" smtClean="0"/>
                        <a:t> Recording Tips</a:t>
                      </a:r>
                    </a:p>
                    <a:p>
                      <a:pPr algn="l"/>
                      <a:endParaRPr lang="en-US" baseline="0" dirty="0" smtClean="0"/>
                    </a:p>
                    <a:p>
                      <a:pPr algn="l"/>
                      <a:r>
                        <a:rPr lang="en-US" baseline="0" dirty="0" smtClean="0"/>
                        <a:t>Audio and Lighting Tips</a:t>
                      </a:r>
                    </a:p>
                    <a:p>
                      <a:pPr algn="l"/>
                      <a:endParaRPr lang="en-US" baseline="0" dirty="0" smtClean="0"/>
                    </a:p>
                    <a:p>
                      <a:pPr algn="l"/>
                      <a:r>
                        <a:rPr lang="en-US" baseline="0" dirty="0" smtClean="0"/>
                        <a:t>Interviewing Tips</a:t>
                      </a:r>
                    </a:p>
                    <a:p>
                      <a:pPr algn="l"/>
                      <a:endParaRPr lang="en-US" baseline="0" dirty="0" smtClean="0"/>
                    </a:p>
                    <a:p>
                      <a:pPr algn="l"/>
                      <a:r>
                        <a:rPr lang="en-US" baseline="0" dirty="0" smtClean="0"/>
                        <a:t>Scavenger Hunt</a:t>
                      </a:r>
                    </a:p>
                    <a:p>
                      <a:pPr algn="l"/>
                      <a:endParaRPr lang="en-US" baseline="0" dirty="0" smtClean="0"/>
                    </a:p>
                    <a:p>
                      <a:pPr algn="l"/>
                      <a:r>
                        <a:rPr lang="en-US" baseline="0" dirty="0" smtClean="0"/>
                        <a:t>Idea Development</a:t>
                      </a:r>
                    </a:p>
                    <a:p>
                      <a:pPr algn="l"/>
                      <a:r>
                        <a:rPr lang="en-US" baseline="0" dirty="0" smtClean="0"/>
                        <a:t>Making a Plan</a:t>
                      </a:r>
                      <a:endParaRPr lang="en-US" b="0" baseline="0" dirty="0" smtClean="0"/>
                    </a:p>
                  </a:txBody>
                  <a:tcPr/>
                </a:tc>
                <a:tc>
                  <a:txBody>
                    <a:bodyPr/>
                    <a:lstStyle/>
                    <a:p>
                      <a:pPr algn="l"/>
                      <a:endParaRPr lang="en-US" dirty="0" smtClean="0"/>
                    </a:p>
                    <a:p>
                      <a:pPr algn="l"/>
                      <a:r>
                        <a:rPr lang="en-US" dirty="0" smtClean="0"/>
                        <a:t>Intro</a:t>
                      </a:r>
                      <a:r>
                        <a:rPr lang="en-US" baseline="0" dirty="0" smtClean="0"/>
                        <a:t> to Editing</a:t>
                      </a:r>
                    </a:p>
                    <a:p>
                      <a:pPr algn="l"/>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Editing your film/ Continue shooting</a:t>
                      </a:r>
                    </a:p>
                    <a:p>
                      <a:pPr algn="l"/>
                      <a:endParaRPr lang="en-US" dirty="0" smtClean="0"/>
                    </a:p>
                    <a:p>
                      <a:pPr algn="l"/>
                      <a:endParaRPr lang="en-US" b="0" dirty="0"/>
                    </a:p>
                  </a:txBody>
                  <a:tcPr/>
                </a:tc>
                <a:tc>
                  <a:txBody>
                    <a:bodyPr/>
                    <a:lstStyle/>
                    <a:p>
                      <a:pPr algn="l"/>
                      <a:endParaRPr lang="en-US" dirty="0" smtClean="0"/>
                    </a:p>
                    <a:p>
                      <a:pPr algn="l"/>
                      <a:r>
                        <a:rPr lang="en-US" dirty="0" smtClean="0"/>
                        <a:t>Additional editing</a:t>
                      </a:r>
                      <a:r>
                        <a:rPr lang="en-US" baseline="0" dirty="0" smtClean="0"/>
                        <a:t> techniques</a:t>
                      </a:r>
                    </a:p>
                    <a:p>
                      <a:pPr algn="l"/>
                      <a:endParaRPr lang="en-US" baseline="0" dirty="0" smtClean="0"/>
                    </a:p>
                    <a:p>
                      <a:pPr algn="l"/>
                      <a:endParaRPr lang="en-US" baseline="0" dirty="0" smtClean="0"/>
                    </a:p>
                    <a:p>
                      <a:pPr algn="l"/>
                      <a:r>
                        <a:rPr lang="en-US" baseline="0" dirty="0" smtClean="0"/>
                        <a:t>Capture additional Footage/Editing</a:t>
                      </a:r>
                      <a:endParaRPr lang="en-US" b="0" baseline="0" dirty="0" smtClean="0"/>
                    </a:p>
                  </a:txBody>
                  <a:tcPr/>
                </a:tc>
                <a:tc>
                  <a:txBody>
                    <a:bodyPr/>
                    <a:lstStyle/>
                    <a:p>
                      <a:pPr algn="l"/>
                      <a:endParaRPr lang="en-US" dirty="0" smtClean="0"/>
                    </a:p>
                    <a:p>
                      <a:pPr algn="l"/>
                      <a:r>
                        <a:rPr lang="en-US" dirty="0" smtClean="0"/>
                        <a:t>Finish Editing</a:t>
                      </a:r>
                    </a:p>
                    <a:p>
                      <a:pPr algn="l"/>
                      <a:endParaRPr lang="en-US" dirty="0" smtClean="0"/>
                    </a:p>
                    <a:p>
                      <a:pPr algn="l"/>
                      <a:r>
                        <a:rPr lang="en-US" dirty="0" smtClean="0"/>
                        <a:t>Save and</a:t>
                      </a:r>
                      <a:r>
                        <a:rPr lang="en-US" baseline="0" dirty="0" smtClean="0"/>
                        <a:t> Upload by 3pm</a:t>
                      </a:r>
                      <a:endParaRPr lang="en-US" dirty="0" smtClean="0"/>
                    </a:p>
                    <a:p>
                      <a:pPr algn="l"/>
                      <a:endParaRPr lang="en-US" dirty="0" smtClean="0"/>
                    </a:p>
                    <a:p>
                      <a:pPr algn="l"/>
                      <a:r>
                        <a:rPr lang="en-US" dirty="0" smtClean="0"/>
                        <a:t>5pm </a:t>
                      </a:r>
                    </a:p>
                    <a:p>
                      <a:pPr algn="l"/>
                      <a:r>
                        <a:rPr lang="en-US" dirty="0" smtClean="0"/>
                        <a:t>Screening</a:t>
                      </a:r>
                      <a:r>
                        <a:rPr lang="en-US" baseline="0" dirty="0" smtClean="0"/>
                        <a:t> Party!</a:t>
                      </a:r>
                      <a:endParaRPr lang="en-US" b="0" dirty="0"/>
                    </a:p>
                  </a:txBody>
                  <a:tcPr/>
                </a:tc>
              </a:tr>
            </a:tbl>
          </a:graphicData>
        </a:graphic>
      </p:graphicFrame>
    </p:spTree>
    <p:extLst>
      <p:ext uri="{BB962C8B-B14F-4D97-AF65-F5344CB8AC3E}">
        <p14:creationId xmlns:p14="http://schemas.microsoft.com/office/powerpoint/2010/main" val="41241857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out and shoot!</a:t>
            </a:r>
            <a:endParaRPr lang="en-US" dirty="0"/>
          </a:p>
        </p:txBody>
      </p:sp>
      <p:sp>
        <p:nvSpPr>
          <p:cNvPr id="3" name="Text Placeholder 2"/>
          <p:cNvSpPr>
            <a:spLocks noGrp="1"/>
          </p:cNvSpPr>
          <p:nvPr>
            <p:ph type="body" idx="1"/>
          </p:nvPr>
        </p:nvSpPr>
        <p:spPr/>
        <p:txBody>
          <a:bodyPr/>
          <a:lstStyle/>
          <a:p>
            <a:r>
              <a:rPr lang="en-US" dirty="0" smtClean="0"/>
              <a:t>The rest of the day is dedicated to video recording.</a:t>
            </a:r>
            <a:endParaRPr lang="en-US" dirty="0"/>
          </a:p>
        </p:txBody>
      </p:sp>
    </p:spTree>
    <p:extLst>
      <p:ext uri="{BB962C8B-B14F-4D97-AF65-F5344CB8AC3E}">
        <p14:creationId xmlns:p14="http://schemas.microsoft.com/office/powerpoint/2010/main" val="3617047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some shots</a:t>
            </a:r>
            <a:endParaRPr lang="en-US" dirty="0"/>
          </a:p>
        </p:txBody>
      </p:sp>
      <p:sp>
        <p:nvSpPr>
          <p:cNvPr id="3" name="Text Placeholder 2"/>
          <p:cNvSpPr>
            <a:spLocks noGrp="1"/>
          </p:cNvSpPr>
          <p:nvPr>
            <p:ph type="body" idx="1"/>
          </p:nvPr>
        </p:nvSpPr>
        <p:spPr/>
        <p:txBody>
          <a:bodyPr/>
          <a:lstStyle/>
          <a:p>
            <a:r>
              <a:rPr lang="en-US" dirty="0" smtClean="0"/>
              <a:t>In the group, review some shots you all took before going home.</a:t>
            </a:r>
            <a:endParaRPr lang="en-US" dirty="0"/>
          </a:p>
        </p:txBody>
      </p:sp>
    </p:spTree>
    <p:extLst>
      <p:ext uri="{BB962C8B-B14F-4D97-AF65-F5344CB8AC3E}">
        <p14:creationId xmlns:p14="http://schemas.microsoft.com/office/powerpoint/2010/main" val="17726367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“Pickups”</a:t>
            </a:r>
            <a:endParaRPr lang="en-US" dirty="0"/>
          </a:p>
        </p:txBody>
      </p:sp>
      <p:sp>
        <p:nvSpPr>
          <p:cNvPr id="3" name="Text Placeholder 2"/>
          <p:cNvSpPr>
            <a:spLocks noGrp="1"/>
          </p:cNvSpPr>
          <p:nvPr>
            <p:ph type="body" idx="1"/>
          </p:nvPr>
        </p:nvSpPr>
        <p:spPr/>
        <p:txBody>
          <a:bodyPr/>
          <a:lstStyle/>
          <a:p>
            <a:r>
              <a:rPr lang="en-US" dirty="0" smtClean="0"/>
              <a:t>Make a list of shots or other tasks you need to do to complete your film.</a:t>
            </a:r>
            <a:endParaRPr lang="en-US" dirty="0"/>
          </a:p>
        </p:txBody>
      </p:sp>
    </p:spTree>
    <p:extLst>
      <p:ext uri="{BB962C8B-B14F-4D97-AF65-F5344CB8AC3E}">
        <p14:creationId xmlns:p14="http://schemas.microsoft.com/office/powerpoint/2010/main" val="3406473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Pickups – a movie “to-do” list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0361152"/>
              </p:ext>
            </p:extLst>
          </p:nvPr>
        </p:nvGraphicFramePr>
        <p:xfrm>
          <a:off x="1507236" y="1897291"/>
          <a:ext cx="9329928" cy="4114165"/>
        </p:xfrm>
        <a:graphic>
          <a:graphicData uri="http://schemas.openxmlformats.org/drawingml/2006/table">
            <a:tbl>
              <a:tblPr firstRow="1" firstCol="1" bandRow="1">
                <a:tableStyleId>{5940675A-B579-460E-94D1-54222C63F5DA}</a:tableStyleId>
              </a:tblPr>
              <a:tblGrid>
                <a:gridCol w="728928"/>
                <a:gridCol w="6105450"/>
                <a:gridCol w="2495550"/>
              </a:tblGrid>
              <a:tr h="0">
                <a:tc>
                  <a:txBody>
                    <a:bodyPr/>
                    <a:lstStyle/>
                    <a:p>
                      <a:pPr marL="0" marR="0">
                        <a:lnSpc>
                          <a:spcPct val="107000"/>
                        </a:lnSpc>
                        <a:spcBef>
                          <a:spcPts val="600"/>
                        </a:spcBef>
                        <a:spcAft>
                          <a:spcPts val="0"/>
                        </a:spcAft>
                      </a:pPr>
                      <a:r>
                        <a:rPr lang="en-US" sz="2800" b="1" dirty="0">
                          <a:effectLst/>
                          <a:sym typeface="Wingdings" panose="05000000000000000000" pitchFamily="2" charset="2"/>
                        </a:rPr>
                        <a: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0"/>
                        </a:spcAft>
                      </a:pPr>
                      <a:r>
                        <a:rPr lang="en-US" sz="2000" b="1">
                          <a:effectLst/>
                        </a:rPr>
                        <a:t>Task</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0"/>
                        </a:spcAft>
                      </a:pPr>
                      <a:r>
                        <a:rPr lang="en-US" sz="2000" b="1">
                          <a:effectLst/>
                        </a:rPr>
                        <a:t>Person Responsible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dirty="0">
                          <a:effectLst/>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nSpc>
                          <a:spcPct val="107000"/>
                        </a:lnSpc>
                        <a:spcBef>
                          <a:spcPts val="600"/>
                        </a:spcBef>
                        <a:spcAft>
                          <a:spcPts val="0"/>
                        </a:spcAft>
                      </a:pPr>
                      <a:r>
                        <a:rPr lang="en-US" sz="2400" b="1">
                          <a:effectLst/>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dirty="0">
                          <a:effectLst/>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2400" b="1" dirty="0">
                          <a:effectLst/>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Rectangle 3"/>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278888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DAY 4: </a:t>
            </a:r>
            <a:br>
              <a:rPr lang="en-US" dirty="0" smtClean="0"/>
            </a:br>
            <a:r>
              <a:rPr lang="en-US" dirty="0" smtClean="0"/>
              <a:t>Post-Production </a:t>
            </a:r>
            <a:endParaRPr lang="en-US" dirty="0"/>
          </a:p>
        </p:txBody>
      </p:sp>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8486" t="261" r="9508" b="1278"/>
          <a:stretch/>
        </p:blipFill>
        <p:spPr>
          <a:xfrm>
            <a:off x="5532119" y="1"/>
            <a:ext cx="6713669" cy="6884894"/>
          </a:xfrm>
        </p:spPr>
      </p:pic>
      <p:sp>
        <p:nvSpPr>
          <p:cNvPr id="6" name="Text Placeholder 5"/>
          <p:cNvSpPr>
            <a:spLocks noGrp="1"/>
          </p:cNvSpPr>
          <p:nvPr>
            <p:ph type="body" sz="half" idx="2"/>
          </p:nvPr>
        </p:nvSpPr>
        <p:spPr/>
        <p:txBody>
          <a:bodyPr/>
          <a:lstStyle/>
          <a:p>
            <a:r>
              <a:rPr lang="en-US" dirty="0" smtClean="0"/>
              <a:t>Editing, voice over, and additional footage</a:t>
            </a:r>
            <a:endParaRPr lang="en-US" dirty="0"/>
          </a:p>
        </p:txBody>
      </p:sp>
    </p:spTree>
    <p:extLst>
      <p:ext uri="{BB962C8B-B14F-4D97-AF65-F5344CB8AC3E}">
        <p14:creationId xmlns:p14="http://schemas.microsoft.com/office/powerpoint/2010/main" val="11414582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from Yesterday</a:t>
            </a:r>
            <a:endParaRPr lang="en-US" dirty="0"/>
          </a:p>
        </p:txBody>
      </p:sp>
      <p:sp>
        <p:nvSpPr>
          <p:cNvPr id="3" name="Text Placeholder 2"/>
          <p:cNvSpPr>
            <a:spLocks noGrp="1"/>
          </p:cNvSpPr>
          <p:nvPr>
            <p:ph type="body" idx="1"/>
          </p:nvPr>
        </p:nvSpPr>
        <p:spPr/>
        <p:txBody>
          <a:bodyPr>
            <a:normAutofit fontScale="77500" lnSpcReduction="20000"/>
          </a:bodyPr>
          <a:lstStyle/>
          <a:p>
            <a:pPr lvl="0"/>
            <a:r>
              <a:rPr lang="en-US" dirty="0"/>
              <a:t>How did your </a:t>
            </a:r>
            <a:r>
              <a:rPr lang="en-US" dirty="0" smtClean="0"/>
              <a:t>shoots/interviews </a:t>
            </a:r>
            <a:r>
              <a:rPr lang="en-US" dirty="0"/>
              <a:t>go</a:t>
            </a:r>
            <a:r>
              <a:rPr lang="en-US" dirty="0" smtClean="0"/>
              <a:t>?  </a:t>
            </a:r>
            <a:endParaRPr lang="en-US" dirty="0"/>
          </a:p>
          <a:p>
            <a:pPr lvl="0"/>
            <a:r>
              <a:rPr lang="en-US" dirty="0"/>
              <a:t>Did your ideas about the content of the film change from your original plan? Why or why not?</a:t>
            </a:r>
          </a:p>
          <a:p>
            <a:pPr lvl="0"/>
            <a:r>
              <a:rPr lang="en-US" dirty="0"/>
              <a:t>Any questions or concerns?</a:t>
            </a:r>
          </a:p>
          <a:p>
            <a:endParaRPr lang="en-US" dirty="0"/>
          </a:p>
        </p:txBody>
      </p:sp>
    </p:spTree>
    <p:extLst>
      <p:ext uri="{BB962C8B-B14F-4D97-AF65-F5344CB8AC3E}">
        <p14:creationId xmlns:p14="http://schemas.microsoft.com/office/powerpoint/2010/main" val="13679539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Planning a story to guide your editing:</a:t>
            </a:r>
            <a:br>
              <a:rPr lang="en-US" dirty="0" smtClean="0"/>
            </a:br>
            <a:r>
              <a:rPr lang="en-US" dirty="0" smtClean="0"/>
              <a:t>Creating </a:t>
            </a:r>
            <a:r>
              <a:rPr lang="en-US" smtClean="0"/>
              <a:t>a simple outline </a:t>
            </a:r>
            <a:r>
              <a:rPr lang="en-US" dirty="0" smtClean="0"/>
              <a:t>or “treatment”</a:t>
            </a:r>
            <a:endParaRPr lang="en-US" dirty="0"/>
          </a:p>
        </p:txBody>
      </p:sp>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7376"/>
          <a:stretch/>
        </p:blipFill>
        <p:spPr>
          <a:xfrm>
            <a:off x="1066801" y="2408633"/>
            <a:ext cx="3448050" cy="2782399"/>
          </a:xfrm>
          <a:ln>
            <a:solidFill>
              <a:schemeClr val="tx1"/>
            </a:solidFill>
          </a:ln>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26842" y="2408632"/>
            <a:ext cx="3709865" cy="2782399"/>
          </a:xfrm>
          <a:ln>
            <a:solidFill>
              <a:schemeClr val="tx1"/>
            </a:solidFill>
          </a:ln>
        </p:spPr>
      </p:pic>
      <p:sp>
        <p:nvSpPr>
          <p:cNvPr id="8" name="Right Arrow 7"/>
          <p:cNvSpPr/>
          <p:nvPr/>
        </p:nvSpPr>
        <p:spPr>
          <a:xfrm>
            <a:off x="1066801" y="5418534"/>
            <a:ext cx="10763250" cy="1011676"/>
          </a:xfrm>
          <a:prstGeom prst="rightArrow">
            <a:avLst/>
          </a:pr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0"/>
                <a:solidFill>
                  <a:prstClr val="black"/>
                </a:solidFill>
                <a:effectLst>
                  <a:outerShdw blurRad="38100" dist="19050" dir="2700000" algn="tl" rotWithShape="0">
                    <a:prstClr val="black">
                      <a:alpha val="40000"/>
                    </a:prstClr>
                  </a:outerShdw>
                </a:effectLst>
              </a:rPr>
              <a:t>Imagine the beginning, middle and end of the final film before you start editing (it may change as you go)</a:t>
            </a:r>
            <a:endParaRPr lang="en-US" b="1" dirty="0">
              <a:ln w="0"/>
              <a:solidFill>
                <a:prstClr val="black"/>
              </a:solidFill>
              <a:effectLst>
                <a:outerShdw blurRad="38100" dist="19050" dir="2700000" algn="tl" rotWithShape="0">
                  <a:prstClr val="black">
                    <a:alpha val="40000"/>
                  </a:prstClr>
                </a:outerShdw>
              </a:effectLst>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18704" b="5520"/>
          <a:stretch/>
        </p:blipFill>
        <p:spPr>
          <a:xfrm>
            <a:off x="8648699" y="2408633"/>
            <a:ext cx="3181352" cy="2772968"/>
          </a:xfrm>
          <a:prstGeom prst="rect">
            <a:avLst/>
          </a:prstGeom>
          <a:ln>
            <a:solidFill>
              <a:schemeClr val="tx1"/>
            </a:solidFill>
          </a:ln>
        </p:spPr>
      </p:pic>
    </p:spTree>
    <p:extLst>
      <p:ext uri="{BB962C8B-B14F-4D97-AF65-F5344CB8AC3E}">
        <p14:creationId xmlns:p14="http://schemas.microsoft.com/office/powerpoint/2010/main" val="3246296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41" y="1301360"/>
            <a:ext cx="10109055" cy="2852737"/>
          </a:xfrm>
        </p:spPr>
        <p:txBody>
          <a:bodyPr/>
          <a:lstStyle/>
          <a:p>
            <a:r>
              <a:rPr lang="en-US" dirty="0" smtClean="0"/>
              <a:t>Intro to Editing, </a:t>
            </a:r>
            <a:r>
              <a:rPr lang="en-US" sz="4000" dirty="0" smtClean="0"/>
              <a:t>Cont’d</a:t>
            </a:r>
            <a:endParaRPr lang="en-US" sz="4000" dirty="0"/>
          </a:p>
        </p:txBody>
      </p:sp>
      <p:sp>
        <p:nvSpPr>
          <p:cNvPr id="3" name="Text Placeholder 2"/>
          <p:cNvSpPr>
            <a:spLocks noGrp="1"/>
          </p:cNvSpPr>
          <p:nvPr>
            <p:ph type="body" idx="1"/>
          </p:nvPr>
        </p:nvSpPr>
        <p:spPr/>
        <p:txBody>
          <a:bodyPr/>
          <a:lstStyle/>
          <a:p>
            <a:r>
              <a:rPr lang="en-US" dirty="0" smtClean="0"/>
              <a:t>Some additional techniques for editing your film.</a:t>
            </a:r>
            <a:endParaRPr lang="en-US" dirty="0"/>
          </a:p>
        </p:txBody>
      </p:sp>
    </p:spTree>
    <p:extLst>
      <p:ext uri="{BB962C8B-B14F-4D97-AF65-F5344CB8AC3E}">
        <p14:creationId xmlns:p14="http://schemas.microsoft.com/office/powerpoint/2010/main" val="4963218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Editing Techniques</a:t>
            </a:r>
            <a:endParaRPr lang="en-US" dirty="0"/>
          </a:p>
        </p:txBody>
      </p:sp>
      <p:sp>
        <p:nvSpPr>
          <p:cNvPr id="5" name="Content Placeholder 4"/>
          <p:cNvSpPr>
            <a:spLocks noGrp="1"/>
          </p:cNvSpPr>
          <p:nvPr>
            <p:ph idx="1"/>
          </p:nvPr>
        </p:nvSpPr>
        <p:spPr>
          <a:xfrm>
            <a:off x="1261872" y="1828800"/>
            <a:ext cx="9901428" cy="4769224"/>
          </a:xfrm>
        </p:spPr>
        <p:txBody>
          <a:bodyPr numCol="1">
            <a:normAutofit/>
          </a:bodyPr>
          <a:lstStyle/>
          <a:p>
            <a:pPr marL="0" indent="0">
              <a:lnSpc>
                <a:spcPct val="200000"/>
              </a:lnSpc>
              <a:buNone/>
            </a:pPr>
            <a:r>
              <a:rPr lang="en-US" sz="2400" b="1" dirty="0" smtClean="0"/>
              <a:t>On </a:t>
            </a:r>
            <a:r>
              <a:rPr lang="en-US" sz="2400" b="1" dirty="0"/>
              <a:t>screen text/titles</a:t>
            </a:r>
          </a:p>
          <a:p>
            <a:pPr marL="0" indent="0">
              <a:lnSpc>
                <a:spcPct val="200000"/>
              </a:lnSpc>
              <a:buNone/>
            </a:pPr>
            <a:r>
              <a:rPr lang="en-US" sz="2400" b="1" dirty="0"/>
              <a:t> Transitions</a:t>
            </a:r>
          </a:p>
          <a:p>
            <a:pPr marL="0" indent="0">
              <a:lnSpc>
                <a:spcPct val="200000"/>
              </a:lnSpc>
              <a:buNone/>
            </a:pPr>
            <a:r>
              <a:rPr lang="en-US" sz="2400" b="1" dirty="0"/>
              <a:t>B roll (visual of what someone is saying)</a:t>
            </a:r>
          </a:p>
          <a:p>
            <a:pPr marL="0" indent="0">
              <a:lnSpc>
                <a:spcPct val="200000"/>
              </a:lnSpc>
              <a:buNone/>
            </a:pPr>
            <a:r>
              <a:rPr lang="en-US" sz="2400" b="1" dirty="0" smtClean="0"/>
              <a:t>Cutaways</a:t>
            </a:r>
            <a:r>
              <a:rPr lang="en-US" sz="2400" dirty="0"/>
              <a:t/>
            </a:r>
            <a:br>
              <a:rPr lang="en-US" sz="2400" dirty="0"/>
            </a:br>
            <a:endParaRPr lang="en-US" sz="2400" dirty="0"/>
          </a:p>
        </p:txBody>
      </p:sp>
      <p:sp>
        <p:nvSpPr>
          <p:cNvPr id="6" name="Rectangle 5"/>
          <p:cNvSpPr/>
          <p:nvPr/>
        </p:nvSpPr>
        <p:spPr>
          <a:xfrm>
            <a:off x="6872209" y="1828800"/>
            <a:ext cx="6096000" cy="3682226"/>
          </a:xfrm>
          <a:prstGeom prst="rect">
            <a:avLst/>
          </a:prstGeom>
        </p:spPr>
        <p:txBody>
          <a:bodyPr>
            <a:spAutoFit/>
          </a:bodyPr>
          <a:lstStyle/>
          <a:p>
            <a:pPr>
              <a:lnSpc>
                <a:spcPct val="200000"/>
              </a:lnSpc>
            </a:pPr>
            <a:r>
              <a:rPr lang="en-US" sz="2400" b="1" dirty="0"/>
              <a:t>Voice over</a:t>
            </a:r>
          </a:p>
          <a:p>
            <a:pPr>
              <a:lnSpc>
                <a:spcPct val="200000"/>
              </a:lnSpc>
            </a:pPr>
            <a:r>
              <a:rPr lang="en-US" sz="2400" b="1" dirty="0"/>
              <a:t>Narration</a:t>
            </a:r>
          </a:p>
          <a:p>
            <a:pPr>
              <a:lnSpc>
                <a:spcPct val="200000"/>
              </a:lnSpc>
            </a:pPr>
            <a:r>
              <a:rPr lang="en-US" sz="2400" b="1" dirty="0"/>
              <a:t>Music</a:t>
            </a:r>
          </a:p>
          <a:p>
            <a:pPr>
              <a:lnSpc>
                <a:spcPct val="200000"/>
              </a:lnSpc>
            </a:pPr>
            <a:r>
              <a:rPr lang="en-US" sz="2400" b="1" dirty="0"/>
              <a:t>Still photos</a:t>
            </a:r>
          </a:p>
          <a:p>
            <a:pPr>
              <a:lnSpc>
                <a:spcPct val="200000"/>
              </a:lnSpc>
            </a:pPr>
            <a:r>
              <a:rPr lang="en-US" sz="2400" b="1" dirty="0"/>
              <a:t>Montage (sequence of images)</a:t>
            </a:r>
            <a:endParaRPr lang="en-US" sz="2400" dirty="0"/>
          </a:p>
        </p:txBody>
      </p:sp>
    </p:spTree>
    <p:extLst>
      <p:ext uri="{BB962C8B-B14F-4D97-AF65-F5344CB8AC3E}">
        <p14:creationId xmlns:p14="http://schemas.microsoft.com/office/powerpoint/2010/main" val="3369510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1333500" y="1974109"/>
            <a:ext cx="9048750" cy="20918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71600" y="285750"/>
            <a:ext cx="5029200" cy="146847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0" y="225922"/>
            <a:ext cx="5029200" cy="704850"/>
          </a:xfrm>
        </p:spPr>
        <p:txBody>
          <a:bodyPr>
            <a:noAutofit/>
          </a:bodyPr>
          <a:lstStyle/>
          <a:p>
            <a:pPr algn="ctr"/>
            <a:r>
              <a:rPr lang="en-US" sz="6000" dirty="0" smtClean="0">
                <a:solidFill>
                  <a:schemeClr val="accent1"/>
                </a:solidFill>
              </a:rPr>
              <a:t>Short Cuts </a:t>
            </a:r>
            <a:br>
              <a:rPr lang="en-US" sz="6000" dirty="0" smtClean="0">
                <a:solidFill>
                  <a:schemeClr val="accent1"/>
                </a:solidFill>
              </a:rPr>
            </a:br>
            <a:r>
              <a:rPr lang="en-US" sz="6000" dirty="0" smtClean="0">
                <a:solidFill>
                  <a:schemeClr val="accent1"/>
                </a:solidFill>
              </a:rPr>
              <a:t>in iMovie</a:t>
            </a:r>
            <a:endParaRPr lang="en-US" sz="6000" dirty="0">
              <a:solidFill>
                <a:schemeClr val="accent1"/>
              </a:solidFill>
            </a:endParaRPr>
          </a:p>
        </p:txBody>
      </p:sp>
      <p:sp>
        <p:nvSpPr>
          <p:cNvPr id="3" name="Content Placeholder 2"/>
          <p:cNvSpPr>
            <a:spLocks noGrp="1"/>
          </p:cNvSpPr>
          <p:nvPr>
            <p:ph idx="1"/>
          </p:nvPr>
        </p:nvSpPr>
        <p:spPr>
          <a:xfrm>
            <a:off x="1562100" y="323850"/>
            <a:ext cx="9601200" cy="4800600"/>
          </a:xfrm>
        </p:spPr>
        <p:txBody>
          <a:bodyPr/>
          <a:lstStyle/>
          <a:p>
            <a:pPr marL="0" indent="0">
              <a:buNone/>
            </a:pPr>
            <a:r>
              <a:rPr lang="en-US" sz="2400" b="1" dirty="0" smtClean="0"/>
              <a:t>CUT	               COPY		PASTE</a:t>
            </a:r>
          </a:p>
          <a:p>
            <a:pPr marL="0" indent="0">
              <a:buNone/>
            </a:pPr>
            <a:r>
              <a:rPr lang="en-US" dirty="0" smtClean="0"/>
              <a:t>            </a:t>
            </a:r>
            <a:r>
              <a:rPr lang="en-US" sz="4800" dirty="0" smtClean="0"/>
              <a:t>X            C           V   </a:t>
            </a:r>
            <a:endParaRPr lang="en-US" dirty="0"/>
          </a:p>
        </p:txBody>
      </p:sp>
      <p:sp>
        <p:nvSpPr>
          <p:cNvPr id="9" name="Freeform 8"/>
          <p:cNvSpPr/>
          <p:nvPr/>
        </p:nvSpPr>
        <p:spPr>
          <a:xfrm>
            <a:off x="1562100" y="906770"/>
            <a:ext cx="571500" cy="636280"/>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409950" y="906770"/>
            <a:ext cx="571500" cy="636280"/>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095875" y="906770"/>
            <a:ext cx="571500" cy="636280"/>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428750" y="2709228"/>
            <a:ext cx="1009650" cy="1124095"/>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4" name="TextBox 13"/>
          <p:cNvSpPr txBox="1"/>
          <p:nvPr/>
        </p:nvSpPr>
        <p:spPr>
          <a:xfrm>
            <a:off x="2419350" y="2496348"/>
            <a:ext cx="1562100" cy="1569660"/>
          </a:xfrm>
          <a:prstGeom prst="rect">
            <a:avLst/>
          </a:prstGeom>
          <a:noFill/>
        </p:spPr>
        <p:txBody>
          <a:bodyPr wrap="square" rtlCol="0">
            <a:spAutoFit/>
          </a:bodyPr>
          <a:lstStyle/>
          <a:p>
            <a:r>
              <a:rPr lang="en-US" sz="9600" b="1" dirty="0" smtClean="0"/>
              <a:t>Z</a:t>
            </a:r>
            <a:endParaRPr lang="en-US" b="1" dirty="0"/>
          </a:p>
        </p:txBody>
      </p:sp>
      <p:sp>
        <p:nvSpPr>
          <p:cNvPr id="15" name="TextBox 14"/>
          <p:cNvSpPr txBox="1"/>
          <p:nvPr/>
        </p:nvSpPr>
        <p:spPr>
          <a:xfrm>
            <a:off x="1428750" y="1966550"/>
            <a:ext cx="2609850" cy="830997"/>
          </a:xfrm>
          <a:prstGeom prst="rect">
            <a:avLst/>
          </a:prstGeom>
          <a:noFill/>
        </p:spPr>
        <p:txBody>
          <a:bodyPr wrap="square" rtlCol="0">
            <a:spAutoFit/>
          </a:bodyPr>
          <a:lstStyle/>
          <a:p>
            <a:r>
              <a:rPr lang="en-US" sz="4800" b="1" dirty="0" smtClean="0"/>
              <a:t>UNDO</a:t>
            </a:r>
            <a:endParaRPr lang="en-US" sz="4800" b="1" dirty="0"/>
          </a:p>
        </p:txBody>
      </p:sp>
      <p:sp>
        <p:nvSpPr>
          <p:cNvPr id="16" name="TextBox 15"/>
          <p:cNvSpPr txBox="1"/>
          <p:nvPr/>
        </p:nvSpPr>
        <p:spPr>
          <a:xfrm>
            <a:off x="3867150" y="1974109"/>
            <a:ext cx="3771899" cy="830997"/>
          </a:xfrm>
          <a:prstGeom prst="rect">
            <a:avLst/>
          </a:prstGeom>
          <a:noFill/>
        </p:spPr>
        <p:txBody>
          <a:bodyPr wrap="square" rtlCol="0">
            <a:spAutoFit/>
          </a:bodyPr>
          <a:lstStyle/>
          <a:p>
            <a:r>
              <a:rPr lang="en-US" sz="4800" b="1" dirty="0" smtClean="0"/>
              <a:t>START/STOP</a:t>
            </a:r>
            <a:endParaRPr lang="en-US" sz="4800" b="1" dirty="0"/>
          </a:p>
        </p:txBody>
      </p:sp>
      <p:sp>
        <p:nvSpPr>
          <p:cNvPr id="17" name="TextBox 16"/>
          <p:cNvSpPr txBox="1"/>
          <p:nvPr/>
        </p:nvSpPr>
        <p:spPr>
          <a:xfrm>
            <a:off x="4067174" y="2873100"/>
            <a:ext cx="3371849" cy="769441"/>
          </a:xfrm>
          <a:prstGeom prst="rect">
            <a:avLst/>
          </a:prstGeom>
          <a:noFill/>
          <a:ln>
            <a:solidFill>
              <a:schemeClr val="tx1"/>
            </a:solidFill>
          </a:ln>
        </p:spPr>
        <p:txBody>
          <a:bodyPr wrap="square" rtlCol="0">
            <a:spAutoFit/>
          </a:bodyPr>
          <a:lstStyle/>
          <a:p>
            <a:pPr algn="ctr"/>
            <a:r>
              <a:rPr lang="en-US" sz="4400" b="1" dirty="0" smtClean="0"/>
              <a:t>SPACE BAR</a:t>
            </a:r>
            <a:endParaRPr lang="en-US" sz="4400" b="1" dirty="0"/>
          </a:p>
        </p:txBody>
      </p:sp>
      <p:sp>
        <p:nvSpPr>
          <p:cNvPr id="18" name="Freeform 17"/>
          <p:cNvSpPr/>
          <p:nvPr/>
        </p:nvSpPr>
        <p:spPr>
          <a:xfrm>
            <a:off x="8124824" y="2709228"/>
            <a:ext cx="1009650" cy="1124095"/>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9" name="TextBox 18"/>
          <p:cNvSpPr txBox="1"/>
          <p:nvPr/>
        </p:nvSpPr>
        <p:spPr>
          <a:xfrm>
            <a:off x="9115424" y="2496348"/>
            <a:ext cx="1562100" cy="1569660"/>
          </a:xfrm>
          <a:prstGeom prst="rect">
            <a:avLst/>
          </a:prstGeom>
          <a:noFill/>
        </p:spPr>
        <p:txBody>
          <a:bodyPr wrap="square" rtlCol="0">
            <a:spAutoFit/>
          </a:bodyPr>
          <a:lstStyle/>
          <a:p>
            <a:r>
              <a:rPr lang="en-US" sz="9600" b="1" dirty="0" smtClean="0"/>
              <a:t>B</a:t>
            </a:r>
            <a:endParaRPr lang="en-US" b="1" dirty="0"/>
          </a:p>
        </p:txBody>
      </p:sp>
      <p:sp>
        <p:nvSpPr>
          <p:cNvPr id="20" name="TextBox 19"/>
          <p:cNvSpPr txBox="1"/>
          <p:nvPr/>
        </p:nvSpPr>
        <p:spPr>
          <a:xfrm>
            <a:off x="7867650" y="1966549"/>
            <a:ext cx="4343400" cy="830997"/>
          </a:xfrm>
          <a:prstGeom prst="rect">
            <a:avLst/>
          </a:prstGeom>
          <a:noFill/>
        </p:spPr>
        <p:txBody>
          <a:bodyPr wrap="square" rtlCol="0">
            <a:spAutoFit/>
          </a:bodyPr>
          <a:lstStyle/>
          <a:p>
            <a:r>
              <a:rPr lang="en-US" sz="4800" b="1" dirty="0" smtClean="0"/>
              <a:t>BLADE</a:t>
            </a:r>
            <a:endParaRPr lang="en-US" sz="4000" b="1" dirty="0"/>
          </a:p>
        </p:txBody>
      </p:sp>
      <p:sp>
        <p:nvSpPr>
          <p:cNvPr id="23" name="Rectangle 22"/>
          <p:cNvSpPr/>
          <p:nvPr/>
        </p:nvSpPr>
        <p:spPr>
          <a:xfrm>
            <a:off x="1333500" y="4310290"/>
            <a:ext cx="5067300" cy="206809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333500" y="4310290"/>
            <a:ext cx="4309834" cy="646331"/>
          </a:xfrm>
          <a:prstGeom prst="rect">
            <a:avLst/>
          </a:prstGeom>
          <a:noFill/>
        </p:spPr>
        <p:txBody>
          <a:bodyPr wrap="none" rtlCol="0">
            <a:spAutoFit/>
          </a:bodyPr>
          <a:lstStyle/>
          <a:p>
            <a:r>
              <a:rPr lang="en-US" b="1" dirty="0" smtClean="0"/>
              <a:t>SELECT PORTION OF A CLIP </a:t>
            </a:r>
            <a:r>
              <a:rPr lang="en-US" b="1" dirty="0"/>
              <a:t>(upper left)</a:t>
            </a:r>
          </a:p>
          <a:p>
            <a:endParaRPr lang="en-US" b="1" dirty="0"/>
          </a:p>
        </p:txBody>
      </p:sp>
      <p:sp>
        <p:nvSpPr>
          <p:cNvPr id="25" name="TextBox 24"/>
          <p:cNvSpPr txBox="1"/>
          <p:nvPr/>
        </p:nvSpPr>
        <p:spPr>
          <a:xfrm>
            <a:off x="1638300" y="4437548"/>
            <a:ext cx="4762500" cy="1938992"/>
          </a:xfrm>
          <a:prstGeom prst="rect">
            <a:avLst/>
          </a:prstGeom>
          <a:noFill/>
        </p:spPr>
        <p:txBody>
          <a:bodyPr wrap="square" rtlCol="0">
            <a:spAutoFit/>
          </a:bodyPr>
          <a:lstStyle/>
          <a:p>
            <a:r>
              <a:rPr lang="en-US" sz="9600" b="1" dirty="0" smtClean="0"/>
              <a:t>I		O  E</a:t>
            </a:r>
          </a:p>
          <a:p>
            <a:r>
              <a:rPr lang="en-US" sz="2400" b="1" dirty="0" smtClean="0"/>
              <a:t>IN  		  OUT		END / </a:t>
            </a:r>
            <a:endParaRPr lang="en-US" sz="2400" b="1" dirty="0"/>
          </a:p>
        </p:txBody>
      </p:sp>
      <p:sp>
        <p:nvSpPr>
          <p:cNvPr id="26" name="TextBox 25"/>
          <p:cNvSpPr txBox="1"/>
          <p:nvPr/>
        </p:nvSpPr>
        <p:spPr>
          <a:xfrm>
            <a:off x="4800600" y="5764520"/>
            <a:ext cx="1609973" cy="669806"/>
          </a:xfrm>
          <a:prstGeom prst="rect">
            <a:avLst/>
          </a:prstGeom>
          <a:noFill/>
        </p:spPr>
        <p:txBody>
          <a:bodyPr wrap="square" rtlCol="0">
            <a:spAutoFit/>
          </a:bodyPr>
          <a:lstStyle/>
          <a:p>
            <a:r>
              <a:rPr lang="en-US" b="1" dirty="0"/>
              <a:t>send </a:t>
            </a:r>
            <a:r>
              <a:rPr lang="en-US" b="1" dirty="0" smtClean="0"/>
              <a:t>to end of  </a:t>
            </a:r>
          </a:p>
          <a:p>
            <a:r>
              <a:rPr lang="en-US" b="1" dirty="0" smtClean="0"/>
              <a:t>timeline</a:t>
            </a:r>
            <a:endParaRPr lang="en-US" dirty="0"/>
          </a:p>
        </p:txBody>
      </p:sp>
      <p:sp>
        <p:nvSpPr>
          <p:cNvPr id="27" name="Rectangle 26"/>
          <p:cNvSpPr/>
          <p:nvPr/>
        </p:nvSpPr>
        <p:spPr>
          <a:xfrm>
            <a:off x="6614884" y="4310290"/>
            <a:ext cx="5067300" cy="2068092"/>
          </a:xfrm>
          <a:prstGeom prst="rect">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6629400" y="4322721"/>
            <a:ext cx="2799164" cy="646331"/>
          </a:xfrm>
          <a:prstGeom prst="rect">
            <a:avLst/>
          </a:prstGeom>
          <a:noFill/>
        </p:spPr>
        <p:txBody>
          <a:bodyPr wrap="none" rtlCol="0">
            <a:spAutoFit/>
          </a:bodyPr>
          <a:lstStyle/>
          <a:p>
            <a:r>
              <a:rPr lang="en-US" b="1" dirty="0" smtClean="0"/>
              <a:t>MARK A PLACE ON YOUR </a:t>
            </a:r>
          </a:p>
          <a:p>
            <a:r>
              <a:rPr lang="en-US" b="1" dirty="0" smtClean="0"/>
              <a:t>TIMELINE (lower) </a:t>
            </a:r>
            <a:endParaRPr lang="en-US" b="1" dirty="0"/>
          </a:p>
        </p:txBody>
      </p:sp>
      <p:sp>
        <p:nvSpPr>
          <p:cNvPr id="29" name="TextBox 28"/>
          <p:cNvSpPr txBox="1"/>
          <p:nvPr/>
        </p:nvSpPr>
        <p:spPr>
          <a:xfrm>
            <a:off x="6857768" y="4661724"/>
            <a:ext cx="1267056" cy="1938992"/>
          </a:xfrm>
          <a:prstGeom prst="rect">
            <a:avLst/>
          </a:prstGeom>
          <a:noFill/>
        </p:spPr>
        <p:txBody>
          <a:bodyPr wrap="square" rtlCol="0">
            <a:spAutoFit/>
          </a:bodyPr>
          <a:lstStyle/>
          <a:p>
            <a:r>
              <a:rPr lang="en-US" sz="9600" b="1" dirty="0" smtClean="0"/>
              <a:t>M</a:t>
            </a:r>
          </a:p>
          <a:p>
            <a:r>
              <a:rPr lang="en-US" sz="2400" b="1" dirty="0" smtClean="0"/>
              <a:t> </a:t>
            </a:r>
            <a:endParaRPr lang="en-US" sz="2400" b="1" dirty="0"/>
          </a:p>
        </p:txBody>
      </p:sp>
      <p:sp>
        <p:nvSpPr>
          <p:cNvPr id="30" name="Rectangle 29"/>
          <p:cNvSpPr/>
          <p:nvPr/>
        </p:nvSpPr>
        <p:spPr>
          <a:xfrm>
            <a:off x="6995632" y="5953611"/>
            <a:ext cx="886781" cy="400110"/>
          </a:xfrm>
          <a:prstGeom prst="rect">
            <a:avLst/>
          </a:prstGeom>
        </p:spPr>
        <p:txBody>
          <a:bodyPr wrap="none">
            <a:spAutoFit/>
          </a:bodyPr>
          <a:lstStyle/>
          <a:p>
            <a:r>
              <a:rPr lang="en-US" sz="2000" b="1" dirty="0"/>
              <a:t>MARK</a:t>
            </a:r>
          </a:p>
        </p:txBody>
      </p:sp>
      <p:sp>
        <p:nvSpPr>
          <p:cNvPr id="31" name="TextBox 30"/>
          <p:cNvSpPr txBox="1"/>
          <p:nvPr/>
        </p:nvSpPr>
        <p:spPr>
          <a:xfrm>
            <a:off x="9721717" y="4299749"/>
            <a:ext cx="1911614" cy="646331"/>
          </a:xfrm>
          <a:prstGeom prst="rect">
            <a:avLst/>
          </a:prstGeom>
          <a:noFill/>
        </p:spPr>
        <p:txBody>
          <a:bodyPr wrap="none" rtlCol="0">
            <a:spAutoFit/>
          </a:bodyPr>
          <a:lstStyle/>
          <a:p>
            <a:pPr algn="r"/>
            <a:r>
              <a:rPr lang="en-US" b="1" dirty="0" smtClean="0"/>
              <a:t>SELECT A CLIP </a:t>
            </a:r>
          </a:p>
          <a:p>
            <a:pPr algn="r"/>
            <a:r>
              <a:rPr lang="en-US" b="1" dirty="0" smtClean="0"/>
              <a:t>IN THE TIMELINE</a:t>
            </a:r>
            <a:endParaRPr lang="en-US" b="1" dirty="0"/>
          </a:p>
        </p:txBody>
      </p:sp>
      <p:sp>
        <p:nvSpPr>
          <p:cNvPr id="32" name="TextBox 31"/>
          <p:cNvSpPr txBox="1"/>
          <p:nvPr/>
        </p:nvSpPr>
        <p:spPr>
          <a:xfrm>
            <a:off x="10530786" y="4683672"/>
            <a:ext cx="1267056" cy="1938992"/>
          </a:xfrm>
          <a:prstGeom prst="rect">
            <a:avLst/>
          </a:prstGeom>
          <a:noFill/>
        </p:spPr>
        <p:txBody>
          <a:bodyPr wrap="square" rtlCol="0">
            <a:spAutoFit/>
          </a:bodyPr>
          <a:lstStyle/>
          <a:p>
            <a:r>
              <a:rPr lang="en-US" sz="9600" b="1" dirty="0" smtClean="0"/>
              <a:t>A</a:t>
            </a:r>
          </a:p>
          <a:p>
            <a:r>
              <a:rPr lang="en-US" sz="2400" b="1" dirty="0" smtClean="0"/>
              <a:t> </a:t>
            </a:r>
            <a:endParaRPr lang="en-US" sz="2400" b="1" dirty="0"/>
          </a:p>
        </p:txBody>
      </p:sp>
      <p:sp>
        <p:nvSpPr>
          <p:cNvPr id="33" name="Rectangle 32"/>
          <p:cNvSpPr/>
          <p:nvPr/>
        </p:nvSpPr>
        <p:spPr>
          <a:xfrm>
            <a:off x="10665229" y="5953611"/>
            <a:ext cx="628698" cy="400110"/>
          </a:xfrm>
          <a:prstGeom prst="rect">
            <a:avLst/>
          </a:prstGeom>
        </p:spPr>
        <p:txBody>
          <a:bodyPr wrap="none">
            <a:spAutoFit/>
          </a:bodyPr>
          <a:lstStyle/>
          <a:p>
            <a:r>
              <a:rPr lang="en-US" sz="2000" b="1" dirty="0" smtClean="0"/>
              <a:t>ALL</a:t>
            </a:r>
            <a:endParaRPr lang="en-US" sz="2000" b="1" dirty="0"/>
          </a:p>
        </p:txBody>
      </p:sp>
      <p:sp>
        <p:nvSpPr>
          <p:cNvPr id="34" name="Freeform 33"/>
          <p:cNvSpPr/>
          <p:nvPr/>
        </p:nvSpPr>
        <p:spPr>
          <a:xfrm>
            <a:off x="9562372" y="4975328"/>
            <a:ext cx="1009650" cy="1124095"/>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257483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Tree>
    <p:extLst>
      <p:ext uri="{BB962C8B-B14F-4D97-AF65-F5344CB8AC3E}">
        <p14:creationId xmlns:p14="http://schemas.microsoft.com/office/powerpoint/2010/main" val="11025891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Shooting/Editing</a:t>
            </a:r>
            <a:endParaRPr lang="en-US" dirty="0"/>
          </a:p>
        </p:txBody>
      </p:sp>
      <p:sp>
        <p:nvSpPr>
          <p:cNvPr id="6" name="Text Placeholder 5"/>
          <p:cNvSpPr>
            <a:spLocks noGrp="1"/>
          </p:cNvSpPr>
          <p:nvPr>
            <p:ph type="body" idx="1"/>
          </p:nvPr>
        </p:nvSpPr>
        <p:spPr/>
        <p:txBody>
          <a:bodyPr>
            <a:normAutofit fontScale="92500"/>
          </a:bodyPr>
          <a:lstStyle/>
          <a:p>
            <a:r>
              <a:rPr lang="en-US" dirty="0" smtClean="0"/>
              <a:t>Do what your project needs – start editing, continue shooting… download music, find photos… start editing, decide you need additional footage and go get it…</a:t>
            </a:r>
            <a:endParaRPr lang="en-US" dirty="0"/>
          </a:p>
        </p:txBody>
      </p:sp>
    </p:spTree>
    <p:extLst>
      <p:ext uri="{BB962C8B-B14F-4D97-AF65-F5344CB8AC3E}">
        <p14:creationId xmlns:p14="http://schemas.microsoft.com/office/powerpoint/2010/main" val="27273528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Pickups!</a:t>
            </a:r>
            <a:endParaRPr lang="en-US" dirty="0"/>
          </a:p>
        </p:txBody>
      </p:sp>
      <p:sp>
        <p:nvSpPr>
          <p:cNvPr id="3" name="Text Placeholder 2"/>
          <p:cNvSpPr>
            <a:spLocks noGrp="1"/>
          </p:cNvSpPr>
          <p:nvPr>
            <p:ph type="body" idx="1"/>
          </p:nvPr>
        </p:nvSpPr>
        <p:spPr/>
        <p:txBody>
          <a:bodyPr/>
          <a:lstStyle/>
          <a:p>
            <a:r>
              <a:rPr lang="en-US" dirty="0" smtClean="0"/>
              <a:t>Create another pickup list for tomorrow.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5009631"/>
              </p:ext>
            </p:extLst>
          </p:nvPr>
        </p:nvGraphicFramePr>
        <p:xfrm>
          <a:off x="388844" y="499917"/>
          <a:ext cx="7625603" cy="2005736"/>
        </p:xfrm>
        <a:graphic>
          <a:graphicData uri="http://schemas.openxmlformats.org/drawingml/2006/table">
            <a:tbl>
              <a:tblPr firstRow="1" firstCol="1" bandRow="1">
                <a:tableStyleId>{5940675A-B579-460E-94D1-54222C63F5DA}</a:tableStyleId>
              </a:tblPr>
              <a:tblGrid>
                <a:gridCol w="595773"/>
                <a:gridCol w="4648029"/>
                <a:gridCol w="2381801"/>
              </a:tblGrid>
              <a:tr h="276811">
                <a:tc>
                  <a:txBody>
                    <a:bodyPr/>
                    <a:lstStyle/>
                    <a:p>
                      <a:pPr marL="0" marR="0">
                        <a:lnSpc>
                          <a:spcPct val="107000"/>
                        </a:lnSpc>
                        <a:spcBef>
                          <a:spcPts val="600"/>
                        </a:spcBef>
                        <a:spcAft>
                          <a:spcPts val="0"/>
                        </a:spcAft>
                      </a:pPr>
                      <a:r>
                        <a:rPr lang="en-US" sz="2000" b="1" dirty="0">
                          <a:effectLst/>
                          <a:sym typeface="Wingdings" panose="05000000000000000000" pitchFamily="2" charset="2"/>
                        </a:rPr>
                        <a: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0"/>
                        </a:spcAft>
                      </a:pPr>
                      <a:r>
                        <a:rPr lang="en-US" sz="1600" b="1" dirty="0">
                          <a:effectLst/>
                        </a:rPr>
                        <a:t>Task</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600"/>
                        </a:spcBef>
                        <a:spcAft>
                          <a:spcPts val="0"/>
                        </a:spcAft>
                      </a:pPr>
                      <a:r>
                        <a:rPr lang="en-US" sz="1600" b="1" dirty="0">
                          <a:effectLst/>
                        </a:rPr>
                        <a:t>Person Responsible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35920">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5920">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5920">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5920">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5920">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600"/>
                        </a:spcBef>
                        <a:spcAft>
                          <a:spcPts val="0"/>
                        </a:spcAft>
                      </a:pPr>
                      <a:r>
                        <a:rPr lang="en-US" sz="1800" b="1"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2970600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134" r="40718" b="2864"/>
          <a:stretch/>
        </p:blipFill>
        <p:spPr>
          <a:xfrm>
            <a:off x="5522259" y="0"/>
            <a:ext cx="6719504" cy="6885992"/>
          </a:xfrm>
          <a:prstGeom prst="rect">
            <a:avLst/>
          </a:prstGeom>
        </p:spPr>
      </p:pic>
      <p:sp>
        <p:nvSpPr>
          <p:cNvPr id="2" name="Title 1"/>
          <p:cNvSpPr>
            <a:spLocks noGrp="1"/>
          </p:cNvSpPr>
          <p:nvPr>
            <p:ph type="title"/>
          </p:nvPr>
        </p:nvSpPr>
        <p:spPr/>
        <p:txBody>
          <a:bodyPr>
            <a:normAutofit fontScale="90000"/>
          </a:bodyPr>
          <a:lstStyle/>
          <a:p>
            <a:r>
              <a:rPr lang="en-US" dirty="0" smtClean="0"/>
              <a:t>Day 5: </a:t>
            </a:r>
            <a:br>
              <a:rPr lang="en-US" dirty="0" smtClean="0"/>
            </a:br>
            <a:r>
              <a:rPr lang="en-US" dirty="0" smtClean="0"/>
              <a:t>Post-Production and Screening Party!</a:t>
            </a:r>
            <a:endParaRPr lang="en-US" dirty="0"/>
          </a:p>
        </p:txBody>
      </p:sp>
      <p:sp>
        <p:nvSpPr>
          <p:cNvPr id="4" name="Text Placeholder 3"/>
          <p:cNvSpPr>
            <a:spLocks noGrp="1"/>
          </p:cNvSpPr>
          <p:nvPr>
            <p:ph type="body" sz="half" idx="2"/>
          </p:nvPr>
        </p:nvSpPr>
        <p:spPr>
          <a:xfrm>
            <a:off x="723900" y="3065928"/>
            <a:ext cx="3855720" cy="2801471"/>
          </a:xfrm>
        </p:spPr>
        <p:txBody>
          <a:bodyPr/>
          <a:lstStyle/>
          <a:p>
            <a:r>
              <a:rPr lang="en-US" dirty="0" smtClean="0"/>
              <a:t>Finish editing , save and export your project to a film, take a break and return for the screening party!</a:t>
            </a:r>
            <a:endParaRPr lang="en-US" dirty="0"/>
          </a:p>
        </p:txBody>
      </p:sp>
      <p:pic>
        <p:nvPicPr>
          <p:cNvPr id="8194" name="Picture 2" descr="http://worldartsme.com/images/moving-watching-time-clipart-1.jpg"/>
          <p:cNvPicPr>
            <a:picLocks noChangeAspect="1" noChangeArrowheads="1"/>
          </p:cNvPicPr>
          <p:nvPr/>
        </p:nvPicPr>
        <p:blipFill rotWithShape="1">
          <a:blip r:embed="rId4">
            <a:extLst>
              <a:ext uri="{28A0092B-C50C-407E-A947-70E740481C1C}">
                <a14:useLocalDpi xmlns:a14="http://schemas.microsoft.com/office/drawing/2010/main" val="0"/>
              </a:ext>
            </a:extLst>
          </a:blip>
          <a:srcRect b="5567"/>
          <a:stretch/>
        </p:blipFill>
        <p:spPr bwMode="auto">
          <a:xfrm>
            <a:off x="5651915" y="2361854"/>
            <a:ext cx="6496050" cy="452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5784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1333500" y="1974109"/>
            <a:ext cx="9048750" cy="20918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371600" y="285750"/>
            <a:ext cx="5029200" cy="146847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400800" y="225922"/>
            <a:ext cx="5029200" cy="704850"/>
          </a:xfrm>
        </p:spPr>
        <p:txBody>
          <a:bodyPr>
            <a:noAutofit/>
          </a:bodyPr>
          <a:lstStyle/>
          <a:p>
            <a:pPr algn="ctr"/>
            <a:r>
              <a:rPr lang="en-US" sz="6000" dirty="0" smtClean="0">
                <a:solidFill>
                  <a:schemeClr val="accent1"/>
                </a:solidFill>
              </a:rPr>
              <a:t>Short Cuts </a:t>
            </a:r>
            <a:br>
              <a:rPr lang="en-US" sz="6000" dirty="0" smtClean="0">
                <a:solidFill>
                  <a:schemeClr val="accent1"/>
                </a:solidFill>
              </a:rPr>
            </a:br>
            <a:r>
              <a:rPr lang="en-US" sz="6000" dirty="0" smtClean="0">
                <a:solidFill>
                  <a:schemeClr val="accent1"/>
                </a:solidFill>
              </a:rPr>
              <a:t>in iMovie</a:t>
            </a:r>
            <a:endParaRPr lang="en-US" sz="6000" dirty="0">
              <a:solidFill>
                <a:schemeClr val="accent1"/>
              </a:solidFill>
            </a:endParaRPr>
          </a:p>
        </p:txBody>
      </p:sp>
      <p:sp>
        <p:nvSpPr>
          <p:cNvPr id="3" name="Content Placeholder 2"/>
          <p:cNvSpPr>
            <a:spLocks noGrp="1"/>
          </p:cNvSpPr>
          <p:nvPr>
            <p:ph idx="1"/>
          </p:nvPr>
        </p:nvSpPr>
        <p:spPr>
          <a:xfrm>
            <a:off x="1562100" y="323850"/>
            <a:ext cx="9601200" cy="4800600"/>
          </a:xfrm>
        </p:spPr>
        <p:txBody>
          <a:bodyPr/>
          <a:lstStyle/>
          <a:p>
            <a:pPr marL="0" indent="0">
              <a:buNone/>
            </a:pPr>
            <a:r>
              <a:rPr lang="en-US" sz="2400" b="1" dirty="0" smtClean="0"/>
              <a:t>CUT	               COPY		PASTE</a:t>
            </a:r>
          </a:p>
          <a:p>
            <a:pPr marL="0" indent="0">
              <a:buNone/>
            </a:pPr>
            <a:r>
              <a:rPr lang="en-US" dirty="0" smtClean="0"/>
              <a:t>            </a:t>
            </a:r>
            <a:r>
              <a:rPr lang="en-US" sz="4800" dirty="0" smtClean="0"/>
              <a:t>X            C           V   </a:t>
            </a:r>
            <a:endParaRPr lang="en-US" dirty="0"/>
          </a:p>
        </p:txBody>
      </p:sp>
      <p:sp>
        <p:nvSpPr>
          <p:cNvPr id="9" name="Freeform 8"/>
          <p:cNvSpPr/>
          <p:nvPr/>
        </p:nvSpPr>
        <p:spPr>
          <a:xfrm>
            <a:off x="1562100" y="906770"/>
            <a:ext cx="571500" cy="636280"/>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3409950" y="906770"/>
            <a:ext cx="571500" cy="636280"/>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5095875" y="906770"/>
            <a:ext cx="571500" cy="636280"/>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1428750" y="2709228"/>
            <a:ext cx="1009650" cy="1124095"/>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4" name="TextBox 13"/>
          <p:cNvSpPr txBox="1"/>
          <p:nvPr/>
        </p:nvSpPr>
        <p:spPr>
          <a:xfrm>
            <a:off x="2419350" y="2496348"/>
            <a:ext cx="1562100" cy="1569660"/>
          </a:xfrm>
          <a:prstGeom prst="rect">
            <a:avLst/>
          </a:prstGeom>
          <a:noFill/>
        </p:spPr>
        <p:txBody>
          <a:bodyPr wrap="square" rtlCol="0">
            <a:spAutoFit/>
          </a:bodyPr>
          <a:lstStyle/>
          <a:p>
            <a:r>
              <a:rPr lang="en-US" sz="9600" b="1" dirty="0" smtClean="0">
                <a:solidFill>
                  <a:prstClr val="black"/>
                </a:solidFill>
              </a:rPr>
              <a:t>Z</a:t>
            </a:r>
            <a:endParaRPr lang="en-US" b="1" dirty="0">
              <a:solidFill>
                <a:prstClr val="black"/>
              </a:solidFill>
            </a:endParaRPr>
          </a:p>
        </p:txBody>
      </p:sp>
      <p:sp>
        <p:nvSpPr>
          <p:cNvPr id="15" name="TextBox 14"/>
          <p:cNvSpPr txBox="1"/>
          <p:nvPr/>
        </p:nvSpPr>
        <p:spPr>
          <a:xfrm>
            <a:off x="1428750" y="1966550"/>
            <a:ext cx="2609850" cy="830997"/>
          </a:xfrm>
          <a:prstGeom prst="rect">
            <a:avLst/>
          </a:prstGeom>
          <a:noFill/>
        </p:spPr>
        <p:txBody>
          <a:bodyPr wrap="square" rtlCol="0">
            <a:spAutoFit/>
          </a:bodyPr>
          <a:lstStyle/>
          <a:p>
            <a:r>
              <a:rPr lang="en-US" sz="4800" b="1" dirty="0" smtClean="0">
                <a:solidFill>
                  <a:prstClr val="black"/>
                </a:solidFill>
              </a:rPr>
              <a:t>UNDO</a:t>
            </a:r>
            <a:endParaRPr lang="en-US" sz="4800" b="1" dirty="0">
              <a:solidFill>
                <a:prstClr val="black"/>
              </a:solidFill>
            </a:endParaRPr>
          </a:p>
        </p:txBody>
      </p:sp>
      <p:sp>
        <p:nvSpPr>
          <p:cNvPr id="16" name="TextBox 15"/>
          <p:cNvSpPr txBox="1"/>
          <p:nvPr/>
        </p:nvSpPr>
        <p:spPr>
          <a:xfrm>
            <a:off x="3867150" y="1974109"/>
            <a:ext cx="3771899" cy="830997"/>
          </a:xfrm>
          <a:prstGeom prst="rect">
            <a:avLst/>
          </a:prstGeom>
          <a:noFill/>
        </p:spPr>
        <p:txBody>
          <a:bodyPr wrap="square" rtlCol="0">
            <a:spAutoFit/>
          </a:bodyPr>
          <a:lstStyle/>
          <a:p>
            <a:r>
              <a:rPr lang="en-US" sz="4800" b="1" dirty="0" smtClean="0">
                <a:solidFill>
                  <a:prstClr val="black"/>
                </a:solidFill>
              </a:rPr>
              <a:t>START/STOP</a:t>
            </a:r>
            <a:endParaRPr lang="en-US" sz="4800" b="1" dirty="0">
              <a:solidFill>
                <a:prstClr val="black"/>
              </a:solidFill>
            </a:endParaRPr>
          </a:p>
        </p:txBody>
      </p:sp>
      <p:sp>
        <p:nvSpPr>
          <p:cNvPr id="17" name="TextBox 16"/>
          <p:cNvSpPr txBox="1"/>
          <p:nvPr/>
        </p:nvSpPr>
        <p:spPr>
          <a:xfrm>
            <a:off x="4067174" y="2873100"/>
            <a:ext cx="3371849" cy="769441"/>
          </a:xfrm>
          <a:prstGeom prst="rect">
            <a:avLst/>
          </a:prstGeom>
          <a:noFill/>
          <a:ln>
            <a:solidFill>
              <a:schemeClr val="tx1"/>
            </a:solidFill>
          </a:ln>
        </p:spPr>
        <p:txBody>
          <a:bodyPr wrap="square" rtlCol="0">
            <a:spAutoFit/>
          </a:bodyPr>
          <a:lstStyle/>
          <a:p>
            <a:pPr algn="ctr"/>
            <a:r>
              <a:rPr lang="en-US" sz="4400" b="1" dirty="0" smtClean="0">
                <a:solidFill>
                  <a:prstClr val="black"/>
                </a:solidFill>
              </a:rPr>
              <a:t>SPACE BAR</a:t>
            </a:r>
            <a:endParaRPr lang="en-US" sz="4400" b="1" dirty="0">
              <a:solidFill>
                <a:prstClr val="black"/>
              </a:solidFill>
            </a:endParaRPr>
          </a:p>
        </p:txBody>
      </p:sp>
      <p:sp>
        <p:nvSpPr>
          <p:cNvPr id="18" name="Freeform 17"/>
          <p:cNvSpPr/>
          <p:nvPr/>
        </p:nvSpPr>
        <p:spPr>
          <a:xfrm>
            <a:off x="8124824" y="2709228"/>
            <a:ext cx="1009650" cy="1124095"/>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9" name="TextBox 18"/>
          <p:cNvSpPr txBox="1"/>
          <p:nvPr/>
        </p:nvSpPr>
        <p:spPr>
          <a:xfrm>
            <a:off x="9115424" y="2496348"/>
            <a:ext cx="1562100" cy="1569660"/>
          </a:xfrm>
          <a:prstGeom prst="rect">
            <a:avLst/>
          </a:prstGeom>
          <a:noFill/>
        </p:spPr>
        <p:txBody>
          <a:bodyPr wrap="square" rtlCol="0">
            <a:spAutoFit/>
          </a:bodyPr>
          <a:lstStyle/>
          <a:p>
            <a:r>
              <a:rPr lang="en-US" sz="9600" b="1" dirty="0" smtClean="0">
                <a:solidFill>
                  <a:prstClr val="black"/>
                </a:solidFill>
              </a:rPr>
              <a:t>B</a:t>
            </a:r>
            <a:endParaRPr lang="en-US" b="1" dirty="0">
              <a:solidFill>
                <a:prstClr val="black"/>
              </a:solidFill>
            </a:endParaRPr>
          </a:p>
        </p:txBody>
      </p:sp>
      <p:sp>
        <p:nvSpPr>
          <p:cNvPr id="20" name="TextBox 19"/>
          <p:cNvSpPr txBox="1"/>
          <p:nvPr/>
        </p:nvSpPr>
        <p:spPr>
          <a:xfrm>
            <a:off x="7867650" y="1966549"/>
            <a:ext cx="4343400" cy="830997"/>
          </a:xfrm>
          <a:prstGeom prst="rect">
            <a:avLst/>
          </a:prstGeom>
          <a:noFill/>
        </p:spPr>
        <p:txBody>
          <a:bodyPr wrap="square" rtlCol="0">
            <a:spAutoFit/>
          </a:bodyPr>
          <a:lstStyle/>
          <a:p>
            <a:r>
              <a:rPr lang="en-US" sz="4800" b="1" dirty="0" smtClean="0">
                <a:solidFill>
                  <a:prstClr val="black"/>
                </a:solidFill>
              </a:rPr>
              <a:t>BLADE</a:t>
            </a:r>
            <a:endParaRPr lang="en-US" sz="4000" b="1" dirty="0">
              <a:solidFill>
                <a:prstClr val="black"/>
              </a:solidFill>
            </a:endParaRPr>
          </a:p>
        </p:txBody>
      </p:sp>
      <p:sp>
        <p:nvSpPr>
          <p:cNvPr id="23" name="Rectangle 22"/>
          <p:cNvSpPr/>
          <p:nvPr/>
        </p:nvSpPr>
        <p:spPr>
          <a:xfrm>
            <a:off x="1333500" y="4310290"/>
            <a:ext cx="5067300" cy="206809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1333500" y="4310290"/>
            <a:ext cx="4309834" cy="646331"/>
          </a:xfrm>
          <a:prstGeom prst="rect">
            <a:avLst/>
          </a:prstGeom>
          <a:noFill/>
        </p:spPr>
        <p:txBody>
          <a:bodyPr wrap="none" rtlCol="0">
            <a:spAutoFit/>
          </a:bodyPr>
          <a:lstStyle/>
          <a:p>
            <a:r>
              <a:rPr lang="en-US" b="1" dirty="0" smtClean="0">
                <a:solidFill>
                  <a:prstClr val="black"/>
                </a:solidFill>
              </a:rPr>
              <a:t>SELECT PORTION OF A CLIP </a:t>
            </a:r>
            <a:r>
              <a:rPr lang="en-US" b="1" dirty="0">
                <a:solidFill>
                  <a:prstClr val="black"/>
                </a:solidFill>
              </a:rPr>
              <a:t>(upper left)</a:t>
            </a:r>
          </a:p>
          <a:p>
            <a:endParaRPr lang="en-US" b="1" dirty="0">
              <a:solidFill>
                <a:prstClr val="black"/>
              </a:solidFill>
            </a:endParaRPr>
          </a:p>
        </p:txBody>
      </p:sp>
      <p:sp>
        <p:nvSpPr>
          <p:cNvPr id="25" name="TextBox 24"/>
          <p:cNvSpPr txBox="1"/>
          <p:nvPr/>
        </p:nvSpPr>
        <p:spPr>
          <a:xfrm>
            <a:off x="1638300" y="4437548"/>
            <a:ext cx="4762500" cy="1938992"/>
          </a:xfrm>
          <a:prstGeom prst="rect">
            <a:avLst/>
          </a:prstGeom>
          <a:noFill/>
        </p:spPr>
        <p:txBody>
          <a:bodyPr wrap="square" rtlCol="0">
            <a:spAutoFit/>
          </a:bodyPr>
          <a:lstStyle/>
          <a:p>
            <a:r>
              <a:rPr lang="en-US" sz="9600" b="1" dirty="0" smtClean="0">
                <a:solidFill>
                  <a:prstClr val="black"/>
                </a:solidFill>
              </a:rPr>
              <a:t>I		O  E</a:t>
            </a:r>
          </a:p>
          <a:p>
            <a:r>
              <a:rPr lang="en-US" sz="2400" b="1" dirty="0" smtClean="0">
                <a:solidFill>
                  <a:prstClr val="black"/>
                </a:solidFill>
              </a:rPr>
              <a:t>IN  		  OUT		END / </a:t>
            </a:r>
            <a:endParaRPr lang="en-US" sz="2400" b="1" dirty="0">
              <a:solidFill>
                <a:prstClr val="black"/>
              </a:solidFill>
            </a:endParaRPr>
          </a:p>
        </p:txBody>
      </p:sp>
      <p:sp>
        <p:nvSpPr>
          <p:cNvPr id="26" name="TextBox 25"/>
          <p:cNvSpPr txBox="1"/>
          <p:nvPr/>
        </p:nvSpPr>
        <p:spPr>
          <a:xfrm>
            <a:off x="4800600" y="5764520"/>
            <a:ext cx="1609973" cy="669806"/>
          </a:xfrm>
          <a:prstGeom prst="rect">
            <a:avLst/>
          </a:prstGeom>
          <a:noFill/>
        </p:spPr>
        <p:txBody>
          <a:bodyPr wrap="square" rtlCol="0">
            <a:spAutoFit/>
          </a:bodyPr>
          <a:lstStyle/>
          <a:p>
            <a:r>
              <a:rPr lang="en-US" b="1" dirty="0">
                <a:solidFill>
                  <a:prstClr val="black"/>
                </a:solidFill>
              </a:rPr>
              <a:t>send </a:t>
            </a:r>
            <a:r>
              <a:rPr lang="en-US" b="1" dirty="0" smtClean="0">
                <a:solidFill>
                  <a:prstClr val="black"/>
                </a:solidFill>
              </a:rPr>
              <a:t>to end of  </a:t>
            </a:r>
          </a:p>
          <a:p>
            <a:r>
              <a:rPr lang="en-US" b="1" dirty="0" smtClean="0">
                <a:solidFill>
                  <a:prstClr val="black"/>
                </a:solidFill>
              </a:rPr>
              <a:t>timeline</a:t>
            </a:r>
            <a:endParaRPr lang="en-US" dirty="0">
              <a:solidFill>
                <a:prstClr val="black"/>
              </a:solidFill>
            </a:endParaRPr>
          </a:p>
        </p:txBody>
      </p:sp>
      <p:sp>
        <p:nvSpPr>
          <p:cNvPr id="27" name="Rectangle 26"/>
          <p:cNvSpPr/>
          <p:nvPr/>
        </p:nvSpPr>
        <p:spPr>
          <a:xfrm>
            <a:off x="6614884" y="4310290"/>
            <a:ext cx="5067300" cy="2068092"/>
          </a:xfrm>
          <a:prstGeom prst="rect">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6629400" y="4322721"/>
            <a:ext cx="2799164" cy="646331"/>
          </a:xfrm>
          <a:prstGeom prst="rect">
            <a:avLst/>
          </a:prstGeom>
          <a:noFill/>
        </p:spPr>
        <p:txBody>
          <a:bodyPr wrap="none" rtlCol="0">
            <a:spAutoFit/>
          </a:bodyPr>
          <a:lstStyle/>
          <a:p>
            <a:r>
              <a:rPr lang="en-US" b="1" dirty="0" smtClean="0">
                <a:solidFill>
                  <a:prstClr val="black"/>
                </a:solidFill>
              </a:rPr>
              <a:t>MARK A PLACE ON YOUR </a:t>
            </a:r>
          </a:p>
          <a:p>
            <a:r>
              <a:rPr lang="en-US" b="1" dirty="0" smtClean="0">
                <a:solidFill>
                  <a:prstClr val="black"/>
                </a:solidFill>
              </a:rPr>
              <a:t>TIMELINE (lower) </a:t>
            </a:r>
            <a:endParaRPr lang="en-US" b="1" dirty="0">
              <a:solidFill>
                <a:prstClr val="black"/>
              </a:solidFill>
            </a:endParaRPr>
          </a:p>
        </p:txBody>
      </p:sp>
      <p:sp>
        <p:nvSpPr>
          <p:cNvPr id="29" name="TextBox 28"/>
          <p:cNvSpPr txBox="1"/>
          <p:nvPr/>
        </p:nvSpPr>
        <p:spPr>
          <a:xfrm>
            <a:off x="6857768" y="4661724"/>
            <a:ext cx="1267056" cy="1938992"/>
          </a:xfrm>
          <a:prstGeom prst="rect">
            <a:avLst/>
          </a:prstGeom>
          <a:noFill/>
        </p:spPr>
        <p:txBody>
          <a:bodyPr wrap="square" rtlCol="0">
            <a:spAutoFit/>
          </a:bodyPr>
          <a:lstStyle/>
          <a:p>
            <a:r>
              <a:rPr lang="en-US" sz="9600" b="1" dirty="0" smtClean="0">
                <a:solidFill>
                  <a:prstClr val="black"/>
                </a:solidFill>
              </a:rPr>
              <a:t>M</a:t>
            </a:r>
          </a:p>
          <a:p>
            <a:r>
              <a:rPr lang="en-US" sz="2400" b="1" dirty="0" smtClean="0">
                <a:solidFill>
                  <a:prstClr val="black"/>
                </a:solidFill>
              </a:rPr>
              <a:t> </a:t>
            </a:r>
            <a:endParaRPr lang="en-US" sz="2400" b="1" dirty="0">
              <a:solidFill>
                <a:prstClr val="black"/>
              </a:solidFill>
            </a:endParaRPr>
          </a:p>
        </p:txBody>
      </p:sp>
      <p:sp>
        <p:nvSpPr>
          <p:cNvPr id="30" name="Rectangle 29"/>
          <p:cNvSpPr/>
          <p:nvPr/>
        </p:nvSpPr>
        <p:spPr>
          <a:xfrm>
            <a:off x="6995632" y="5953611"/>
            <a:ext cx="886781" cy="400110"/>
          </a:xfrm>
          <a:prstGeom prst="rect">
            <a:avLst/>
          </a:prstGeom>
        </p:spPr>
        <p:txBody>
          <a:bodyPr wrap="none">
            <a:spAutoFit/>
          </a:bodyPr>
          <a:lstStyle/>
          <a:p>
            <a:r>
              <a:rPr lang="en-US" sz="2000" b="1" dirty="0">
                <a:solidFill>
                  <a:prstClr val="black"/>
                </a:solidFill>
              </a:rPr>
              <a:t>MARK</a:t>
            </a:r>
          </a:p>
        </p:txBody>
      </p:sp>
      <p:sp>
        <p:nvSpPr>
          <p:cNvPr id="31" name="TextBox 30"/>
          <p:cNvSpPr txBox="1"/>
          <p:nvPr/>
        </p:nvSpPr>
        <p:spPr>
          <a:xfrm>
            <a:off x="9721717" y="4299749"/>
            <a:ext cx="1911614" cy="646331"/>
          </a:xfrm>
          <a:prstGeom prst="rect">
            <a:avLst/>
          </a:prstGeom>
          <a:noFill/>
        </p:spPr>
        <p:txBody>
          <a:bodyPr wrap="none" rtlCol="0">
            <a:spAutoFit/>
          </a:bodyPr>
          <a:lstStyle/>
          <a:p>
            <a:pPr algn="r"/>
            <a:r>
              <a:rPr lang="en-US" b="1" dirty="0" smtClean="0">
                <a:solidFill>
                  <a:prstClr val="black"/>
                </a:solidFill>
              </a:rPr>
              <a:t>SELECT A CLIP </a:t>
            </a:r>
          </a:p>
          <a:p>
            <a:pPr algn="r"/>
            <a:r>
              <a:rPr lang="en-US" b="1" dirty="0" smtClean="0">
                <a:solidFill>
                  <a:prstClr val="black"/>
                </a:solidFill>
              </a:rPr>
              <a:t>IN THE TIMELINE</a:t>
            </a:r>
            <a:endParaRPr lang="en-US" b="1" dirty="0">
              <a:solidFill>
                <a:prstClr val="black"/>
              </a:solidFill>
            </a:endParaRPr>
          </a:p>
        </p:txBody>
      </p:sp>
      <p:sp>
        <p:nvSpPr>
          <p:cNvPr id="32" name="TextBox 31"/>
          <p:cNvSpPr txBox="1"/>
          <p:nvPr/>
        </p:nvSpPr>
        <p:spPr>
          <a:xfrm>
            <a:off x="10530786" y="4683672"/>
            <a:ext cx="1267056" cy="1938992"/>
          </a:xfrm>
          <a:prstGeom prst="rect">
            <a:avLst/>
          </a:prstGeom>
          <a:noFill/>
        </p:spPr>
        <p:txBody>
          <a:bodyPr wrap="square" rtlCol="0">
            <a:spAutoFit/>
          </a:bodyPr>
          <a:lstStyle/>
          <a:p>
            <a:r>
              <a:rPr lang="en-US" sz="9600" b="1" dirty="0" smtClean="0">
                <a:solidFill>
                  <a:prstClr val="black"/>
                </a:solidFill>
              </a:rPr>
              <a:t>A</a:t>
            </a:r>
          </a:p>
          <a:p>
            <a:r>
              <a:rPr lang="en-US" sz="2400" b="1" dirty="0" smtClean="0">
                <a:solidFill>
                  <a:prstClr val="black"/>
                </a:solidFill>
              </a:rPr>
              <a:t> </a:t>
            </a:r>
            <a:endParaRPr lang="en-US" sz="2400" b="1" dirty="0">
              <a:solidFill>
                <a:prstClr val="black"/>
              </a:solidFill>
            </a:endParaRPr>
          </a:p>
        </p:txBody>
      </p:sp>
      <p:sp>
        <p:nvSpPr>
          <p:cNvPr id="33" name="Rectangle 32"/>
          <p:cNvSpPr/>
          <p:nvPr/>
        </p:nvSpPr>
        <p:spPr>
          <a:xfrm>
            <a:off x="10665229" y="5953611"/>
            <a:ext cx="628698" cy="400110"/>
          </a:xfrm>
          <a:prstGeom prst="rect">
            <a:avLst/>
          </a:prstGeom>
        </p:spPr>
        <p:txBody>
          <a:bodyPr wrap="none">
            <a:spAutoFit/>
          </a:bodyPr>
          <a:lstStyle/>
          <a:p>
            <a:r>
              <a:rPr lang="en-US" sz="2000" b="1" dirty="0" smtClean="0">
                <a:solidFill>
                  <a:prstClr val="black"/>
                </a:solidFill>
              </a:rPr>
              <a:t>ALL</a:t>
            </a:r>
            <a:endParaRPr lang="en-US" sz="2000" b="1" dirty="0">
              <a:solidFill>
                <a:prstClr val="black"/>
              </a:solidFill>
            </a:endParaRPr>
          </a:p>
        </p:txBody>
      </p:sp>
      <p:sp>
        <p:nvSpPr>
          <p:cNvPr id="34" name="Freeform 33"/>
          <p:cNvSpPr/>
          <p:nvPr/>
        </p:nvSpPr>
        <p:spPr>
          <a:xfrm>
            <a:off x="9562372" y="4975328"/>
            <a:ext cx="1009650" cy="1124095"/>
          </a:xfrm>
          <a:custGeom>
            <a:avLst/>
            <a:gdLst>
              <a:gd name="connsiteX0" fmla="*/ 234076 w 615978"/>
              <a:gd name="connsiteY0" fmla="*/ 114300 h 685800"/>
              <a:gd name="connsiteX1" fmla="*/ 195976 w 615978"/>
              <a:gd name="connsiteY1" fmla="*/ 476250 h 685800"/>
              <a:gd name="connsiteX2" fmla="*/ 157876 w 615978"/>
              <a:gd name="connsiteY2" fmla="*/ 590550 h 685800"/>
              <a:gd name="connsiteX3" fmla="*/ 119776 w 615978"/>
              <a:gd name="connsiteY3" fmla="*/ 647700 h 685800"/>
              <a:gd name="connsiteX4" fmla="*/ 62626 w 615978"/>
              <a:gd name="connsiteY4" fmla="*/ 666750 h 685800"/>
              <a:gd name="connsiteX5" fmla="*/ 5476 w 615978"/>
              <a:gd name="connsiteY5" fmla="*/ 647700 h 685800"/>
              <a:gd name="connsiteX6" fmla="*/ 81676 w 615978"/>
              <a:gd name="connsiteY6" fmla="*/ 495300 h 685800"/>
              <a:gd name="connsiteX7" fmla="*/ 310276 w 615978"/>
              <a:gd name="connsiteY7" fmla="*/ 457200 h 685800"/>
              <a:gd name="connsiteX8" fmla="*/ 557926 w 615978"/>
              <a:gd name="connsiteY8" fmla="*/ 476250 h 685800"/>
              <a:gd name="connsiteX9" fmla="*/ 576976 w 615978"/>
              <a:gd name="connsiteY9" fmla="*/ 533400 h 685800"/>
              <a:gd name="connsiteX10" fmla="*/ 500776 w 615978"/>
              <a:gd name="connsiteY10" fmla="*/ 685800 h 685800"/>
              <a:gd name="connsiteX11" fmla="*/ 424576 w 615978"/>
              <a:gd name="connsiteY11" fmla="*/ 609600 h 685800"/>
              <a:gd name="connsiteX12" fmla="*/ 500776 w 615978"/>
              <a:gd name="connsiteY12" fmla="*/ 19050 h 685800"/>
              <a:gd name="connsiteX13" fmla="*/ 557926 w 615978"/>
              <a:gd name="connsiteY13" fmla="*/ 0 h 685800"/>
              <a:gd name="connsiteX14" fmla="*/ 615076 w 615978"/>
              <a:gd name="connsiteY14" fmla="*/ 38100 h 685800"/>
              <a:gd name="connsiteX15" fmla="*/ 557926 w 615978"/>
              <a:gd name="connsiteY15" fmla="*/ 171450 h 685800"/>
              <a:gd name="connsiteX16" fmla="*/ 405526 w 615978"/>
              <a:gd name="connsiteY16" fmla="*/ 209550 h 685800"/>
              <a:gd name="connsiteX17" fmla="*/ 348376 w 615978"/>
              <a:gd name="connsiteY17" fmla="*/ 228600 h 685800"/>
              <a:gd name="connsiteX18" fmla="*/ 62626 w 615978"/>
              <a:gd name="connsiteY18" fmla="*/ 114300 h 685800"/>
              <a:gd name="connsiteX19" fmla="*/ 119776 w 615978"/>
              <a:gd name="connsiteY19" fmla="*/ 76200 h 685800"/>
              <a:gd name="connsiteX20" fmla="*/ 234076 w 615978"/>
              <a:gd name="connsiteY20" fmla="*/ 1143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978" h="685800">
                <a:moveTo>
                  <a:pt x="234076" y="114300"/>
                </a:moveTo>
                <a:cubicBezTo>
                  <a:pt x="246776" y="180975"/>
                  <a:pt x="234340" y="361159"/>
                  <a:pt x="195976" y="476250"/>
                </a:cubicBezTo>
                <a:cubicBezTo>
                  <a:pt x="183276" y="514350"/>
                  <a:pt x="180153" y="557134"/>
                  <a:pt x="157876" y="590550"/>
                </a:cubicBezTo>
                <a:cubicBezTo>
                  <a:pt x="145176" y="609600"/>
                  <a:pt x="137654" y="633397"/>
                  <a:pt x="119776" y="647700"/>
                </a:cubicBezTo>
                <a:cubicBezTo>
                  <a:pt x="104096" y="660244"/>
                  <a:pt x="81676" y="660400"/>
                  <a:pt x="62626" y="666750"/>
                </a:cubicBezTo>
                <a:cubicBezTo>
                  <a:pt x="43576" y="660400"/>
                  <a:pt x="10993" y="667008"/>
                  <a:pt x="5476" y="647700"/>
                </a:cubicBezTo>
                <a:cubicBezTo>
                  <a:pt x="-13253" y="582148"/>
                  <a:pt x="17012" y="512544"/>
                  <a:pt x="81676" y="495300"/>
                </a:cubicBezTo>
                <a:cubicBezTo>
                  <a:pt x="156319" y="475395"/>
                  <a:pt x="310276" y="457200"/>
                  <a:pt x="310276" y="457200"/>
                </a:cubicBezTo>
                <a:cubicBezTo>
                  <a:pt x="392826" y="463550"/>
                  <a:pt x="478318" y="453505"/>
                  <a:pt x="557926" y="476250"/>
                </a:cubicBezTo>
                <a:cubicBezTo>
                  <a:pt x="577234" y="481767"/>
                  <a:pt x="576976" y="513320"/>
                  <a:pt x="576976" y="533400"/>
                </a:cubicBezTo>
                <a:cubicBezTo>
                  <a:pt x="576976" y="679332"/>
                  <a:pt x="590734" y="655814"/>
                  <a:pt x="500776" y="685800"/>
                </a:cubicBezTo>
                <a:cubicBezTo>
                  <a:pt x="449976" y="668867"/>
                  <a:pt x="424576" y="677333"/>
                  <a:pt x="424576" y="609600"/>
                </a:cubicBezTo>
                <a:cubicBezTo>
                  <a:pt x="424576" y="326487"/>
                  <a:pt x="292778" y="123049"/>
                  <a:pt x="500776" y="19050"/>
                </a:cubicBezTo>
                <a:cubicBezTo>
                  <a:pt x="518737" y="10070"/>
                  <a:pt x="538876" y="6350"/>
                  <a:pt x="557926" y="0"/>
                </a:cubicBezTo>
                <a:cubicBezTo>
                  <a:pt x="576976" y="12700"/>
                  <a:pt x="607836" y="16380"/>
                  <a:pt x="615076" y="38100"/>
                </a:cubicBezTo>
                <a:cubicBezTo>
                  <a:pt x="622486" y="60329"/>
                  <a:pt x="582555" y="159136"/>
                  <a:pt x="557926" y="171450"/>
                </a:cubicBezTo>
                <a:cubicBezTo>
                  <a:pt x="511091" y="194868"/>
                  <a:pt x="455202" y="192991"/>
                  <a:pt x="405526" y="209550"/>
                </a:cubicBezTo>
                <a:lnTo>
                  <a:pt x="348376" y="228600"/>
                </a:lnTo>
                <a:cubicBezTo>
                  <a:pt x="231203" y="221277"/>
                  <a:pt x="-46345" y="304999"/>
                  <a:pt x="62626" y="114300"/>
                </a:cubicBezTo>
                <a:cubicBezTo>
                  <a:pt x="73985" y="94421"/>
                  <a:pt x="100726" y="88900"/>
                  <a:pt x="119776" y="76200"/>
                </a:cubicBezTo>
                <a:cubicBezTo>
                  <a:pt x="204688" y="97428"/>
                  <a:pt x="221376" y="47625"/>
                  <a:pt x="234076" y="114300"/>
                </a:cubicBez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41013144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Review from Yesterday</a:t>
            </a:r>
            <a:endParaRPr lang="en-US" dirty="0"/>
          </a:p>
        </p:txBody>
      </p:sp>
      <p:sp>
        <p:nvSpPr>
          <p:cNvPr id="6" name="Text Placeholder 5"/>
          <p:cNvSpPr>
            <a:spLocks noGrp="1"/>
          </p:cNvSpPr>
          <p:nvPr>
            <p:ph type="body" idx="1"/>
          </p:nvPr>
        </p:nvSpPr>
        <p:spPr/>
        <p:txBody>
          <a:bodyPr>
            <a:normAutofit fontScale="92500" lnSpcReduction="10000"/>
          </a:bodyPr>
          <a:lstStyle/>
          <a:p>
            <a:pPr lvl="0"/>
            <a:r>
              <a:rPr lang="en-US" dirty="0"/>
              <a:t>How did editing go?  </a:t>
            </a:r>
            <a:endParaRPr lang="en-US" dirty="0" smtClean="0"/>
          </a:p>
          <a:p>
            <a:pPr lvl="0"/>
            <a:r>
              <a:rPr lang="en-US" dirty="0" smtClean="0"/>
              <a:t>What </a:t>
            </a:r>
            <a:r>
              <a:rPr lang="en-US" dirty="0"/>
              <a:t>were some challenges, some surprises in the process?</a:t>
            </a:r>
          </a:p>
          <a:p>
            <a:pPr lvl="0"/>
            <a:r>
              <a:rPr lang="en-US" dirty="0" smtClean="0"/>
              <a:t>Any </a:t>
            </a:r>
            <a:r>
              <a:rPr lang="en-US" dirty="0"/>
              <a:t>questions or concerns?</a:t>
            </a:r>
          </a:p>
          <a:p>
            <a:endParaRPr lang="en-US" dirty="0"/>
          </a:p>
        </p:txBody>
      </p:sp>
    </p:spTree>
    <p:extLst>
      <p:ext uri="{BB962C8B-B14F-4D97-AF65-F5344CB8AC3E}">
        <p14:creationId xmlns:p14="http://schemas.microsoft.com/office/powerpoint/2010/main" val="33576556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Finish Editing </a:t>
            </a:r>
            <a:br>
              <a:rPr lang="en-US" dirty="0" smtClean="0"/>
            </a:br>
            <a:r>
              <a:rPr lang="en-US" dirty="0" smtClean="0"/>
              <a:t>&amp; Export</a:t>
            </a:r>
            <a:endParaRPr lang="en-US" dirty="0"/>
          </a:p>
        </p:txBody>
      </p:sp>
      <p:sp>
        <p:nvSpPr>
          <p:cNvPr id="6" name="Text Placeholder 5"/>
          <p:cNvSpPr>
            <a:spLocks noGrp="1"/>
          </p:cNvSpPr>
          <p:nvPr>
            <p:ph type="body" idx="1"/>
          </p:nvPr>
        </p:nvSpPr>
        <p:spPr/>
        <p:txBody>
          <a:bodyPr/>
          <a:lstStyle/>
          <a:p>
            <a:r>
              <a:rPr lang="en-US" dirty="0" smtClean="0"/>
              <a:t>Complete editing your film and export it as a movie file (mp4). Review sharing options with your mentor.</a:t>
            </a:r>
            <a:endParaRPr lang="en-US" dirty="0"/>
          </a:p>
        </p:txBody>
      </p:sp>
    </p:spTree>
    <p:extLst>
      <p:ext uri="{BB962C8B-B14F-4D97-AF65-F5344CB8AC3E}">
        <p14:creationId xmlns:p14="http://schemas.microsoft.com/office/powerpoint/2010/main" val="42829664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Complete Some Worksheets</a:t>
            </a:r>
            <a:endParaRPr lang="en-US" dirty="0"/>
          </a:p>
        </p:txBody>
      </p:sp>
      <p:sp>
        <p:nvSpPr>
          <p:cNvPr id="5" name="Content Placeholder 4"/>
          <p:cNvSpPr>
            <a:spLocks noGrp="1"/>
          </p:cNvSpPr>
          <p:nvPr>
            <p:ph idx="1"/>
          </p:nvPr>
        </p:nvSpPr>
        <p:spPr>
          <a:xfrm>
            <a:off x="1371600" y="1631577"/>
            <a:ext cx="9348978" cy="4351337"/>
          </a:xfrm>
        </p:spPr>
        <p:txBody>
          <a:bodyPr>
            <a:noAutofit/>
          </a:bodyPr>
          <a:lstStyle/>
          <a:p>
            <a:pPr marL="0" indent="0">
              <a:lnSpc>
                <a:spcPct val="100000"/>
              </a:lnSpc>
              <a:spcBef>
                <a:spcPts val="600"/>
              </a:spcBef>
              <a:spcAft>
                <a:spcPts val="0"/>
              </a:spcAft>
              <a:buNone/>
            </a:pPr>
            <a:r>
              <a:rPr lang="en-US" sz="2000" b="1" dirty="0" smtClean="0"/>
              <a:t>Film Title and Summary Worksheet</a:t>
            </a:r>
          </a:p>
          <a:p>
            <a:pPr>
              <a:lnSpc>
                <a:spcPct val="100000"/>
              </a:lnSpc>
              <a:spcBef>
                <a:spcPts val="600"/>
              </a:spcBef>
              <a:spcAft>
                <a:spcPts val="0"/>
              </a:spcAft>
            </a:pPr>
            <a:r>
              <a:rPr lang="en-US" sz="2000" dirty="0"/>
              <a:t>Brain storm </a:t>
            </a:r>
            <a:r>
              <a:rPr lang="en-US" sz="2000" dirty="0" smtClean="0"/>
              <a:t>and decide your film’s title. </a:t>
            </a:r>
            <a:endParaRPr lang="en-US" sz="2000" dirty="0"/>
          </a:p>
          <a:p>
            <a:pPr>
              <a:lnSpc>
                <a:spcPct val="100000"/>
              </a:lnSpc>
              <a:spcBef>
                <a:spcPts val="600"/>
              </a:spcBef>
              <a:spcAft>
                <a:spcPts val="0"/>
              </a:spcAft>
            </a:pPr>
            <a:r>
              <a:rPr lang="en-US" sz="2000" dirty="0"/>
              <a:t>As you complete the editing process, be sure to add the title to the start of your film.</a:t>
            </a:r>
          </a:p>
          <a:p>
            <a:pPr>
              <a:lnSpc>
                <a:spcPct val="100000"/>
              </a:lnSpc>
              <a:spcBef>
                <a:spcPts val="600"/>
              </a:spcBef>
              <a:spcAft>
                <a:spcPts val="0"/>
              </a:spcAft>
            </a:pPr>
            <a:r>
              <a:rPr lang="en-US" sz="2000" dirty="0"/>
              <a:t> </a:t>
            </a:r>
            <a:r>
              <a:rPr lang="en-US" sz="2000" dirty="0" smtClean="0"/>
              <a:t>In </a:t>
            </a:r>
            <a:r>
              <a:rPr lang="en-US" sz="2000" dirty="0"/>
              <a:t>a few sentences, describe what your film is </a:t>
            </a:r>
            <a:r>
              <a:rPr lang="en-US" sz="2000" dirty="0" smtClean="0"/>
              <a:t>about and turn in the worksheet.</a:t>
            </a:r>
          </a:p>
          <a:p>
            <a:pPr marL="0" indent="0">
              <a:lnSpc>
                <a:spcPct val="100000"/>
              </a:lnSpc>
              <a:spcBef>
                <a:spcPts val="600"/>
              </a:spcBef>
              <a:spcAft>
                <a:spcPts val="0"/>
              </a:spcAft>
              <a:buNone/>
            </a:pPr>
            <a:endParaRPr lang="en-US" sz="2000" b="1" dirty="0" smtClean="0"/>
          </a:p>
          <a:p>
            <a:pPr marL="0" indent="0">
              <a:lnSpc>
                <a:spcPct val="100000"/>
              </a:lnSpc>
              <a:spcBef>
                <a:spcPts val="600"/>
              </a:spcBef>
              <a:spcAft>
                <a:spcPts val="0"/>
              </a:spcAft>
              <a:buNone/>
            </a:pPr>
            <a:r>
              <a:rPr lang="en-US" sz="2000" b="1" dirty="0" smtClean="0"/>
              <a:t>Credits Worksheet</a:t>
            </a:r>
          </a:p>
          <a:p>
            <a:pPr>
              <a:lnSpc>
                <a:spcPct val="100000"/>
              </a:lnSpc>
              <a:spcBef>
                <a:spcPts val="600"/>
              </a:spcBef>
              <a:spcAft>
                <a:spcPts val="0"/>
              </a:spcAft>
            </a:pPr>
            <a:r>
              <a:rPr lang="en-US" sz="2000" dirty="0" smtClean="0"/>
              <a:t>Name your: Director, Editor, Camera, Sound</a:t>
            </a:r>
          </a:p>
          <a:p>
            <a:pPr>
              <a:lnSpc>
                <a:spcPct val="100000"/>
              </a:lnSpc>
              <a:spcBef>
                <a:spcPts val="600"/>
              </a:spcBef>
              <a:spcAft>
                <a:spcPts val="0"/>
              </a:spcAft>
            </a:pPr>
            <a:r>
              <a:rPr lang="en-US" sz="2000" dirty="0" smtClean="0"/>
              <a:t>Name people you interviewed, and cite any music or materials you used </a:t>
            </a:r>
          </a:p>
          <a:p>
            <a:pPr>
              <a:lnSpc>
                <a:spcPct val="100000"/>
              </a:lnSpc>
              <a:spcBef>
                <a:spcPts val="600"/>
              </a:spcBef>
              <a:spcAft>
                <a:spcPts val="0"/>
              </a:spcAft>
            </a:pPr>
            <a:r>
              <a:rPr lang="en-US" sz="2000" dirty="0" smtClean="0"/>
              <a:t>List any thank </a:t>
            </a:r>
            <a:r>
              <a:rPr lang="en-US" sz="2000" dirty="0" err="1" smtClean="0"/>
              <a:t>yous</a:t>
            </a:r>
            <a:endParaRPr lang="en-US" sz="2000" dirty="0" smtClean="0"/>
          </a:p>
          <a:p>
            <a:pPr marL="0" indent="0">
              <a:lnSpc>
                <a:spcPct val="100000"/>
              </a:lnSpc>
              <a:spcBef>
                <a:spcPts val="600"/>
              </a:spcBef>
              <a:spcAft>
                <a:spcPts val="0"/>
              </a:spcAft>
              <a:buNone/>
            </a:pPr>
            <a:endParaRPr lang="en-US" sz="2000" b="1" dirty="0" smtClean="0"/>
          </a:p>
          <a:p>
            <a:pPr marL="0" indent="0">
              <a:lnSpc>
                <a:spcPct val="100000"/>
              </a:lnSpc>
              <a:spcBef>
                <a:spcPts val="600"/>
              </a:spcBef>
              <a:spcAft>
                <a:spcPts val="0"/>
              </a:spcAft>
              <a:buNone/>
            </a:pPr>
            <a:r>
              <a:rPr lang="en-US" sz="2000" b="1" dirty="0" smtClean="0"/>
              <a:t>*Sharing Workshop – IMPORTANT *</a:t>
            </a:r>
            <a:endParaRPr lang="en-US" sz="2000" dirty="0" smtClean="0"/>
          </a:p>
          <a:p>
            <a:pPr>
              <a:lnSpc>
                <a:spcPct val="100000"/>
              </a:lnSpc>
              <a:spcBef>
                <a:spcPts val="600"/>
              </a:spcBef>
              <a:spcAft>
                <a:spcPts val="0"/>
              </a:spcAft>
            </a:pPr>
            <a:r>
              <a:rPr lang="en-US" sz="2000" dirty="0" smtClean="0"/>
              <a:t>Indicate the ways in which you want your film to be shared.</a:t>
            </a:r>
          </a:p>
          <a:p>
            <a:pPr>
              <a:lnSpc>
                <a:spcPct val="100000"/>
              </a:lnSpc>
              <a:spcBef>
                <a:spcPts val="600"/>
              </a:spcBef>
              <a:spcAft>
                <a:spcPts val="0"/>
              </a:spcAft>
            </a:pPr>
            <a:endParaRPr lang="en-US" sz="2000" dirty="0"/>
          </a:p>
        </p:txBody>
      </p:sp>
      <p:sp>
        <p:nvSpPr>
          <p:cNvPr id="6" name="Rectangle 5"/>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spTree>
    <p:extLst>
      <p:ext uri="{BB962C8B-B14F-4D97-AF65-F5344CB8AC3E}">
        <p14:creationId xmlns:p14="http://schemas.microsoft.com/office/powerpoint/2010/main" val="244308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t>
            </a:r>
            <a:r>
              <a:rPr lang="en-US" dirty="0" smtClean="0"/>
              <a:t>ant to make </a:t>
            </a:r>
            <a:br>
              <a:rPr lang="en-US" dirty="0" smtClean="0"/>
            </a:br>
            <a:r>
              <a:rPr lang="en-US" dirty="0" smtClean="0"/>
              <a:t>more movies?</a:t>
            </a:r>
            <a:endParaRPr lang="en-US" dirty="0"/>
          </a:p>
        </p:txBody>
      </p:sp>
      <p:sp>
        <p:nvSpPr>
          <p:cNvPr id="5" name="Text Placeholder 4"/>
          <p:cNvSpPr>
            <a:spLocks noGrp="1"/>
          </p:cNvSpPr>
          <p:nvPr>
            <p:ph type="body" idx="1"/>
          </p:nvPr>
        </p:nvSpPr>
        <p:spPr/>
        <p:txBody>
          <a:bodyPr>
            <a:normAutofit fontScale="92500" lnSpcReduction="10000"/>
          </a:bodyPr>
          <a:lstStyle/>
          <a:p>
            <a:r>
              <a:rPr lang="en-US" dirty="0" smtClean="0"/>
              <a:t>How can you continue making films?  Check out the two handouts that include our contact information and ideas for shooting and editing </a:t>
            </a:r>
          </a:p>
          <a:p>
            <a:r>
              <a:rPr lang="en-US" dirty="0" smtClean="0"/>
              <a:t>videos to make films with a smart phone!</a:t>
            </a:r>
            <a:endParaRPr lang="en-US" dirty="0"/>
          </a:p>
        </p:txBody>
      </p:sp>
    </p:spTree>
    <p:extLst>
      <p:ext uri="{BB962C8B-B14F-4D97-AF65-F5344CB8AC3E}">
        <p14:creationId xmlns:p14="http://schemas.microsoft.com/office/powerpoint/2010/main" val="21466352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51011" y="1301360"/>
            <a:ext cx="10629008" cy="2852737"/>
          </a:xfrm>
        </p:spPr>
        <p:txBody>
          <a:bodyPr/>
          <a:lstStyle/>
          <a:p>
            <a:r>
              <a:rPr lang="en-US" dirty="0" smtClean="0"/>
              <a:t>Film Screening Party!</a:t>
            </a:r>
            <a:endParaRPr lang="en-US" dirty="0"/>
          </a:p>
        </p:txBody>
      </p:sp>
      <p:sp>
        <p:nvSpPr>
          <p:cNvPr id="7" name="Text Placeholder 6"/>
          <p:cNvSpPr>
            <a:spLocks noGrp="1"/>
          </p:cNvSpPr>
          <p:nvPr>
            <p:ph type="body" idx="1"/>
          </p:nvPr>
        </p:nvSpPr>
        <p:spPr/>
        <p:txBody>
          <a:bodyPr/>
          <a:lstStyle/>
          <a:p>
            <a:r>
              <a:rPr lang="en-US" dirty="0" smtClean="0"/>
              <a:t>Introduce yourself and your film and enjoy!</a:t>
            </a:r>
            <a:endParaRPr lang="en-US" dirty="0"/>
          </a:p>
        </p:txBody>
      </p:sp>
    </p:spTree>
    <p:extLst>
      <p:ext uri="{BB962C8B-B14F-4D97-AF65-F5344CB8AC3E}">
        <p14:creationId xmlns:p14="http://schemas.microsoft.com/office/powerpoint/2010/main" val="3042564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00"/>
                </a:solidFill>
              </a:rPr>
              <a:t>THANK YOU!!</a:t>
            </a:r>
            <a:endParaRPr lang="en-US" dirty="0">
              <a:solidFill>
                <a:srgbClr val="FFFF00"/>
              </a:solidFill>
            </a:endParaRPr>
          </a:p>
        </p:txBody>
      </p:sp>
      <p:pic>
        <p:nvPicPr>
          <p:cNvPr id="15" name="Picture Placeholder 1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585" r="13585"/>
          <a:stretch/>
        </p:blipFill>
        <p:spPr>
          <a:prstGeom prst="rect">
            <a:avLst/>
          </a:prstGeom>
          <a:noFill/>
          <a:ln>
            <a:noFill/>
          </a:ln>
          <a:effectLst>
            <a:outerShdw blurRad="50800" dist="50800" dir="5400000" algn="ctr" rotWithShape="0">
              <a:srgbClr val="000000">
                <a:alpha val="11000"/>
              </a:srgbClr>
            </a:outerShdw>
          </a:effectLst>
        </p:spPr>
      </p:pic>
      <p:sp>
        <p:nvSpPr>
          <p:cNvPr id="16" name="TextBox 15"/>
          <p:cNvSpPr txBox="1"/>
          <p:nvPr/>
        </p:nvSpPr>
        <p:spPr>
          <a:xfrm>
            <a:off x="253880" y="1225688"/>
            <a:ext cx="5071155" cy="5632311"/>
          </a:xfrm>
          <a:prstGeom prst="rect">
            <a:avLst/>
          </a:prstGeom>
          <a:noFill/>
        </p:spPr>
        <p:txBody>
          <a:bodyPr wrap="square" rtlCol="0">
            <a:spAutoFit/>
          </a:bodyPr>
          <a:lstStyle/>
          <a:p>
            <a:pPr>
              <a:lnSpc>
                <a:spcPct val="300000"/>
              </a:lnSpc>
            </a:pPr>
            <a:r>
              <a:rPr lang="en-US" sz="2000" b="1" dirty="0" smtClean="0">
                <a:solidFill>
                  <a:schemeClr val="bg1"/>
                </a:solidFill>
              </a:rPr>
              <a:t>Website</a:t>
            </a:r>
            <a:r>
              <a:rPr lang="en-US" sz="2000" dirty="0">
                <a:solidFill>
                  <a:schemeClr val="bg1"/>
                </a:solidFill>
              </a:rPr>
              <a:t>: mhacollaborativefilm.weebly.com</a:t>
            </a:r>
          </a:p>
          <a:p>
            <a:pPr>
              <a:lnSpc>
                <a:spcPct val="300000"/>
              </a:lnSpc>
            </a:pPr>
            <a:r>
              <a:rPr lang="en-US" sz="2000" b="1" dirty="0" smtClean="0">
                <a:solidFill>
                  <a:schemeClr val="bg1"/>
                </a:solidFill>
              </a:rPr>
              <a:t>Facebook</a:t>
            </a:r>
            <a:r>
              <a:rPr lang="en-US" sz="2000" dirty="0" smtClean="0">
                <a:solidFill>
                  <a:schemeClr val="bg1"/>
                </a:solidFill>
              </a:rPr>
              <a:t>: </a:t>
            </a:r>
            <a:r>
              <a:rPr lang="en-US" sz="2000" dirty="0" err="1" smtClean="0">
                <a:solidFill>
                  <a:schemeClr val="bg1"/>
                </a:solidFill>
              </a:rPr>
              <a:t>mhacollaborativefilm</a:t>
            </a:r>
            <a:endParaRPr lang="en-US" sz="2000" dirty="0" smtClean="0">
              <a:solidFill>
                <a:schemeClr val="bg1"/>
              </a:solidFill>
            </a:endParaRPr>
          </a:p>
          <a:p>
            <a:pPr>
              <a:lnSpc>
                <a:spcPct val="300000"/>
              </a:lnSpc>
            </a:pPr>
            <a:r>
              <a:rPr lang="en-US" sz="2000" b="1" dirty="0">
                <a:solidFill>
                  <a:schemeClr val="bg1"/>
                </a:solidFill>
              </a:rPr>
              <a:t>Vimeo: </a:t>
            </a:r>
            <a:r>
              <a:rPr lang="en-US" sz="2000" dirty="0">
                <a:solidFill>
                  <a:schemeClr val="bg1"/>
                </a:solidFill>
              </a:rPr>
              <a:t>vimeo.com/</a:t>
            </a:r>
            <a:r>
              <a:rPr lang="en-US" sz="2000" dirty="0" err="1">
                <a:solidFill>
                  <a:schemeClr val="bg1"/>
                </a:solidFill>
              </a:rPr>
              <a:t>mhacollaborativefilm</a:t>
            </a:r>
            <a:r>
              <a:rPr lang="en-US" sz="2000" dirty="0">
                <a:solidFill>
                  <a:schemeClr val="bg1"/>
                </a:solidFill>
              </a:rPr>
              <a:t>/</a:t>
            </a:r>
            <a:endParaRPr lang="en-US" sz="2000" dirty="0" smtClean="0">
              <a:solidFill>
                <a:schemeClr val="bg1"/>
              </a:solidFill>
            </a:endParaRPr>
          </a:p>
          <a:p>
            <a:pPr>
              <a:lnSpc>
                <a:spcPct val="300000"/>
              </a:lnSpc>
            </a:pPr>
            <a:r>
              <a:rPr lang="en-US" sz="2000" b="1" dirty="0" smtClean="0">
                <a:solidFill>
                  <a:schemeClr val="bg1"/>
                </a:solidFill>
              </a:rPr>
              <a:t>Email</a:t>
            </a:r>
            <a:r>
              <a:rPr lang="en-US" sz="2000" dirty="0" smtClean="0">
                <a:solidFill>
                  <a:schemeClr val="bg1"/>
                </a:solidFill>
              </a:rPr>
              <a:t>: mhacollaborativefilm@gmail.com</a:t>
            </a:r>
          </a:p>
          <a:p>
            <a:pPr>
              <a:lnSpc>
                <a:spcPct val="300000"/>
              </a:lnSpc>
            </a:pPr>
            <a:r>
              <a:rPr lang="en-US" sz="2000" b="1" dirty="0">
                <a:solidFill>
                  <a:schemeClr val="bg1"/>
                </a:solidFill>
              </a:rPr>
              <a:t>Snapchat</a:t>
            </a:r>
            <a:r>
              <a:rPr lang="en-US" sz="2000" dirty="0">
                <a:solidFill>
                  <a:schemeClr val="bg1"/>
                </a:solidFill>
              </a:rPr>
              <a:t>: </a:t>
            </a:r>
            <a:r>
              <a:rPr lang="en-US" sz="2000" dirty="0" err="1">
                <a:solidFill>
                  <a:schemeClr val="bg1"/>
                </a:solidFill>
              </a:rPr>
              <a:t>mhacollabfilm</a:t>
            </a:r>
            <a:endParaRPr lang="en-US" sz="2000" dirty="0">
              <a:solidFill>
                <a:schemeClr val="bg1"/>
              </a:solidFill>
            </a:endParaRPr>
          </a:p>
          <a:p>
            <a:pPr>
              <a:lnSpc>
                <a:spcPct val="300000"/>
              </a:lnSpc>
            </a:pPr>
            <a:r>
              <a:rPr lang="en-US" sz="2000" b="1" dirty="0">
                <a:solidFill>
                  <a:schemeClr val="bg1"/>
                </a:solidFill>
              </a:rPr>
              <a:t>Instagram</a:t>
            </a:r>
            <a:r>
              <a:rPr lang="en-US" sz="2000" dirty="0">
                <a:solidFill>
                  <a:schemeClr val="bg1"/>
                </a:solidFill>
              </a:rPr>
              <a:t>: </a:t>
            </a:r>
            <a:r>
              <a:rPr lang="en-US" sz="2000" dirty="0" err="1" smtClean="0">
                <a:solidFill>
                  <a:schemeClr val="bg1"/>
                </a:solidFill>
              </a:rPr>
              <a:t>mhacollaborativefilm</a:t>
            </a:r>
            <a:endParaRPr lang="en-US" sz="2000" dirty="0">
              <a:solidFill>
                <a:schemeClr val="bg1"/>
              </a:solidFill>
            </a:endParaRPr>
          </a:p>
        </p:txBody>
      </p:sp>
    </p:spTree>
    <p:extLst>
      <p:ext uri="{BB962C8B-B14F-4D97-AF65-F5344CB8AC3E}">
        <p14:creationId xmlns:p14="http://schemas.microsoft.com/office/powerpoint/2010/main" val="3743608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Review of Sample Short Films </a:t>
            </a:r>
            <a:br>
              <a:rPr lang="en-US" dirty="0" smtClean="0"/>
            </a:br>
            <a:r>
              <a:rPr lang="en-US" dirty="0"/>
              <a:t/>
            </a:r>
            <a:br>
              <a:rPr lang="en-US" dirty="0"/>
            </a:br>
            <a:r>
              <a:rPr lang="en-US" dirty="0" smtClean="0"/>
              <a:t>(2-10min, same length as yours)</a:t>
            </a:r>
            <a:endParaRPr lang="en-US" dirty="0"/>
          </a:p>
        </p:txBody>
      </p:sp>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825" r="36401"/>
          <a:stretch/>
        </p:blipFill>
        <p:spPr/>
      </p:pic>
    </p:spTree>
    <p:extLst>
      <p:ext uri="{BB962C8B-B14F-4D97-AF65-F5344CB8AC3E}">
        <p14:creationId xmlns:p14="http://schemas.microsoft.com/office/powerpoint/2010/main" val="8343847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for teaching materials</a:t>
            </a:r>
            <a:endParaRPr lang="en-US" dirty="0"/>
          </a:p>
        </p:txBody>
      </p:sp>
      <p:sp>
        <p:nvSpPr>
          <p:cNvPr id="3" name="Content Placeholder 2"/>
          <p:cNvSpPr>
            <a:spLocks noGrp="1"/>
          </p:cNvSpPr>
          <p:nvPr>
            <p:ph idx="1"/>
          </p:nvPr>
        </p:nvSpPr>
        <p:spPr>
          <a:xfrm>
            <a:off x="1371600" y="1631575"/>
            <a:ext cx="9601200" cy="4751295"/>
          </a:xfrm>
        </p:spPr>
        <p:txBody>
          <a:bodyPr>
            <a:normAutofit fontScale="92500" lnSpcReduction="20000"/>
          </a:bodyPr>
          <a:lstStyle/>
          <a:p>
            <a:pPr marL="45720" indent="0">
              <a:buNone/>
            </a:pPr>
            <a:r>
              <a:rPr lang="en-US" dirty="0"/>
              <a:t>Information in this document was compiled from a number of sources and people, including:</a:t>
            </a:r>
          </a:p>
          <a:p>
            <a:r>
              <a:rPr lang="en-US" dirty="0"/>
              <a:t>Dakota Media Access Production Manager Jim </a:t>
            </a:r>
            <a:r>
              <a:rPr lang="en-US" dirty="0" err="1"/>
              <a:t>Kambeitz</a:t>
            </a:r>
            <a:endParaRPr lang="en-US" dirty="0"/>
          </a:p>
          <a:p>
            <a:r>
              <a:rPr lang="en-US" dirty="0"/>
              <a:t>Workshop mentors Jen Shannon and Chris Hammons</a:t>
            </a:r>
          </a:p>
          <a:p>
            <a:pPr marL="45720" indent="0">
              <a:buNone/>
            </a:pPr>
            <a:r>
              <a:rPr lang="en-US" dirty="0"/>
              <a:t>Stills and Content for Framing Your Shots came from:</a:t>
            </a:r>
          </a:p>
          <a:p>
            <a:r>
              <a:rPr lang="en-US" dirty="0"/>
              <a:t>"</a:t>
            </a:r>
            <a:r>
              <a:rPr lang="en-US" dirty="0" err="1"/>
              <a:t>Directr's</a:t>
            </a:r>
            <a:r>
              <a:rPr lang="en-US" dirty="0"/>
              <a:t> Notes: Framing your Shot," https://www.youtube.com/watch?v=NuhWNJr89u8</a:t>
            </a:r>
          </a:p>
          <a:p>
            <a:r>
              <a:rPr lang="en-US" dirty="0"/>
              <a:t>"6 Minute Film School - Basic Composition,” https://www.youtube.com/watch?v=Sl6iZBDS3gc</a:t>
            </a:r>
          </a:p>
          <a:p>
            <a:r>
              <a:rPr lang="en-US" dirty="0"/>
              <a:t>"</a:t>
            </a:r>
            <a:r>
              <a:rPr lang="en-US" dirty="0" err="1"/>
              <a:t>Directr's</a:t>
            </a:r>
            <a:r>
              <a:rPr lang="en-US" dirty="0"/>
              <a:t> Notes - Camera Movement," https://www.youtube.com/watch?v=JmylOrUV56U</a:t>
            </a:r>
          </a:p>
          <a:p>
            <a:pPr marL="45720" indent="0">
              <a:buNone/>
            </a:pPr>
            <a:r>
              <a:rPr lang="en-US" dirty="0"/>
              <a:t>Some information was inspired by or adapted from video production guidelines and resources: </a:t>
            </a:r>
          </a:p>
          <a:p>
            <a:r>
              <a:rPr lang="en-US" dirty="0"/>
              <a:t>Lights-Camera-Action: The Power of Media, by Community Access Television freetv.org </a:t>
            </a:r>
          </a:p>
          <a:p>
            <a:r>
              <a:rPr lang="en-US" dirty="0"/>
              <a:t>http://web.mit.edu/techtv/videoprodguide/videoprodguide.pdf </a:t>
            </a:r>
          </a:p>
          <a:p>
            <a:r>
              <a:rPr lang="en-US" dirty="0"/>
              <a:t>http://kidsvid.4teachers.org/ </a:t>
            </a:r>
          </a:p>
          <a:p>
            <a:r>
              <a:rPr lang="en-US" dirty="0"/>
              <a:t>http://www.steilacoom.k12.wa.us/Page/1867</a:t>
            </a:r>
          </a:p>
          <a:p>
            <a:endParaRPr lang="en-US" dirty="0"/>
          </a:p>
        </p:txBody>
      </p:sp>
    </p:spTree>
    <p:extLst>
      <p:ext uri="{BB962C8B-B14F-4D97-AF65-F5344CB8AC3E}">
        <p14:creationId xmlns:p14="http://schemas.microsoft.com/office/powerpoint/2010/main" val="1334222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makes </a:t>
            </a:r>
            <a:br>
              <a:rPr lang="en-US" dirty="0" smtClean="0"/>
            </a:br>
            <a:r>
              <a:rPr lang="en-US" dirty="0" smtClean="0"/>
              <a:t>a good story?</a:t>
            </a:r>
            <a:endParaRPr lang="en-US" dirty="0"/>
          </a:p>
        </p:txBody>
      </p:sp>
      <p:sp>
        <p:nvSpPr>
          <p:cNvPr id="5" name="Text Placeholder 4"/>
          <p:cNvSpPr>
            <a:spLocks noGrp="1"/>
          </p:cNvSpPr>
          <p:nvPr>
            <p:ph type="body" idx="1"/>
          </p:nvPr>
        </p:nvSpPr>
        <p:spPr/>
        <p:txBody>
          <a:bodyPr>
            <a:normAutofit fontScale="92500" lnSpcReduction="10000"/>
          </a:bodyPr>
          <a:lstStyle/>
          <a:p>
            <a:r>
              <a:rPr lang="en-US" dirty="0"/>
              <a:t>What brings you to the workshop?</a:t>
            </a:r>
          </a:p>
          <a:p>
            <a:r>
              <a:rPr lang="en-US" dirty="0" smtClean="0"/>
              <a:t>Have </a:t>
            </a:r>
            <a:r>
              <a:rPr lang="en-US" dirty="0"/>
              <a:t>you done any video or editing work before?</a:t>
            </a:r>
          </a:p>
          <a:p>
            <a:r>
              <a:rPr lang="en-US" i="1" dirty="0" smtClean="0"/>
              <a:t>What </a:t>
            </a:r>
            <a:r>
              <a:rPr lang="en-US" i="1" dirty="0"/>
              <a:t>makes a good story?</a:t>
            </a:r>
          </a:p>
          <a:p>
            <a:endParaRPr lang="en-US" dirty="0"/>
          </a:p>
        </p:txBody>
      </p:sp>
    </p:spTree>
    <p:extLst>
      <p:ext uri="{BB962C8B-B14F-4D97-AF65-F5344CB8AC3E}">
        <p14:creationId xmlns:p14="http://schemas.microsoft.com/office/powerpoint/2010/main" val="1068695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6906" y="685800"/>
            <a:ext cx="7265894" cy="1485900"/>
          </a:xfrm>
        </p:spPr>
        <p:txBody>
          <a:bodyPr/>
          <a:lstStyle/>
          <a:p>
            <a:r>
              <a:rPr lang="en-US" dirty="0" smtClean="0"/>
              <a:t>Film Crew Positions</a:t>
            </a:r>
            <a:endParaRPr lang="en-US" dirty="0"/>
          </a:p>
        </p:txBody>
      </p:sp>
      <p:sp>
        <p:nvSpPr>
          <p:cNvPr id="3" name="Content Placeholder 2"/>
          <p:cNvSpPr>
            <a:spLocks noGrp="1"/>
          </p:cNvSpPr>
          <p:nvPr>
            <p:ph idx="1"/>
          </p:nvPr>
        </p:nvSpPr>
        <p:spPr>
          <a:xfrm>
            <a:off x="1371600" y="1823624"/>
            <a:ext cx="9906000" cy="4552950"/>
          </a:xfrm>
        </p:spPr>
        <p:txBody>
          <a:bodyPr>
            <a:noAutofit/>
          </a:bodyPr>
          <a:lstStyle/>
          <a:p>
            <a:r>
              <a:rPr lang="en-US" sz="2400" b="1" dirty="0" smtClean="0"/>
              <a:t>Producer</a:t>
            </a:r>
            <a:r>
              <a:rPr lang="en-US" sz="2400" dirty="0" smtClean="0"/>
              <a:t> – makes things happen, like a project manager</a:t>
            </a:r>
          </a:p>
          <a:p>
            <a:r>
              <a:rPr lang="en-US" sz="2400" b="1" dirty="0" smtClean="0"/>
              <a:t>Director</a:t>
            </a:r>
            <a:r>
              <a:rPr lang="en-US" sz="2400" dirty="0" smtClean="0"/>
              <a:t> – calls the shots as they’re happening, person who has the vision and makes decisions </a:t>
            </a:r>
          </a:p>
          <a:p>
            <a:r>
              <a:rPr lang="en-US" sz="2400" b="1" dirty="0" smtClean="0"/>
              <a:t>Camera Operator </a:t>
            </a:r>
            <a:r>
              <a:rPr lang="en-US" sz="2400" dirty="0" smtClean="0"/>
              <a:t>– recording the image</a:t>
            </a:r>
          </a:p>
          <a:p>
            <a:r>
              <a:rPr lang="en-US" sz="2400" b="1" dirty="0" smtClean="0"/>
              <a:t>Sound</a:t>
            </a:r>
            <a:r>
              <a:rPr lang="en-US" sz="2400" dirty="0" smtClean="0"/>
              <a:t> – records the sound (may be same as camera operator)</a:t>
            </a:r>
          </a:p>
          <a:p>
            <a:r>
              <a:rPr lang="en-US" sz="2400" b="1" dirty="0" smtClean="0"/>
              <a:t>Editor</a:t>
            </a:r>
            <a:r>
              <a:rPr lang="en-US" sz="2400" dirty="0" smtClean="0"/>
              <a:t> – reviews and decides which footage to use and what order it should go in to tell the story; they bring it all together at the end, with director’s guidance</a:t>
            </a:r>
          </a:p>
          <a:p>
            <a:pPr marL="0" indent="0">
              <a:buClr>
                <a:srgbClr val="6F6F74"/>
              </a:buClr>
              <a:buNone/>
            </a:pPr>
            <a:r>
              <a:rPr lang="en-US" sz="2400" b="1" i="1" dirty="0" smtClean="0"/>
              <a:t>One </a:t>
            </a:r>
            <a:r>
              <a:rPr lang="en-US" sz="2400" b="1" i="1" dirty="0"/>
              <a:t>person can do all of these roles, </a:t>
            </a:r>
            <a:r>
              <a:rPr lang="en-US" sz="2400" b="1" i="1" dirty="0" smtClean="0"/>
              <a:t>and multiple </a:t>
            </a:r>
            <a:r>
              <a:rPr lang="en-US" sz="2400" b="1" i="1" dirty="0"/>
              <a:t>people can do any single role</a:t>
            </a:r>
            <a:r>
              <a:rPr lang="en-US" sz="2400" b="1" i="1" dirty="0" smtClean="0"/>
              <a:t>.</a:t>
            </a:r>
            <a:r>
              <a:rPr lang="en-US" sz="2400" b="1" dirty="0"/>
              <a:t> </a:t>
            </a:r>
            <a:r>
              <a:rPr lang="en-US" sz="2400" b="1" dirty="0" smtClean="0"/>
              <a:t> </a:t>
            </a:r>
            <a:r>
              <a:rPr lang="en-US" sz="2400" b="1" i="1" dirty="0" smtClean="0"/>
              <a:t>Do </a:t>
            </a:r>
            <a:r>
              <a:rPr lang="en-US" sz="2400" b="1" i="1" dirty="0"/>
              <a:t>any of these positions appeal to you more than others? Think about which ones you might like to try.</a:t>
            </a:r>
          </a:p>
          <a:p>
            <a:pPr marL="0" indent="0">
              <a:buClr>
                <a:srgbClr val="6F6F74"/>
              </a:buClr>
              <a:buNone/>
            </a:pPr>
            <a:endParaRPr lang="en-US" sz="2400" b="1" i="1" dirty="0"/>
          </a:p>
          <a:p>
            <a:pPr lvl="0">
              <a:buClr>
                <a:srgbClr val="6F6F74"/>
              </a:buClr>
            </a:pPr>
            <a:endParaRPr lang="en-US" sz="2400" dirty="0">
              <a:solidFill>
                <a:srgbClr val="000000"/>
              </a:solidFill>
            </a:endParaRPr>
          </a:p>
        </p:txBody>
      </p:sp>
      <p:sp>
        <p:nvSpPr>
          <p:cNvPr id="5" name="Rectangle 4"/>
          <p:cNvSpPr/>
          <p:nvPr/>
        </p:nvSpPr>
        <p:spPr>
          <a:xfrm>
            <a:off x="11415825" y="-1548"/>
            <a:ext cx="776175" cy="1107996"/>
          </a:xfrm>
          <a:prstGeom prst="rect">
            <a:avLst/>
          </a:prstGeom>
        </p:spPr>
        <p:txBody>
          <a:bodyPr wrap="none">
            <a:spAutoFit/>
          </a:bodyPr>
          <a:lstStyle/>
          <a:p>
            <a:r>
              <a:rPr lang="en-US" sz="6600" dirty="0">
                <a:sym typeface="Wingdings 2" panose="05020102010507070707" pitchFamily="18" charset="2"/>
              </a:rPr>
              <a:t></a:t>
            </a:r>
            <a:endParaRPr lang="en-US" sz="6600" dirty="0"/>
          </a:p>
        </p:txBody>
      </p:sp>
      <p:pic>
        <p:nvPicPr>
          <p:cNvPr id="4098" name="Picture 2" descr="http://png.clipart.me/graphics/previews/130/news-reporter-anchor-woman-newsroom-man-talk-show-host-stick-figure-pictogram-icon_130511663.jpg"/>
          <p:cNvPicPr>
            <a:picLocks noChangeAspect="1" noChangeArrowheads="1"/>
          </p:cNvPicPr>
          <p:nvPr/>
        </p:nvPicPr>
        <p:blipFill rotWithShape="1">
          <a:blip r:embed="rId3">
            <a:extLst>
              <a:ext uri="{28A0092B-C50C-407E-A947-70E740481C1C}">
                <a14:useLocalDpi xmlns:a14="http://schemas.microsoft.com/office/drawing/2010/main" val="0"/>
              </a:ext>
            </a:extLst>
          </a:blip>
          <a:srcRect t="69040" r="35480"/>
          <a:stretch/>
        </p:blipFill>
        <p:spPr bwMode="auto">
          <a:xfrm>
            <a:off x="1371600" y="546154"/>
            <a:ext cx="2335306" cy="112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065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1962</TotalTime>
  <Words>5220</Words>
  <Application>Microsoft Office PowerPoint</Application>
  <PresentationFormat>Widescreen</PresentationFormat>
  <Paragraphs>826</Paragraphs>
  <Slides>70</Slides>
  <Notes>56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Kozuka Gothic Pro B</vt:lpstr>
      <vt:lpstr>Calibri</vt:lpstr>
      <vt:lpstr>Corbel</vt:lpstr>
      <vt:lpstr>Franklin Gothic Book</vt:lpstr>
      <vt:lpstr>Segoe UI</vt:lpstr>
      <vt:lpstr>Symbol</vt:lpstr>
      <vt:lpstr>Times New Roman</vt:lpstr>
      <vt:lpstr>Wingdings</vt:lpstr>
      <vt:lpstr>Wingdings 2</vt:lpstr>
      <vt:lpstr>Crop</vt:lpstr>
      <vt:lpstr>MHA.COLLAB.FILM</vt:lpstr>
      <vt:lpstr>Welcome to the  MHA Video Workshop!</vt:lpstr>
      <vt:lpstr>DAY 1:  PRE-PRODUCTION</vt:lpstr>
      <vt:lpstr>Welcome!</vt:lpstr>
      <vt:lpstr>Workshop Overview</vt:lpstr>
      <vt:lpstr>Introductions</vt:lpstr>
      <vt:lpstr>Review of Sample Short Films   (2-10min, same length as yours)</vt:lpstr>
      <vt:lpstr>What makes  a good story?</vt:lpstr>
      <vt:lpstr>Film Crew Positions</vt:lpstr>
      <vt:lpstr>Idea Development</vt:lpstr>
      <vt:lpstr>Large Group Brainstorming</vt:lpstr>
      <vt:lpstr>Small Group Brainstorming!</vt:lpstr>
      <vt:lpstr>Small Group Idea Development </vt:lpstr>
      <vt:lpstr>Overview of Your Film</vt:lpstr>
      <vt:lpstr>Make a Plan</vt:lpstr>
      <vt:lpstr>Potential Locations and Interviewees </vt:lpstr>
      <vt:lpstr>DAY 2: PRODUCTION BEGINS </vt:lpstr>
      <vt:lpstr>Workshop Overview</vt:lpstr>
      <vt:lpstr>Review from Yesterday</vt:lpstr>
      <vt:lpstr>Video Recording Tips</vt:lpstr>
      <vt:lpstr>Some Vocab: Shots, Scenes, Sequences</vt:lpstr>
      <vt:lpstr>Framing Your Shots: Rule of Thirds</vt:lpstr>
      <vt:lpstr>Framing Your Shot: Head Room</vt:lpstr>
      <vt:lpstr>Framing Your Shot</vt:lpstr>
      <vt:lpstr>Framing Your Shot</vt:lpstr>
      <vt:lpstr>Camera Angles</vt:lpstr>
      <vt:lpstr>Following a Subject in Motion</vt:lpstr>
      <vt:lpstr>Following a Subject in Motion</vt:lpstr>
      <vt:lpstr>Video Tips to Keep in Mind</vt:lpstr>
      <vt:lpstr>Audio &amp; Lighting Tips</vt:lpstr>
      <vt:lpstr>Good sound quality is essential!</vt:lpstr>
      <vt:lpstr>Lighting: Improvise… be creative!</vt:lpstr>
      <vt:lpstr>Interviewing Tips</vt:lpstr>
      <vt:lpstr>Setting up an Interview</vt:lpstr>
      <vt:lpstr>Interviews: Some things to keep in mind</vt:lpstr>
      <vt:lpstr>Interview Preparation (if in your plan)</vt:lpstr>
      <vt:lpstr>Equipment Review</vt:lpstr>
      <vt:lpstr>Review the equipment you will use</vt:lpstr>
      <vt:lpstr>Scavenger Hunt!</vt:lpstr>
      <vt:lpstr>Capture Basic Shots and Camera Motions</vt:lpstr>
      <vt:lpstr>Review Footage</vt:lpstr>
      <vt:lpstr>Idea Development</vt:lpstr>
      <vt:lpstr>Make a Plan for your Project</vt:lpstr>
      <vt:lpstr>DAY 3: Production Wrap-Up and Begin Post-Production</vt:lpstr>
      <vt:lpstr>Review from Yesterday</vt:lpstr>
      <vt:lpstr>Intro to Editing</vt:lpstr>
      <vt:lpstr>iMovie: Group tour and demonstration</vt:lpstr>
      <vt:lpstr>How you will you structure your movie?</vt:lpstr>
      <vt:lpstr>Make a Plan for your shots today</vt:lpstr>
      <vt:lpstr>Go out and shoot!</vt:lpstr>
      <vt:lpstr>Review some shots</vt:lpstr>
      <vt:lpstr>“Pickups”</vt:lpstr>
      <vt:lpstr>Pickups – a movie “to-do” list</vt:lpstr>
      <vt:lpstr>DAY 4:  Post-Production </vt:lpstr>
      <vt:lpstr>Review from Yesterday</vt:lpstr>
      <vt:lpstr>Planning a story to guide your editing: Creating a simple outline or “treatment”</vt:lpstr>
      <vt:lpstr>Intro to Editing, Cont’d</vt:lpstr>
      <vt:lpstr>Additional Editing Techniques</vt:lpstr>
      <vt:lpstr>Short Cuts  in iMovie</vt:lpstr>
      <vt:lpstr>Shooting/Editing</vt:lpstr>
      <vt:lpstr>Pickups!</vt:lpstr>
      <vt:lpstr>Day 5:  Post-Production and Screening Party!</vt:lpstr>
      <vt:lpstr>Short Cuts  in iMovie</vt:lpstr>
      <vt:lpstr>Review from Yesterday</vt:lpstr>
      <vt:lpstr>Finish Editing  &amp; Export</vt:lpstr>
      <vt:lpstr>Complete Some Worksheets</vt:lpstr>
      <vt:lpstr>Want to make  more movies?</vt:lpstr>
      <vt:lpstr>Film Screening Party!</vt:lpstr>
      <vt:lpstr>THANK YOU!!</vt:lpstr>
      <vt:lpstr>References for teaching materials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Shannon</dc:creator>
  <cp:lastModifiedBy>Jen Shannon</cp:lastModifiedBy>
  <cp:revision>88</cp:revision>
  <dcterms:created xsi:type="dcterms:W3CDTF">2014-09-12T02:13:28Z</dcterms:created>
  <dcterms:modified xsi:type="dcterms:W3CDTF">2016-08-24T01:33:23Z</dcterms:modified>
</cp:coreProperties>
</file>