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7" r:id="rId3"/>
    <p:sldId id="257" r:id="rId4"/>
    <p:sldId id="262" r:id="rId5"/>
    <p:sldId id="261" r:id="rId6"/>
    <p:sldId id="263" r:id="rId7"/>
    <p:sldId id="264" r:id="rId8"/>
    <p:sldId id="266" r:id="rId9"/>
    <p:sldId id="265" r:id="rId10"/>
    <p:sldId id="25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B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1"/>
    <p:restoredTop sz="62500"/>
  </p:normalViewPr>
  <p:slideViewPr>
    <p:cSldViewPr snapToGrid="0">
      <p:cViewPr varScale="1">
        <p:scale>
          <a:sx n="67" d="100"/>
          <a:sy n="67" d="100"/>
        </p:scale>
        <p:origin x="2680" y="184"/>
      </p:cViewPr>
      <p:guideLst/>
    </p:cSldViewPr>
  </p:slideViewPr>
  <p:outlineViewPr>
    <p:cViewPr>
      <p:scale>
        <a:sx n="33" d="100"/>
        <a:sy n="33" d="100"/>
      </p:scale>
      <p:origin x="0" y="-846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ie Steward" userId="1a7f7a34-2287-44a5-ae5e-c58ef6365b2c" providerId="ADAL" clId="{AF95AD1C-1EC0-314B-90EA-74AFFF0001A0}"/>
    <pc:docChg chg="modSld">
      <pc:chgData name="Lottie Steward" userId="1a7f7a34-2287-44a5-ae5e-c58ef6365b2c" providerId="ADAL" clId="{AF95AD1C-1EC0-314B-90EA-74AFFF0001A0}" dt="2024-12-03T21:09:24.693" v="3" actId="122"/>
      <pc:docMkLst>
        <pc:docMk/>
      </pc:docMkLst>
      <pc:sldChg chg="modSp mod modNotesTx">
        <pc:chgData name="Lottie Steward" userId="1a7f7a34-2287-44a5-ae5e-c58ef6365b2c" providerId="ADAL" clId="{AF95AD1C-1EC0-314B-90EA-74AFFF0001A0}" dt="2024-12-03T21:09:24.693" v="3" actId="122"/>
        <pc:sldMkLst>
          <pc:docMk/>
          <pc:sldMk cId="157582439" sldId="259"/>
        </pc:sldMkLst>
        <pc:spChg chg="mod">
          <ac:chgData name="Lottie Steward" userId="1a7f7a34-2287-44a5-ae5e-c58ef6365b2c" providerId="ADAL" clId="{AF95AD1C-1EC0-314B-90EA-74AFFF0001A0}" dt="2024-12-03T21:09:24.693" v="3" actId="122"/>
          <ac:spMkLst>
            <pc:docMk/>
            <pc:sldMk cId="157582439" sldId="259"/>
            <ac:spMk id="2" creationId="{22EE729F-5787-9FA5-EE05-7782C60ED32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F0BE8-A26D-4ED1-A479-55E841335EA5}"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9CB316EE-9D65-451A-B627-ED33234C08B5}">
      <dgm:prSet custT="1"/>
      <dgm:spPr>
        <a:solidFill>
          <a:srgbClr val="D3B873"/>
        </a:solidFill>
      </dgm:spPr>
      <dgm:t>
        <a:bodyPr/>
        <a:lstStyle/>
        <a:p>
          <a:r>
            <a:rPr lang="en-US" sz="1800" b="1" u="sng" dirty="0">
              <a:solidFill>
                <a:schemeClr val="tx1"/>
              </a:solidFill>
            </a:rPr>
            <a:t>Spring 2025</a:t>
          </a:r>
        </a:p>
        <a:p>
          <a:r>
            <a:rPr lang="en-US" sz="1800" dirty="0">
              <a:solidFill>
                <a:schemeClr val="tx1"/>
              </a:solidFill>
            </a:rPr>
            <a:t>Meet with the BCHM department to work on a different curricula set up for Principles of Biochemistry </a:t>
          </a:r>
        </a:p>
      </dgm:t>
    </dgm:pt>
    <dgm:pt modelId="{883EB1E6-108A-4D04-A06C-51ADAD81A0C4}" type="parTrans" cxnId="{0DCCEA65-4B1D-4DFE-BE8D-CC61636B1B36}">
      <dgm:prSet/>
      <dgm:spPr/>
      <dgm:t>
        <a:bodyPr/>
        <a:lstStyle/>
        <a:p>
          <a:endParaRPr lang="en-US"/>
        </a:p>
      </dgm:t>
    </dgm:pt>
    <dgm:pt modelId="{6B854E3B-9254-4E27-8F5C-1227ADFD4B89}" type="sibTrans" cxnId="{0DCCEA65-4B1D-4DFE-BE8D-CC61636B1B36}">
      <dgm:prSet/>
      <dgm:spPr/>
      <dgm:t>
        <a:bodyPr/>
        <a:lstStyle/>
        <a:p>
          <a:endParaRPr lang="en-US"/>
        </a:p>
      </dgm:t>
    </dgm:pt>
    <dgm:pt modelId="{E3C036B9-63F2-4314-AD7B-C19D7B4E6ADD}">
      <dgm:prSet custT="1"/>
      <dgm:spPr>
        <a:solidFill>
          <a:srgbClr val="D3B873"/>
        </a:solidFill>
      </dgm:spPr>
      <dgm:t>
        <a:bodyPr/>
        <a:lstStyle/>
        <a:p>
          <a:r>
            <a:rPr lang="en-US" sz="1800" b="1" u="sng" dirty="0">
              <a:solidFill>
                <a:schemeClr val="tx1"/>
              </a:solidFill>
            </a:rPr>
            <a:t>Summer 2025</a:t>
          </a:r>
        </a:p>
        <a:p>
          <a:r>
            <a:rPr lang="en-US" sz="1800" dirty="0">
              <a:solidFill>
                <a:schemeClr val="tx1"/>
              </a:solidFill>
            </a:rPr>
            <a:t>Prepare course curriculum and inclusivity by collaborating with Center for Teaching and Learning and Digital Accessibility Office</a:t>
          </a:r>
        </a:p>
      </dgm:t>
    </dgm:pt>
    <dgm:pt modelId="{BA384479-F9C9-4EA3-8603-759C04FAFAC0}" type="parTrans" cxnId="{ABE7F082-D2D4-4507-95CE-0630B04C9A38}">
      <dgm:prSet/>
      <dgm:spPr/>
      <dgm:t>
        <a:bodyPr/>
        <a:lstStyle/>
        <a:p>
          <a:endParaRPr lang="en-US"/>
        </a:p>
      </dgm:t>
    </dgm:pt>
    <dgm:pt modelId="{03F389A0-212F-42DB-A773-C3DB515A7CA5}" type="sibTrans" cxnId="{ABE7F082-D2D4-4507-95CE-0630B04C9A38}">
      <dgm:prSet/>
      <dgm:spPr/>
      <dgm:t>
        <a:bodyPr/>
        <a:lstStyle/>
        <a:p>
          <a:endParaRPr lang="en-US"/>
        </a:p>
      </dgm:t>
    </dgm:pt>
    <dgm:pt modelId="{DEC6C057-2E72-41A9-A4C5-5D6C4A971014}">
      <dgm:prSet custT="1"/>
      <dgm:spPr>
        <a:solidFill>
          <a:srgbClr val="D3B873"/>
        </a:solidFill>
      </dgm:spPr>
      <dgm:t>
        <a:bodyPr/>
        <a:lstStyle/>
        <a:p>
          <a:pPr algn="ctr"/>
          <a:r>
            <a:rPr lang="en-US" sz="1800" b="1" u="sng" dirty="0">
              <a:solidFill>
                <a:schemeClr val="tx1"/>
              </a:solidFill>
            </a:rPr>
            <a:t>Summer 2025 POGIL:</a:t>
          </a:r>
          <a:r>
            <a:rPr lang="en-US" sz="1800" dirty="0">
              <a:solidFill>
                <a:schemeClr val="tx1"/>
              </a:solidFill>
            </a:rPr>
            <a:t> </a:t>
          </a:r>
        </a:p>
        <a:p>
          <a:pPr algn="ctr"/>
          <a:r>
            <a:rPr lang="en-US" sz="1800" dirty="0">
              <a:solidFill>
                <a:schemeClr val="tx1"/>
              </a:solidFill>
            </a:rPr>
            <a:t>Request workshop for Principles of Biochemistry  </a:t>
          </a:r>
        </a:p>
      </dgm:t>
    </dgm:pt>
    <dgm:pt modelId="{B6E371F2-0A14-4325-99AF-2A35ADB123B8}" type="parTrans" cxnId="{184F9170-5112-47E5-97F1-9D0F5EE49873}">
      <dgm:prSet/>
      <dgm:spPr/>
      <dgm:t>
        <a:bodyPr/>
        <a:lstStyle/>
        <a:p>
          <a:endParaRPr lang="en-US"/>
        </a:p>
      </dgm:t>
    </dgm:pt>
    <dgm:pt modelId="{C6A9D2DC-5D9F-44AD-9EEA-4F3CC7CD50DA}" type="sibTrans" cxnId="{184F9170-5112-47E5-97F1-9D0F5EE49873}">
      <dgm:prSet/>
      <dgm:spPr/>
      <dgm:t>
        <a:bodyPr/>
        <a:lstStyle/>
        <a:p>
          <a:endParaRPr lang="en-US"/>
        </a:p>
      </dgm:t>
    </dgm:pt>
    <dgm:pt modelId="{270FAB49-D709-B54C-800A-308805078A5B}">
      <dgm:prSet custT="1"/>
      <dgm:spPr>
        <a:solidFill>
          <a:srgbClr val="D3B873"/>
        </a:solidFill>
      </dgm:spPr>
      <dgm:t>
        <a:bodyPr/>
        <a:lstStyle/>
        <a:p>
          <a:r>
            <a:rPr lang="en-US" sz="1800" b="1" u="sng" dirty="0">
              <a:solidFill>
                <a:schemeClr val="tx1"/>
              </a:solidFill>
            </a:rPr>
            <a:t>FA 2025: Assessments</a:t>
          </a:r>
        </a:p>
      </dgm:t>
    </dgm:pt>
    <dgm:pt modelId="{26A05650-F620-8246-A2BF-680767F0BD35}" type="parTrans" cxnId="{38B23487-6AFB-C247-A1D1-A64E7F1A1B05}">
      <dgm:prSet/>
      <dgm:spPr/>
      <dgm:t>
        <a:bodyPr/>
        <a:lstStyle/>
        <a:p>
          <a:endParaRPr lang="en-US"/>
        </a:p>
      </dgm:t>
    </dgm:pt>
    <dgm:pt modelId="{42D00567-D4C8-B249-836C-2B1C2A7CBD7D}" type="sibTrans" cxnId="{38B23487-6AFB-C247-A1D1-A64E7F1A1B05}">
      <dgm:prSet/>
      <dgm:spPr/>
      <dgm:t>
        <a:bodyPr/>
        <a:lstStyle/>
        <a:p>
          <a:endParaRPr lang="en-US"/>
        </a:p>
      </dgm:t>
    </dgm:pt>
    <dgm:pt modelId="{886CCB19-2DD1-8F43-8320-DEEBAD61DFC7}">
      <dgm:prSet custT="1"/>
      <dgm:spPr>
        <a:solidFill>
          <a:srgbClr val="D3B873"/>
        </a:solidFill>
      </dgm:spPr>
      <dgm:t>
        <a:bodyPr/>
        <a:lstStyle/>
        <a:p>
          <a:r>
            <a:rPr lang="en-US" sz="1800" b="1" u="sng" dirty="0">
              <a:solidFill>
                <a:schemeClr val="tx1"/>
              </a:solidFill>
            </a:rPr>
            <a:t>FA 2025: Lectures</a:t>
          </a:r>
        </a:p>
      </dgm:t>
    </dgm:pt>
    <dgm:pt modelId="{76386A1E-28DC-E14A-993B-BC689C2CA05E}" type="parTrans" cxnId="{1E6754F8-510D-5244-A4C2-E2FAC3903848}">
      <dgm:prSet/>
      <dgm:spPr/>
      <dgm:t>
        <a:bodyPr/>
        <a:lstStyle/>
        <a:p>
          <a:endParaRPr lang="en-US"/>
        </a:p>
      </dgm:t>
    </dgm:pt>
    <dgm:pt modelId="{F77F0227-B33C-0A42-80FD-B9D020E04CA2}" type="sibTrans" cxnId="{1E6754F8-510D-5244-A4C2-E2FAC3903848}">
      <dgm:prSet/>
      <dgm:spPr/>
      <dgm:t>
        <a:bodyPr/>
        <a:lstStyle/>
        <a:p>
          <a:endParaRPr lang="en-US"/>
        </a:p>
      </dgm:t>
    </dgm:pt>
    <dgm:pt modelId="{EA1997DB-1EE4-7247-ADC9-8A92280CC648}">
      <dgm:prSet custT="1"/>
      <dgm:spPr>
        <a:solidFill>
          <a:srgbClr val="D3B873"/>
        </a:solidFill>
      </dgm:spPr>
      <dgm:t>
        <a:bodyPr/>
        <a:lstStyle/>
        <a:p>
          <a:r>
            <a:rPr lang="en-US" sz="1700" dirty="0">
              <a:solidFill>
                <a:schemeClr val="tx1"/>
              </a:solidFill>
              <a:sym typeface="Wingdings" pitchFamily="2" charset="2"/>
            </a:rPr>
            <a:t>Clicker questions</a:t>
          </a:r>
          <a:endParaRPr lang="en-US" sz="1700" dirty="0">
            <a:solidFill>
              <a:schemeClr val="tx1"/>
            </a:solidFill>
          </a:endParaRPr>
        </a:p>
      </dgm:t>
    </dgm:pt>
    <dgm:pt modelId="{33A46FD1-DD76-DB42-A5FB-3D3A123A2B74}" type="parTrans" cxnId="{D331770B-B3D7-574C-927A-6A982A1375AF}">
      <dgm:prSet/>
      <dgm:spPr/>
      <dgm:t>
        <a:bodyPr/>
        <a:lstStyle/>
        <a:p>
          <a:endParaRPr lang="en-US"/>
        </a:p>
      </dgm:t>
    </dgm:pt>
    <dgm:pt modelId="{8AE31CB5-47FF-1544-89CE-E33958037BBD}" type="sibTrans" cxnId="{D331770B-B3D7-574C-927A-6A982A1375AF}">
      <dgm:prSet/>
      <dgm:spPr/>
      <dgm:t>
        <a:bodyPr/>
        <a:lstStyle/>
        <a:p>
          <a:endParaRPr lang="en-US"/>
        </a:p>
      </dgm:t>
    </dgm:pt>
    <dgm:pt modelId="{924F64B3-D4A3-8346-9E01-E7132D53B93A}">
      <dgm:prSet custT="1"/>
      <dgm:spPr>
        <a:solidFill>
          <a:srgbClr val="D3B873"/>
        </a:solidFill>
      </dgm:spPr>
      <dgm:t>
        <a:bodyPr/>
        <a:lstStyle/>
        <a:p>
          <a:r>
            <a:rPr lang="en-US" sz="1800" b="1" u="sng" dirty="0">
              <a:solidFill>
                <a:schemeClr val="tx1"/>
              </a:solidFill>
              <a:sym typeface="Wingdings" pitchFamily="2" charset="2"/>
            </a:rPr>
            <a:t>Fall 2025: Recitations</a:t>
          </a:r>
          <a:r>
            <a:rPr lang="en-US" sz="1800" dirty="0">
              <a:solidFill>
                <a:schemeClr val="tx1"/>
              </a:solidFill>
              <a:sym typeface="Wingdings" pitchFamily="2" charset="2"/>
            </a:rPr>
            <a:t> </a:t>
          </a:r>
        </a:p>
      </dgm:t>
    </dgm:pt>
    <dgm:pt modelId="{769C8D0D-C492-CC40-A676-1E48573928D7}" type="parTrans" cxnId="{FC224C3E-E5B2-FD4D-8F67-7E27FEF99B46}">
      <dgm:prSet/>
      <dgm:spPr/>
      <dgm:t>
        <a:bodyPr/>
        <a:lstStyle/>
        <a:p>
          <a:endParaRPr lang="en-US"/>
        </a:p>
      </dgm:t>
    </dgm:pt>
    <dgm:pt modelId="{23BBDEE3-87E5-6146-BEF0-7EC5E7069AB5}" type="sibTrans" cxnId="{FC224C3E-E5B2-FD4D-8F67-7E27FEF99B46}">
      <dgm:prSet/>
      <dgm:spPr/>
      <dgm:t>
        <a:bodyPr/>
        <a:lstStyle/>
        <a:p>
          <a:endParaRPr lang="en-US"/>
        </a:p>
      </dgm:t>
    </dgm:pt>
    <dgm:pt modelId="{26CF0869-986A-4B49-AEFF-30A2823B4605}">
      <dgm:prSet custT="1"/>
      <dgm:spPr>
        <a:solidFill>
          <a:srgbClr val="D3B873"/>
        </a:solidFill>
      </dgm:spPr>
      <dgm:t>
        <a:bodyPr/>
        <a:lstStyle/>
        <a:p>
          <a:r>
            <a:rPr lang="en-US" sz="1700" dirty="0">
              <a:solidFill>
                <a:schemeClr val="tx1"/>
              </a:solidFill>
              <a:sym typeface="Wingdings" pitchFamily="2" charset="2"/>
            </a:rPr>
            <a:t>Color cards</a:t>
          </a:r>
          <a:endParaRPr lang="en-US" sz="1700" dirty="0">
            <a:solidFill>
              <a:schemeClr val="tx1"/>
            </a:solidFill>
          </a:endParaRPr>
        </a:p>
      </dgm:t>
    </dgm:pt>
    <dgm:pt modelId="{A5941485-0F94-B943-84E9-3C8D105398CD}" type="parTrans" cxnId="{76AA5A27-E7FD-5A49-83FD-419239419A9C}">
      <dgm:prSet/>
      <dgm:spPr/>
      <dgm:t>
        <a:bodyPr/>
        <a:lstStyle/>
        <a:p>
          <a:endParaRPr lang="en-US"/>
        </a:p>
      </dgm:t>
    </dgm:pt>
    <dgm:pt modelId="{A0568C0A-9B51-0246-BEDF-A211875DE24D}" type="sibTrans" cxnId="{76AA5A27-E7FD-5A49-83FD-419239419A9C}">
      <dgm:prSet/>
      <dgm:spPr/>
      <dgm:t>
        <a:bodyPr/>
        <a:lstStyle/>
        <a:p>
          <a:endParaRPr lang="en-US"/>
        </a:p>
      </dgm:t>
    </dgm:pt>
    <dgm:pt modelId="{28B3A03E-5CDD-3D41-9811-4436E7F982A2}">
      <dgm:prSet custT="1"/>
      <dgm:spPr>
        <a:solidFill>
          <a:srgbClr val="D3B873"/>
        </a:solidFill>
      </dgm:spPr>
      <dgm:t>
        <a:bodyPr/>
        <a:lstStyle/>
        <a:p>
          <a:r>
            <a:rPr lang="en-US" sz="1700" dirty="0">
              <a:solidFill>
                <a:schemeClr val="tx1"/>
              </a:solidFill>
              <a:sym typeface="Wingdings" pitchFamily="2" charset="2"/>
            </a:rPr>
            <a:t>Misconception check</a:t>
          </a:r>
          <a:endParaRPr lang="en-US" sz="1700" dirty="0">
            <a:solidFill>
              <a:schemeClr val="tx1"/>
            </a:solidFill>
          </a:endParaRPr>
        </a:p>
      </dgm:t>
    </dgm:pt>
    <dgm:pt modelId="{058C7784-E54F-1347-A245-8554D1278E3D}" type="parTrans" cxnId="{D7F608E8-88A9-FA46-9A30-237874C8B7F6}">
      <dgm:prSet/>
      <dgm:spPr/>
      <dgm:t>
        <a:bodyPr/>
        <a:lstStyle/>
        <a:p>
          <a:endParaRPr lang="en-US"/>
        </a:p>
      </dgm:t>
    </dgm:pt>
    <dgm:pt modelId="{5FFC6C7C-DF23-8B4B-99E8-E9085ACEE6FD}" type="sibTrans" cxnId="{D7F608E8-88A9-FA46-9A30-237874C8B7F6}">
      <dgm:prSet/>
      <dgm:spPr/>
      <dgm:t>
        <a:bodyPr/>
        <a:lstStyle/>
        <a:p>
          <a:endParaRPr lang="en-US"/>
        </a:p>
      </dgm:t>
    </dgm:pt>
    <dgm:pt modelId="{E3255F76-BA91-7B40-8324-41D0EC65A812}">
      <dgm:prSet custT="1"/>
      <dgm:spPr>
        <a:solidFill>
          <a:srgbClr val="D3B873"/>
        </a:solidFill>
      </dgm:spPr>
      <dgm:t>
        <a:bodyPr/>
        <a:lstStyle/>
        <a:p>
          <a:r>
            <a:rPr lang="en-US" sz="1700" dirty="0">
              <a:solidFill>
                <a:schemeClr val="tx1"/>
              </a:solidFill>
            </a:rPr>
            <a:t>Post lecture - muddiest point </a:t>
          </a:r>
        </a:p>
      </dgm:t>
    </dgm:pt>
    <dgm:pt modelId="{30F50F47-5B1A-F048-AAFC-BD5711955CCA}" type="parTrans" cxnId="{6C7C6E18-2782-4042-B71C-0E23F3F91302}">
      <dgm:prSet/>
      <dgm:spPr/>
      <dgm:t>
        <a:bodyPr/>
        <a:lstStyle/>
        <a:p>
          <a:endParaRPr lang="en-US"/>
        </a:p>
      </dgm:t>
    </dgm:pt>
    <dgm:pt modelId="{636E5BF9-E894-784C-A05F-9FC2EF782D64}" type="sibTrans" cxnId="{6C7C6E18-2782-4042-B71C-0E23F3F91302}">
      <dgm:prSet/>
      <dgm:spPr/>
      <dgm:t>
        <a:bodyPr/>
        <a:lstStyle/>
        <a:p>
          <a:endParaRPr lang="en-US"/>
        </a:p>
      </dgm:t>
    </dgm:pt>
    <dgm:pt modelId="{11435DB0-954D-C048-B8D7-5ADE05F46D9F}">
      <dgm:prSet custT="1"/>
      <dgm:spPr/>
      <dgm:t>
        <a:bodyPr/>
        <a:lstStyle/>
        <a:p>
          <a:r>
            <a:rPr lang="en-US" sz="1800" dirty="0">
              <a:solidFill>
                <a:schemeClr val="tx1"/>
              </a:solidFill>
            </a:rPr>
            <a:t>POGIL</a:t>
          </a:r>
        </a:p>
      </dgm:t>
    </dgm:pt>
    <dgm:pt modelId="{EC02A0C3-FB08-7E4C-8C41-DCB95CB25276}" type="parTrans" cxnId="{D8BFA217-ED8A-3A4A-9FF0-A71C32979E09}">
      <dgm:prSet/>
      <dgm:spPr/>
      <dgm:t>
        <a:bodyPr/>
        <a:lstStyle/>
        <a:p>
          <a:endParaRPr lang="en-US"/>
        </a:p>
      </dgm:t>
    </dgm:pt>
    <dgm:pt modelId="{203ACF2D-3AC8-FE43-9B5C-F9406B31FD5D}" type="sibTrans" cxnId="{D8BFA217-ED8A-3A4A-9FF0-A71C32979E09}">
      <dgm:prSet/>
      <dgm:spPr/>
      <dgm:t>
        <a:bodyPr/>
        <a:lstStyle/>
        <a:p>
          <a:endParaRPr lang="en-US"/>
        </a:p>
      </dgm:t>
    </dgm:pt>
    <dgm:pt modelId="{FF951290-8739-8141-9C9C-326B29BA9775}">
      <dgm:prSet custT="1"/>
      <dgm:spPr/>
      <dgm:t>
        <a:bodyPr/>
        <a:lstStyle/>
        <a:p>
          <a:r>
            <a:rPr lang="en-US" sz="1800" dirty="0">
              <a:solidFill>
                <a:schemeClr val="tx1"/>
              </a:solidFill>
            </a:rPr>
            <a:t>Teacher Assessment</a:t>
          </a:r>
        </a:p>
      </dgm:t>
    </dgm:pt>
    <dgm:pt modelId="{F20DA693-E11C-E84B-B3D6-A59225F2F370}" type="parTrans" cxnId="{DAB9259D-6D1D-A648-BE9E-6292CD20065D}">
      <dgm:prSet/>
      <dgm:spPr/>
      <dgm:t>
        <a:bodyPr/>
        <a:lstStyle/>
        <a:p>
          <a:endParaRPr lang="en-US"/>
        </a:p>
      </dgm:t>
    </dgm:pt>
    <dgm:pt modelId="{336E8E3E-BDFF-CE48-A0EB-EFFA1D85B746}" type="sibTrans" cxnId="{DAB9259D-6D1D-A648-BE9E-6292CD20065D}">
      <dgm:prSet/>
      <dgm:spPr/>
      <dgm:t>
        <a:bodyPr/>
        <a:lstStyle/>
        <a:p>
          <a:endParaRPr lang="en-US"/>
        </a:p>
      </dgm:t>
    </dgm:pt>
    <dgm:pt modelId="{F6CBA8BD-4D32-7347-96DA-E6C85779E45D}">
      <dgm:prSet custT="1"/>
      <dgm:spPr/>
      <dgm:t>
        <a:bodyPr/>
        <a:lstStyle/>
        <a:p>
          <a:r>
            <a:rPr lang="en-US" sz="1700" dirty="0">
              <a:solidFill>
                <a:schemeClr val="tx1"/>
              </a:solidFill>
            </a:rPr>
            <a:t>Two-stage exam questions</a:t>
          </a:r>
          <a:endParaRPr lang="en-US" sz="1700" dirty="0"/>
        </a:p>
      </dgm:t>
    </dgm:pt>
    <dgm:pt modelId="{8AA2CC67-DDA5-F04B-99F9-89CBA243A87B}" type="parTrans" cxnId="{6645BEFC-1FAE-064A-B4AD-5DCDB7F5F972}">
      <dgm:prSet/>
      <dgm:spPr/>
      <dgm:t>
        <a:bodyPr/>
        <a:lstStyle/>
        <a:p>
          <a:endParaRPr lang="en-US"/>
        </a:p>
      </dgm:t>
    </dgm:pt>
    <dgm:pt modelId="{1BF78D5C-C916-3E48-AEB4-C0BEBC47A54D}" type="sibTrans" cxnId="{6645BEFC-1FAE-064A-B4AD-5DCDB7F5F972}">
      <dgm:prSet/>
      <dgm:spPr/>
      <dgm:t>
        <a:bodyPr/>
        <a:lstStyle/>
        <a:p>
          <a:endParaRPr lang="en-US"/>
        </a:p>
      </dgm:t>
    </dgm:pt>
    <dgm:pt modelId="{163D774D-4587-9942-8E91-69ED15908945}">
      <dgm:prSet custT="1"/>
      <dgm:spPr/>
      <dgm:t>
        <a:bodyPr/>
        <a:lstStyle/>
        <a:p>
          <a:r>
            <a:rPr lang="en-US" sz="1700" dirty="0">
              <a:solidFill>
                <a:schemeClr val="tx1"/>
              </a:solidFill>
            </a:rPr>
            <a:t>Drop the lowest quiz score</a:t>
          </a:r>
        </a:p>
      </dgm:t>
    </dgm:pt>
    <dgm:pt modelId="{4AF5891B-F358-9645-8A0A-F58ADE11B8CF}" type="parTrans" cxnId="{5B7153A7-784F-7A46-8F6C-10DCC44DA330}">
      <dgm:prSet/>
      <dgm:spPr/>
      <dgm:t>
        <a:bodyPr/>
        <a:lstStyle/>
        <a:p>
          <a:endParaRPr lang="en-US"/>
        </a:p>
      </dgm:t>
    </dgm:pt>
    <dgm:pt modelId="{518258FE-E7BB-8F47-AE51-1DE8169336C9}" type="sibTrans" cxnId="{5B7153A7-784F-7A46-8F6C-10DCC44DA330}">
      <dgm:prSet/>
      <dgm:spPr/>
      <dgm:t>
        <a:bodyPr/>
        <a:lstStyle/>
        <a:p>
          <a:endParaRPr lang="en-US"/>
        </a:p>
      </dgm:t>
    </dgm:pt>
    <dgm:pt modelId="{9E2D6402-1591-ED42-81B8-F9F23BEB5165}">
      <dgm:prSet custT="1"/>
      <dgm:spPr/>
      <dgm:t>
        <a:bodyPr/>
        <a:lstStyle/>
        <a:p>
          <a:r>
            <a:rPr lang="en-US" sz="1700" dirty="0">
              <a:solidFill>
                <a:schemeClr val="tx1"/>
              </a:solidFill>
            </a:rPr>
            <a:t>Final assessment choice</a:t>
          </a:r>
        </a:p>
      </dgm:t>
    </dgm:pt>
    <dgm:pt modelId="{EF478D03-059D-A84A-89A1-8546CCCB14B7}" type="parTrans" cxnId="{0D6A0B45-2B03-E543-92C3-E0629CA8BC23}">
      <dgm:prSet/>
      <dgm:spPr/>
      <dgm:t>
        <a:bodyPr/>
        <a:lstStyle/>
        <a:p>
          <a:endParaRPr lang="en-US"/>
        </a:p>
      </dgm:t>
    </dgm:pt>
    <dgm:pt modelId="{7F676A8B-E931-4049-BBB5-D70935262FDF}" type="sibTrans" cxnId="{0D6A0B45-2B03-E543-92C3-E0629CA8BC23}">
      <dgm:prSet/>
      <dgm:spPr/>
      <dgm:t>
        <a:bodyPr/>
        <a:lstStyle/>
        <a:p>
          <a:endParaRPr lang="en-US"/>
        </a:p>
      </dgm:t>
    </dgm:pt>
    <dgm:pt modelId="{FFF45EBE-3733-B343-A05D-00780C773F33}">
      <dgm:prSet custT="1"/>
      <dgm:spPr>
        <a:solidFill>
          <a:srgbClr val="D4B873"/>
        </a:solidFill>
      </dgm:spPr>
      <dgm:t>
        <a:bodyPr/>
        <a:lstStyle/>
        <a:p>
          <a:r>
            <a:rPr lang="en-US" sz="1800" b="1" dirty="0">
              <a:solidFill>
                <a:schemeClr val="tx1"/>
              </a:solidFill>
            </a:rPr>
            <a:t>Reflection during Winter Break</a:t>
          </a:r>
        </a:p>
        <a:p>
          <a:r>
            <a:rPr lang="en-US" sz="1800" b="1" dirty="0">
              <a:solidFill>
                <a:schemeClr val="tx1"/>
              </a:solidFill>
            </a:rPr>
            <a:t>Survey students about how they felt about this method of instruction.</a:t>
          </a:r>
        </a:p>
        <a:p>
          <a:r>
            <a:rPr lang="en-US" sz="1800" b="1" dirty="0">
              <a:solidFill>
                <a:schemeClr val="tx1"/>
              </a:solidFill>
            </a:rPr>
            <a:t>See if there are metrics to measure improvement.</a:t>
          </a:r>
        </a:p>
      </dgm:t>
    </dgm:pt>
    <dgm:pt modelId="{0C9651C4-657C-1C4B-8619-B7C6B425E18C}" type="parTrans" cxnId="{2A994BD1-A626-7F42-89B0-1C33F3B9ECB9}">
      <dgm:prSet/>
      <dgm:spPr/>
      <dgm:t>
        <a:bodyPr/>
        <a:lstStyle/>
        <a:p>
          <a:endParaRPr lang="en-US"/>
        </a:p>
      </dgm:t>
    </dgm:pt>
    <dgm:pt modelId="{CF970356-80FC-CA40-9EDA-B0DBA7B87A9D}" type="sibTrans" cxnId="{2A994BD1-A626-7F42-89B0-1C33F3B9ECB9}">
      <dgm:prSet/>
      <dgm:spPr/>
      <dgm:t>
        <a:bodyPr/>
        <a:lstStyle/>
        <a:p>
          <a:endParaRPr lang="en-US"/>
        </a:p>
      </dgm:t>
    </dgm:pt>
    <dgm:pt modelId="{65CB850E-D152-2042-A4B3-B127469A420A}">
      <dgm:prSet custT="1"/>
      <dgm:spPr/>
      <dgm:t>
        <a:bodyPr/>
        <a:lstStyle/>
        <a:p>
          <a:r>
            <a:rPr lang="en-US" sz="1800" dirty="0">
              <a:solidFill>
                <a:schemeClr val="tx1"/>
              </a:solidFill>
            </a:rPr>
            <a:t>Student Generated Test Questions</a:t>
          </a:r>
        </a:p>
      </dgm:t>
    </dgm:pt>
    <dgm:pt modelId="{17518B35-3EA2-6741-AB0D-F3D28EA1653E}" type="parTrans" cxnId="{F704CD48-C3D3-F04B-9141-A7767482D942}">
      <dgm:prSet/>
      <dgm:spPr/>
      <dgm:t>
        <a:bodyPr/>
        <a:lstStyle/>
        <a:p>
          <a:endParaRPr lang="en-US"/>
        </a:p>
      </dgm:t>
    </dgm:pt>
    <dgm:pt modelId="{5A455EE9-290C-A54B-9763-F8380581AA57}" type="sibTrans" cxnId="{F704CD48-C3D3-F04B-9141-A7767482D942}">
      <dgm:prSet/>
      <dgm:spPr/>
      <dgm:t>
        <a:bodyPr/>
        <a:lstStyle/>
        <a:p>
          <a:endParaRPr lang="en-US"/>
        </a:p>
      </dgm:t>
    </dgm:pt>
    <dgm:pt modelId="{F935231D-F577-C046-A3B2-3B0F43BFBACD}" type="pres">
      <dgm:prSet presAssocID="{A34F0BE8-A26D-4ED1-A479-55E841335EA5}" presName="Name0" presStyleCnt="0">
        <dgm:presLayoutVars>
          <dgm:dir/>
          <dgm:resizeHandles val="exact"/>
        </dgm:presLayoutVars>
      </dgm:prSet>
      <dgm:spPr/>
    </dgm:pt>
    <dgm:pt modelId="{80B6DFC9-29B2-464D-8A1A-F4419A1F42E1}" type="pres">
      <dgm:prSet presAssocID="{9CB316EE-9D65-451A-B627-ED33234C08B5}" presName="node" presStyleLbl="node1" presStyleIdx="0" presStyleCnt="7" custScaleX="143910" custScaleY="189420">
        <dgm:presLayoutVars>
          <dgm:bulletEnabled val="1"/>
        </dgm:presLayoutVars>
      </dgm:prSet>
      <dgm:spPr/>
    </dgm:pt>
    <dgm:pt modelId="{540FD675-E573-424E-98C3-588BD0FB6D2B}" type="pres">
      <dgm:prSet presAssocID="{6B854E3B-9254-4E27-8F5C-1227ADFD4B89}" presName="sibTrans" presStyleLbl="sibTrans1D1" presStyleIdx="0" presStyleCnt="6"/>
      <dgm:spPr/>
    </dgm:pt>
    <dgm:pt modelId="{94985290-1B15-A145-82BF-3E4DF037CE85}" type="pres">
      <dgm:prSet presAssocID="{6B854E3B-9254-4E27-8F5C-1227ADFD4B89}" presName="connectorText" presStyleLbl="sibTrans1D1" presStyleIdx="0" presStyleCnt="6"/>
      <dgm:spPr/>
    </dgm:pt>
    <dgm:pt modelId="{B7E889E8-567B-964A-A59E-6B04AF8A1EFF}" type="pres">
      <dgm:prSet presAssocID="{E3C036B9-63F2-4314-AD7B-C19D7B4E6ADD}" presName="node" presStyleLbl="node1" presStyleIdx="1" presStyleCnt="7" custScaleX="159067" custScaleY="189420">
        <dgm:presLayoutVars>
          <dgm:bulletEnabled val="1"/>
        </dgm:presLayoutVars>
      </dgm:prSet>
      <dgm:spPr/>
    </dgm:pt>
    <dgm:pt modelId="{2F8BCA81-2B7D-3148-AE19-ECDEB7DF8D04}" type="pres">
      <dgm:prSet presAssocID="{03F389A0-212F-42DB-A773-C3DB515A7CA5}" presName="sibTrans" presStyleLbl="sibTrans1D1" presStyleIdx="1" presStyleCnt="6"/>
      <dgm:spPr/>
    </dgm:pt>
    <dgm:pt modelId="{4A3A0C4C-EABF-0D46-8EBC-B059E1222F8C}" type="pres">
      <dgm:prSet presAssocID="{03F389A0-212F-42DB-A773-C3DB515A7CA5}" presName="connectorText" presStyleLbl="sibTrans1D1" presStyleIdx="1" presStyleCnt="6"/>
      <dgm:spPr/>
    </dgm:pt>
    <dgm:pt modelId="{8F158F9C-C9DD-1B43-B054-3CB24425186F}" type="pres">
      <dgm:prSet presAssocID="{DEC6C057-2E72-41A9-A4C5-5D6C4A971014}" presName="node" presStyleLbl="node1" presStyleIdx="2" presStyleCnt="7" custScaleY="189420">
        <dgm:presLayoutVars>
          <dgm:bulletEnabled val="1"/>
        </dgm:presLayoutVars>
      </dgm:prSet>
      <dgm:spPr/>
    </dgm:pt>
    <dgm:pt modelId="{C6B069DA-B9D9-4844-882B-194948D26726}" type="pres">
      <dgm:prSet presAssocID="{C6A9D2DC-5D9F-44AD-9EEA-4F3CC7CD50DA}" presName="sibTrans" presStyleLbl="sibTrans1D1" presStyleIdx="2" presStyleCnt="6"/>
      <dgm:spPr/>
    </dgm:pt>
    <dgm:pt modelId="{FB033E58-D53D-1C44-91FB-32622AC48ED7}" type="pres">
      <dgm:prSet presAssocID="{C6A9D2DC-5D9F-44AD-9EEA-4F3CC7CD50DA}" presName="connectorText" presStyleLbl="sibTrans1D1" presStyleIdx="2" presStyleCnt="6"/>
      <dgm:spPr/>
    </dgm:pt>
    <dgm:pt modelId="{92979A6F-DD8D-A549-B708-2F5188211951}" type="pres">
      <dgm:prSet presAssocID="{886CCB19-2DD1-8F43-8320-DEEBAD61DFC7}" presName="node" presStyleLbl="node1" presStyleIdx="3" presStyleCnt="7" custScaleX="139107" custScaleY="188855">
        <dgm:presLayoutVars>
          <dgm:bulletEnabled val="1"/>
        </dgm:presLayoutVars>
      </dgm:prSet>
      <dgm:spPr/>
    </dgm:pt>
    <dgm:pt modelId="{9CB89C6E-1BE4-B048-BB14-B1C0E380B979}" type="pres">
      <dgm:prSet presAssocID="{F77F0227-B33C-0A42-80FD-B9D020E04CA2}" presName="sibTrans" presStyleLbl="sibTrans1D1" presStyleIdx="3" presStyleCnt="6"/>
      <dgm:spPr/>
    </dgm:pt>
    <dgm:pt modelId="{672082F2-23E1-D449-A734-F01F1F0E0C94}" type="pres">
      <dgm:prSet presAssocID="{F77F0227-B33C-0A42-80FD-B9D020E04CA2}" presName="connectorText" presStyleLbl="sibTrans1D1" presStyleIdx="3" presStyleCnt="6"/>
      <dgm:spPr/>
    </dgm:pt>
    <dgm:pt modelId="{AF73C04C-5D95-AA4A-8E83-312A383E6E75}" type="pres">
      <dgm:prSet presAssocID="{924F64B3-D4A3-8346-9E01-E7132D53B93A}" presName="node" presStyleLbl="node1" presStyleIdx="4" presStyleCnt="7" custScaleX="146904" custScaleY="156010">
        <dgm:presLayoutVars>
          <dgm:bulletEnabled val="1"/>
        </dgm:presLayoutVars>
      </dgm:prSet>
      <dgm:spPr/>
    </dgm:pt>
    <dgm:pt modelId="{ACD54A87-2E8E-DB4A-B13B-A9106280F9AC}" type="pres">
      <dgm:prSet presAssocID="{23BBDEE3-87E5-6146-BEF0-7EC5E7069AB5}" presName="sibTrans" presStyleLbl="sibTrans1D1" presStyleIdx="4" presStyleCnt="6"/>
      <dgm:spPr/>
    </dgm:pt>
    <dgm:pt modelId="{9FDA2148-E9C9-194D-B6C6-2D32E3202638}" type="pres">
      <dgm:prSet presAssocID="{23BBDEE3-87E5-6146-BEF0-7EC5E7069AB5}" presName="connectorText" presStyleLbl="sibTrans1D1" presStyleIdx="4" presStyleCnt="6"/>
      <dgm:spPr/>
    </dgm:pt>
    <dgm:pt modelId="{DBC31309-5AF1-BE4B-9AAB-3E043385EB7C}" type="pres">
      <dgm:prSet presAssocID="{270FAB49-D709-B54C-800A-308805078A5B}" presName="node" presStyleLbl="node1" presStyleIdx="5" presStyleCnt="7" custScaleX="172621" custScaleY="156010">
        <dgm:presLayoutVars>
          <dgm:bulletEnabled val="1"/>
        </dgm:presLayoutVars>
      </dgm:prSet>
      <dgm:spPr/>
    </dgm:pt>
    <dgm:pt modelId="{5E1E4BDD-4859-4C44-992D-5E1815BCE955}" type="pres">
      <dgm:prSet presAssocID="{42D00567-D4C8-B249-836C-2B1C2A7CBD7D}" presName="sibTrans" presStyleLbl="sibTrans1D1" presStyleIdx="5" presStyleCnt="6"/>
      <dgm:spPr/>
    </dgm:pt>
    <dgm:pt modelId="{E59B418C-BD89-3049-83DE-0FAD1B627CAE}" type="pres">
      <dgm:prSet presAssocID="{42D00567-D4C8-B249-836C-2B1C2A7CBD7D}" presName="connectorText" presStyleLbl="sibTrans1D1" presStyleIdx="5" presStyleCnt="6"/>
      <dgm:spPr/>
    </dgm:pt>
    <dgm:pt modelId="{8CB50746-028B-FA40-A8DE-D9CD97785E2E}" type="pres">
      <dgm:prSet presAssocID="{FFF45EBE-3733-B343-A05D-00780C773F33}" presName="node" presStyleLbl="node1" presStyleIdx="6" presStyleCnt="7" custScaleX="262214" custScaleY="156010">
        <dgm:presLayoutVars>
          <dgm:bulletEnabled val="1"/>
        </dgm:presLayoutVars>
      </dgm:prSet>
      <dgm:spPr/>
    </dgm:pt>
  </dgm:ptLst>
  <dgm:cxnLst>
    <dgm:cxn modelId="{98702A06-F314-254E-8C8A-9981BD0CC6EA}" type="presOf" srcId="{9CB316EE-9D65-451A-B627-ED33234C08B5}" destId="{80B6DFC9-29B2-464D-8A1A-F4419A1F42E1}" srcOrd="0" destOrd="0" presId="urn:microsoft.com/office/officeart/2016/7/layout/RepeatingBendingProcessNew"/>
    <dgm:cxn modelId="{D331770B-B3D7-574C-927A-6A982A1375AF}" srcId="{886CCB19-2DD1-8F43-8320-DEEBAD61DFC7}" destId="{EA1997DB-1EE4-7247-ADC9-8A92280CC648}" srcOrd="0" destOrd="0" parTransId="{33A46FD1-DD76-DB42-A5FB-3D3A123A2B74}" sibTransId="{8AE31CB5-47FF-1544-89CE-E33958037BBD}"/>
    <dgm:cxn modelId="{D8BFA217-ED8A-3A4A-9FF0-A71C32979E09}" srcId="{924F64B3-D4A3-8346-9E01-E7132D53B93A}" destId="{11435DB0-954D-C048-B8D7-5ADE05F46D9F}" srcOrd="0" destOrd="0" parTransId="{EC02A0C3-FB08-7E4C-8C41-DCB95CB25276}" sibTransId="{203ACF2D-3AC8-FE43-9B5C-F9406B31FD5D}"/>
    <dgm:cxn modelId="{6C7C6E18-2782-4042-B71C-0E23F3F91302}" srcId="{886CCB19-2DD1-8F43-8320-DEEBAD61DFC7}" destId="{E3255F76-BA91-7B40-8324-41D0EC65A812}" srcOrd="3" destOrd="0" parTransId="{30F50F47-5B1A-F048-AAFC-BD5711955CCA}" sibTransId="{636E5BF9-E894-784C-A05F-9FC2EF782D64}"/>
    <dgm:cxn modelId="{9F4BB31C-6CC3-1E44-8093-00F5E4A9C939}" type="presOf" srcId="{F77F0227-B33C-0A42-80FD-B9D020E04CA2}" destId="{9CB89C6E-1BE4-B048-BB14-B1C0E380B979}" srcOrd="0" destOrd="0" presId="urn:microsoft.com/office/officeart/2016/7/layout/RepeatingBendingProcessNew"/>
    <dgm:cxn modelId="{9937E123-28DA-2C4D-AE6C-C054EA636CB5}" type="presOf" srcId="{26CF0869-986A-4B49-AEFF-30A2823B4605}" destId="{92979A6F-DD8D-A549-B708-2F5188211951}" srcOrd="0" destOrd="2" presId="urn:microsoft.com/office/officeart/2016/7/layout/RepeatingBendingProcessNew"/>
    <dgm:cxn modelId="{76AA5A27-E7FD-5A49-83FD-419239419A9C}" srcId="{886CCB19-2DD1-8F43-8320-DEEBAD61DFC7}" destId="{26CF0869-986A-4B49-AEFF-30A2823B4605}" srcOrd="1" destOrd="0" parTransId="{A5941485-0F94-B943-84E9-3C8D105398CD}" sibTransId="{A0568C0A-9B51-0246-BEDF-A211875DE24D}"/>
    <dgm:cxn modelId="{A8EE1D36-70BF-5643-AA8B-8BF233D696C7}" type="presOf" srcId="{F6CBA8BD-4D32-7347-96DA-E6C85779E45D}" destId="{DBC31309-5AF1-BE4B-9AAB-3E043385EB7C}" srcOrd="0" destOrd="1" presId="urn:microsoft.com/office/officeart/2016/7/layout/RepeatingBendingProcessNew"/>
    <dgm:cxn modelId="{94F63537-F9A0-644E-A917-654C5CAF728E}" type="presOf" srcId="{03F389A0-212F-42DB-A773-C3DB515A7CA5}" destId="{4A3A0C4C-EABF-0D46-8EBC-B059E1222F8C}" srcOrd="1" destOrd="0" presId="urn:microsoft.com/office/officeart/2016/7/layout/RepeatingBendingProcessNew"/>
    <dgm:cxn modelId="{8DBB213A-B968-5C44-BA62-BF39170313D1}" type="presOf" srcId="{FF951290-8739-8141-9C9C-326B29BA9775}" destId="{AF73C04C-5D95-AA4A-8E83-312A383E6E75}" srcOrd="0" destOrd="2" presId="urn:microsoft.com/office/officeart/2016/7/layout/RepeatingBendingProcessNew"/>
    <dgm:cxn modelId="{FC224C3E-E5B2-FD4D-8F67-7E27FEF99B46}" srcId="{A34F0BE8-A26D-4ED1-A479-55E841335EA5}" destId="{924F64B3-D4A3-8346-9E01-E7132D53B93A}" srcOrd="4" destOrd="0" parTransId="{769C8D0D-C492-CC40-A676-1E48573928D7}" sibTransId="{23BBDEE3-87E5-6146-BEF0-7EC5E7069AB5}"/>
    <dgm:cxn modelId="{79877244-EB0E-4145-AC48-5B4953B47F28}" type="presOf" srcId="{42D00567-D4C8-B249-836C-2B1C2A7CBD7D}" destId="{E59B418C-BD89-3049-83DE-0FAD1B627CAE}" srcOrd="1" destOrd="0" presId="urn:microsoft.com/office/officeart/2016/7/layout/RepeatingBendingProcessNew"/>
    <dgm:cxn modelId="{0D6A0B45-2B03-E543-92C3-E0629CA8BC23}" srcId="{270FAB49-D709-B54C-800A-308805078A5B}" destId="{9E2D6402-1591-ED42-81B8-F9F23BEB5165}" srcOrd="2" destOrd="0" parTransId="{EF478D03-059D-A84A-89A1-8546CCCB14B7}" sibTransId="{7F676A8B-E931-4049-BBB5-D70935262FDF}"/>
    <dgm:cxn modelId="{F704CD48-C3D3-F04B-9141-A7767482D942}" srcId="{924F64B3-D4A3-8346-9E01-E7132D53B93A}" destId="{65CB850E-D152-2042-A4B3-B127469A420A}" srcOrd="2" destOrd="0" parTransId="{17518B35-3EA2-6741-AB0D-F3D28EA1653E}" sibTransId="{5A455EE9-290C-A54B-9763-F8380581AA57}"/>
    <dgm:cxn modelId="{1156F54A-D3C3-7541-9CDF-47737C436D46}" type="presOf" srcId="{9E2D6402-1591-ED42-81B8-F9F23BEB5165}" destId="{DBC31309-5AF1-BE4B-9AAB-3E043385EB7C}" srcOrd="0" destOrd="3" presId="urn:microsoft.com/office/officeart/2016/7/layout/RepeatingBendingProcessNew"/>
    <dgm:cxn modelId="{E987B051-69CE-F84E-B457-6DF26A127775}" type="presOf" srcId="{28B3A03E-5CDD-3D41-9811-4436E7F982A2}" destId="{92979A6F-DD8D-A549-B708-2F5188211951}" srcOrd="0" destOrd="3" presId="urn:microsoft.com/office/officeart/2016/7/layout/RepeatingBendingProcessNew"/>
    <dgm:cxn modelId="{8E791059-5CAC-DF4C-B3DC-9D4681353FA5}" type="presOf" srcId="{03F389A0-212F-42DB-A773-C3DB515A7CA5}" destId="{2F8BCA81-2B7D-3148-AE19-ECDEB7DF8D04}" srcOrd="0" destOrd="0" presId="urn:microsoft.com/office/officeart/2016/7/layout/RepeatingBendingProcessNew"/>
    <dgm:cxn modelId="{0DCCEA65-4B1D-4DFE-BE8D-CC61636B1B36}" srcId="{A34F0BE8-A26D-4ED1-A479-55E841335EA5}" destId="{9CB316EE-9D65-451A-B627-ED33234C08B5}" srcOrd="0" destOrd="0" parTransId="{883EB1E6-108A-4D04-A06C-51ADAD81A0C4}" sibTransId="{6B854E3B-9254-4E27-8F5C-1227ADFD4B89}"/>
    <dgm:cxn modelId="{C467E866-C514-B34A-AB7E-4ACCFDF4A22B}" type="presOf" srcId="{EA1997DB-1EE4-7247-ADC9-8A92280CC648}" destId="{92979A6F-DD8D-A549-B708-2F5188211951}" srcOrd="0" destOrd="1" presId="urn:microsoft.com/office/officeart/2016/7/layout/RepeatingBendingProcessNew"/>
    <dgm:cxn modelId="{3871BA67-7B3B-8E42-9AF0-FC4D6EE66446}" type="presOf" srcId="{6B854E3B-9254-4E27-8F5C-1227ADFD4B89}" destId="{94985290-1B15-A145-82BF-3E4DF037CE85}" srcOrd="1" destOrd="0" presId="urn:microsoft.com/office/officeart/2016/7/layout/RepeatingBendingProcessNew"/>
    <dgm:cxn modelId="{8311116A-79D8-5143-98F6-8D778F804E63}" type="presOf" srcId="{A34F0BE8-A26D-4ED1-A479-55E841335EA5}" destId="{F935231D-F577-C046-A3B2-3B0F43BFBACD}" srcOrd="0" destOrd="0" presId="urn:microsoft.com/office/officeart/2016/7/layout/RepeatingBendingProcessNew"/>
    <dgm:cxn modelId="{BF7A936A-26C6-A946-AA3A-7F5989F588A4}" type="presOf" srcId="{C6A9D2DC-5D9F-44AD-9EEA-4F3CC7CD50DA}" destId="{FB033E58-D53D-1C44-91FB-32622AC48ED7}" srcOrd="1" destOrd="0" presId="urn:microsoft.com/office/officeart/2016/7/layout/RepeatingBendingProcessNew"/>
    <dgm:cxn modelId="{184F9170-5112-47E5-97F1-9D0F5EE49873}" srcId="{A34F0BE8-A26D-4ED1-A479-55E841335EA5}" destId="{DEC6C057-2E72-41A9-A4C5-5D6C4A971014}" srcOrd="2" destOrd="0" parTransId="{B6E371F2-0A14-4325-99AF-2A35ADB123B8}" sibTransId="{C6A9D2DC-5D9F-44AD-9EEA-4F3CC7CD50DA}"/>
    <dgm:cxn modelId="{93E7A874-116C-444A-8F37-6853619ACDB9}" type="presOf" srcId="{F77F0227-B33C-0A42-80FD-B9D020E04CA2}" destId="{672082F2-23E1-D449-A734-F01F1F0E0C94}" srcOrd="1" destOrd="0" presId="urn:microsoft.com/office/officeart/2016/7/layout/RepeatingBendingProcessNew"/>
    <dgm:cxn modelId="{FC72C67B-2010-4742-B043-E55D9E61DF81}" type="presOf" srcId="{E3255F76-BA91-7B40-8324-41D0EC65A812}" destId="{92979A6F-DD8D-A549-B708-2F5188211951}" srcOrd="0" destOrd="4" presId="urn:microsoft.com/office/officeart/2016/7/layout/RepeatingBendingProcessNew"/>
    <dgm:cxn modelId="{ABE7F082-D2D4-4507-95CE-0630B04C9A38}" srcId="{A34F0BE8-A26D-4ED1-A479-55E841335EA5}" destId="{E3C036B9-63F2-4314-AD7B-C19D7B4E6ADD}" srcOrd="1" destOrd="0" parTransId="{BA384479-F9C9-4EA3-8603-759C04FAFAC0}" sibTransId="{03F389A0-212F-42DB-A773-C3DB515A7CA5}"/>
    <dgm:cxn modelId="{38B23487-6AFB-C247-A1D1-A64E7F1A1B05}" srcId="{A34F0BE8-A26D-4ED1-A479-55E841335EA5}" destId="{270FAB49-D709-B54C-800A-308805078A5B}" srcOrd="5" destOrd="0" parTransId="{26A05650-F620-8246-A2BF-680767F0BD35}" sibTransId="{42D00567-D4C8-B249-836C-2B1C2A7CBD7D}"/>
    <dgm:cxn modelId="{D6618188-D4EB-E749-AC0A-311DFB4BA229}" type="presOf" srcId="{163D774D-4587-9942-8E91-69ED15908945}" destId="{DBC31309-5AF1-BE4B-9AAB-3E043385EB7C}" srcOrd="0" destOrd="2" presId="urn:microsoft.com/office/officeart/2016/7/layout/RepeatingBendingProcessNew"/>
    <dgm:cxn modelId="{D7A0778C-2388-EE40-A893-D52E833FF15F}" type="presOf" srcId="{23BBDEE3-87E5-6146-BEF0-7EC5E7069AB5}" destId="{9FDA2148-E9C9-194D-B6C6-2D32E3202638}" srcOrd="1" destOrd="0" presId="urn:microsoft.com/office/officeart/2016/7/layout/RepeatingBendingProcessNew"/>
    <dgm:cxn modelId="{4BCC1E8F-F593-424D-BDBF-F6034BF12F48}" type="presOf" srcId="{23BBDEE3-87E5-6146-BEF0-7EC5E7069AB5}" destId="{ACD54A87-2E8E-DB4A-B13B-A9106280F9AC}" srcOrd="0" destOrd="0" presId="urn:microsoft.com/office/officeart/2016/7/layout/RepeatingBendingProcessNew"/>
    <dgm:cxn modelId="{FFE16792-B496-D44E-98BC-608FC40136DC}" type="presOf" srcId="{E3C036B9-63F2-4314-AD7B-C19D7B4E6ADD}" destId="{B7E889E8-567B-964A-A59E-6B04AF8A1EFF}" srcOrd="0" destOrd="0" presId="urn:microsoft.com/office/officeart/2016/7/layout/RepeatingBendingProcessNew"/>
    <dgm:cxn modelId="{DAB9259D-6D1D-A648-BE9E-6292CD20065D}" srcId="{924F64B3-D4A3-8346-9E01-E7132D53B93A}" destId="{FF951290-8739-8141-9C9C-326B29BA9775}" srcOrd="1" destOrd="0" parTransId="{F20DA693-E11C-E84B-B3D6-A59225F2F370}" sibTransId="{336E8E3E-BDFF-CE48-A0EB-EFFA1D85B746}"/>
    <dgm:cxn modelId="{FFE8989D-29EF-B545-AE3D-019BBFE2D4C7}" type="presOf" srcId="{270FAB49-D709-B54C-800A-308805078A5B}" destId="{DBC31309-5AF1-BE4B-9AAB-3E043385EB7C}" srcOrd="0" destOrd="0" presId="urn:microsoft.com/office/officeart/2016/7/layout/RepeatingBendingProcessNew"/>
    <dgm:cxn modelId="{9D60A49F-4D0B-7444-BC8D-50A2CE095D83}" type="presOf" srcId="{886CCB19-2DD1-8F43-8320-DEEBAD61DFC7}" destId="{92979A6F-DD8D-A549-B708-2F5188211951}" srcOrd="0" destOrd="0" presId="urn:microsoft.com/office/officeart/2016/7/layout/RepeatingBendingProcessNew"/>
    <dgm:cxn modelId="{5B7153A7-784F-7A46-8F6C-10DCC44DA330}" srcId="{270FAB49-D709-B54C-800A-308805078A5B}" destId="{163D774D-4587-9942-8E91-69ED15908945}" srcOrd="1" destOrd="0" parTransId="{4AF5891B-F358-9645-8A0A-F58ADE11B8CF}" sibTransId="{518258FE-E7BB-8F47-AE51-1DE8169336C9}"/>
    <dgm:cxn modelId="{F22ABBB2-3086-FE45-A54C-EFAECAD72108}" type="presOf" srcId="{C6A9D2DC-5D9F-44AD-9EEA-4F3CC7CD50DA}" destId="{C6B069DA-B9D9-4844-882B-194948D26726}" srcOrd="0" destOrd="0" presId="urn:microsoft.com/office/officeart/2016/7/layout/RepeatingBendingProcessNew"/>
    <dgm:cxn modelId="{CF797EBD-B97B-2344-811B-D7DDB08F19EB}" type="presOf" srcId="{FFF45EBE-3733-B343-A05D-00780C773F33}" destId="{8CB50746-028B-FA40-A8DE-D9CD97785E2E}" srcOrd="0" destOrd="0" presId="urn:microsoft.com/office/officeart/2016/7/layout/RepeatingBendingProcessNew"/>
    <dgm:cxn modelId="{2A994BD1-A626-7F42-89B0-1C33F3B9ECB9}" srcId="{A34F0BE8-A26D-4ED1-A479-55E841335EA5}" destId="{FFF45EBE-3733-B343-A05D-00780C773F33}" srcOrd="6" destOrd="0" parTransId="{0C9651C4-657C-1C4B-8619-B7C6B425E18C}" sibTransId="{CF970356-80FC-CA40-9EDA-B0DBA7B87A9D}"/>
    <dgm:cxn modelId="{EF8AFCD8-8406-874F-B841-90D2752B46F4}" type="presOf" srcId="{42D00567-D4C8-B249-836C-2B1C2A7CBD7D}" destId="{5E1E4BDD-4859-4C44-992D-5E1815BCE955}" srcOrd="0" destOrd="0" presId="urn:microsoft.com/office/officeart/2016/7/layout/RepeatingBendingProcessNew"/>
    <dgm:cxn modelId="{885366E1-08B4-694C-817E-9F5D9C74171E}" type="presOf" srcId="{924F64B3-D4A3-8346-9E01-E7132D53B93A}" destId="{AF73C04C-5D95-AA4A-8E83-312A383E6E75}" srcOrd="0" destOrd="0" presId="urn:microsoft.com/office/officeart/2016/7/layout/RepeatingBendingProcessNew"/>
    <dgm:cxn modelId="{D7F608E8-88A9-FA46-9A30-237874C8B7F6}" srcId="{886CCB19-2DD1-8F43-8320-DEEBAD61DFC7}" destId="{28B3A03E-5CDD-3D41-9811-4436E7F982A2}" srcOrd="2" destOrd="0" parTransId="{058C7784-E54F-1347-A245-8554D1278E3D}" sibTransId="{5FFC6C7C-DF23-8B4B-99E8-E9085ACEE6FD}"/>
    <dgm:cxn modelId="{F05631EE-022F-804D-811E-F897F65C8466}" type="presOf" srcId="{65CB850E-D152-2042-A4B3-B127469A420A}" destId="{AF73C04C-5D95-AA4A-8E83-312A383E6E75}" srcOrd="0" destOrd="3" presId="urn:microsoft.com/office/officeart/2016/7/layout/RepeatingBendingProcessNew"/>
    <dgm:cxn modelId="{775B6DEF-2382-C048-BA0D-1500E5E27834}" type="presOf" srcId="{6B854E3B-9254-4E27-8F5C-1227ADFD4B89}" destId="{540FD675-E573-424E-98C3-588BD0FB6D2B}" srcOrd="0" destOrd="0" presId="urn:microsoft.com/office/officeart/2016/7/layout/RepeatingBendingProcessNew"/>
    <dgm:cxn modelId="{80D303F0-9137-DB4F-BDDA-4DEAAC950566}" type="presOf" srcId="{DEC6C057-2E72-41A9-A4C5-5D6C4A971014}" destId="{8F158F9C-C9DD-1B43-B054-3CB24425186F}" srcOrd="0" destOrd="0" presId="urn:microsoft.com/office/officeart/2016/7/layout/RepeatingBendingProcessNew"/>
    <dgm:cxn modelId="{1E6754F8-510D-5244-A4C2-E2FAC3903848}" srcId="{A34F0BE8-A26D-4ED1-A479-55E841335EA5}" destId="{886CCB19-2DD1-8F43-8320-DEEBAD61DFC7}" srcOrd="3" destOrd="0" parTransId="{76386A1E-28DC-E14A-993B-BC689C2CA05E}" sibTransId="{F77F0227-B33C-0A42-80FD-B9D020E04CA2}"/>
    <dgm:cxn modelId="{6645BEFC-1FAE-064A-B4AD-5DCDB7F5F972}" srcId="{270FAB49-D709-B54C-800A-308805078A5B}" destId="{F6CBA8BD-4D32-7347-96DA-E6C85779E45D}" srcOrd="0" destOrd="0" parTransId="{8AA2CC67-DDA5-F04B-99F9-89CBA243A87B}" sibTransId="{1BF78D5C-C916-3E48-AEB4-C0BEBC47A54D}"/>
    <dgm:cxn modelId="{FA0699FF-0B17-2442-8F4F-551C9F41103A}" type="presOf" srcId="{11435DB0-954D-C048-B8D7-5ADE05F46D9F}" destId="{AF73C04C-5D95-AA4A-8E83-312A383E6E75}" srcOrd="0" destOrd="1" presId="urn:microsoft.com/office/officeart/2016/7/layout/RepeatingBendingProcessNew"/>
    <dgm:cxn modelId="{454D6A38-080C-0045-8F13-06947DEAA0BE}" type="presParOf" srcId="{F935231D-F577-C046-A3B2-3B0F43BFBACD}" destId="{80B6DFC9-29B2-464D-8A1A-F4419A1F42E1}" srcOrd="0" destOrd="0" presId="urn:microsoft.com/office/officeart/2016/7/layout/RepeatingBendingProcessNew"/>
    <dgm:cxn modelId="{2D0046AD-5DCF-C14F-8EC6-2FC7AE3B577B}" type="presParOf" srcId="{F935231D-F577-C046-A3B2-3B0F43BFBACD}" destId="{540FD675-E573-424E-98C3-588BD0FB6D2B}" srcOrd="1" destOrd="0" presId="urn:microsoft.com/office/officeart/2016/7/layout/RepeatingBendingProcessNew"/>
    <dgm:cxn modelId="{80714511-EF27-C541-AD24-E4952073834C}" type="presParOf" srcId="{540FD675-E573-424E-98C3-588BD0FB6D2B}" destId="{94985290-1B15-A145-82BF-3E4DF037CE85}" srcOrd="0" destOrd="0" presId="urn:microsoft.com/office/officeart/2016/7/layout/RepeatingBendingProcessNew"/>
    <dgm:cxn modelId="{C9EAA06D-DD09-8244-9825-5D1BAD3DFB27}" type="presParOf" srcId="{F935231D-F577-C046-A3B2-3B0F43BFBACD}" destId="{B7E889E8-567B-964A-A59E-6B04AF8A1EFF}" srcOrd="2" destOrd="0" presId="urn:microsoft.com/office/officeart/2016/7/layout/RepeatingBendingProcessNew"/>
    <dgm:cxn modelId="{9AF7D708-DE00-554F-973D-E6DF6AC80CE9}" type="presParOf" srcId="{F935231D-F577-C046-A3B2-3B0F43BFBACD}" destId="{2F8BCA81-2B7D-3148-AE19-ECDEB7DF8D04}" srcOrd="3" destOrd="0" presId="urn:microsoft.com/office/officeart/2016/7/layout/RepeatingBendingProcessNew"/>
    <dgm:cxn modelId="{BDF8BF28-495A-314A-A64C-9ABD1B8C5E45}" type="presParOf" srcId="{2F8BCA81-2B7D-3148-AE19-ECDEB7DF8D04}" destId="{4A3A0C4C-EABF-0D46-8EBC-B059E1222F8C}" srcOrd="0" destOrd="0" presId="urn:microsoft.com/office/officeart/2016/7/layout/RepeatingBendingProcessNew"/>
    <dgm:cxn modelId="{F72B8760-4FCD-BF4A-998A-6D4D2DE846FA}" type="presParOf" srcId="{F935231D-F577-C046-A3B2-3B0F43BFBACD}" destId="{8F158F9C-C9DD-1B43-B054-3CB24425186F}" srcOrd="4" destOrd="0" presId="urn:microsoft.com/office/officeart/2016/7/layout/RepeatingBendingProcessNew"/>
    <dgm:cxn modelId="{46C9B649-0CE4-2848-97C5-6527B739276E}" type="presParOf" srcId="{F935231D-F577-C046-A3B2-3B0F43BFBACD}" destId="{C6B069DA-B9D9-4844-882B-194948D26726}" srcOrd="5" destOrd="0" presId="urn:microsoft.com/office/officeart/2016/7/layout/RepeatingBendingProcessNew"/>
    <dgm:cxn modelId="{46C941F2-1CD2-F643-A603-D363E0A6B99B}" type="presParOf" srcId="{C6B069DA-B9D9-4844-882B-194948D26726}" destId="{FB033E58-D53D-1C44-91FB-32622AC48ED7}" srcOrd="0" destOrd="0" presId="urn:microsoft.com/office/officeart/2016/7/layout/RepeatingBendingProcessNew"/>
    <dgm:cxn modelId="{DE258D15-21D9-414F-9CB6-14A013C24784}" type="presParOf" srcId="{F935231D-F577-C046-A3B2-3B0F43BFBACD}" destId="{92979A6F-DD8D-A549-B708-2F5188211951}" srcOrd="6" destOrd="0" presId="urn:microsoft.com/office/officeart/2016/7/layout/RepeatingBendingProcessNew"/>
    <dgm:cxn modelId="{6B3DBCC0-3ECB-274B-8D32-5D8086E655D7}" type="presParOf" srcId="{F935231D-F577-C046-A3B2-3B0F43BFBACD}" destId="{9CB89C6E-1BE4-B048-BB14-B1C0E380B979}" srcOrd="7" destOrd="0" presId="urn:microsoft.com/office/officeart/2016/7/layout/RepeatingBendingProcessNew"/>
    <dgm:cxn modelId="{342C147F-3B70-8B45-B3A8-85D7BFF59B1A}" type="presParOf" srcId="{9CB89C6E-1BE4-B048-BB14-B1C0E380B979}" destId="{672082F2-23E1-D449-A734-F01F1F0E0C94}" srcOrd="0" destOrd="0" presId="urn:microsoft.com/office/officeart/2016/7/layout/RepeatingBendingProcessNew"/>
    <dgm:cxn modelId="{589B47C5-339F-1D4E-8368-50762576B3CF}" type="presParOf" srcId="{F935231D-F577-C046-A3B2-3B0F43BFBACD}" destId="{AF73C04C-5D95-AA4A-8E83-312A383E6E75}" srcOrd="8" destOrd="0" presId="urn:microsoft.com/office/officeart/2016/7/layout/RepeatingBendingProcessNew"/>
    <dgm:cxn modelId="{B6D7D597-C01B-6E47-8438-E76207DAA138}" type="presParOf" srcId="{F935231D-F577-C046-A3B2-3B0F43BFBACD}" destId="{ACD54A87-2E8E-DB4A-B13B-A9106280F9AC}" srcOrd="9" destOrd="0" presId="urn:microsoft.com/office/officeart/2016/7/layout/RepeatingBendingProcessNew"/>
    <dgm:cxn modelId="{115196CF-342B-B347-966A-6B57441F7D38}" type="presParOf" srcId="{ACD54A87-2E8E-DB4A-B13B-A9106280F9AC}" destId="{9FDA2148-E9C9-194D-B6C6-2D32E3202638}" srcOrd="0" destOrd="0" presId="urn:microsoft.com/office/officeart/2016/7/layout/RepeatingBendingProcessNew"/>
    <dgm:cxn modelId="{321D091C-9294-B546-854E-470C84183CC2}" type="presParOf" srcId="{F935231D-F577-C046-A3B2-3B0F43BFBACD}" destId="{DBC31309-5AF1-BE4B-9AAB-3E043385EB7C}" srcOrd="10" destOrd="0" presId="urn:microsoft.com/office/officeart/2016/7/layout/RepeatingBendingProcessNew"/>
    <dgm:cxn modelId="{54D061A5-0F0E-3246-AF98-891168806A67}" type="presParOf" srcId="{F935231D-F577-C046-A3B2-3B0F43BFBACD}" destId="{5E1E4BDD-4859-4C44-992D-5E1815BCE955}" srcOrd="11" destOrd="0" presId="urn:microsoft.com/office/officeart/2016/7/layout/RepeatingBendingProcessNew"/>
    <dgm:cxn modelId="{1DA59778-55DE-7E4B-B4C1-C98DF52A5940}" type="presParOf" srcId="{5E1E4BDD-4859-4C44-992D-5E1815BCE955}" destId="{E59B418C-BD89-3049-83DE-0FAD1B627CAE}" srcOrd="0" destOrd="0" presId="urn:microsoft.com/office/officeart/2016/7/layout/RepeatingBendingProcessNew"/>
    <dgm:cxn modelId="{74E05B1D-5860-D74E-9445-2B26D92B3861}" type="presParOf" srcId="{F935231D-F577-C046-A3B2-3B0F43BFBACD}" destId="{8CB50746-028B-FA40-A8DE-D9CD97785E2E}"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FD675-E573-424E-98C3-588BD0FB6D2B}">
      <dsp:nvSpPr>
        <dsp:cNvPr id="0" name=""/>
        <dsp:cNvSpPr/>
      </dsp:nvSpPr>
      <dsp:spPr>
        <a:xfrm>
          <a:off x="2607352" y="1498325"/>
          <a:ext cx="384818" cy="91440"/>
        </a:xfrm>
        <a:custGeom>
          <a:avLst/>
          <a:gdLst/>
          <a:ahLst/>
          <a:cxnLst/>
          <a:rect l="0" t="0" r="0" b="0"/>
          <a:pathLst>
            <a:path>
              <a:moveTo>
                <a:pt x="0" y="45720"/>
              </a:moveTo>
              <a:lnTo>
                <a:pt x="38481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9375" y="1541966"/>
        <a:ext cx="20770" cy="4158"/>
      </dsp:txXfrm>
    </dsp:sp>
    <dsp:sp modelId="{80B6DFC9-29B2-464D-8A1A-F4419A1F42E1}">
      <dsp:nvSpPr>
        <dsp:cNvPr id="0" name=""/>
        <dsp:cNvSpPr/>
      </dsp:nvSpPr>
      <dsp:spPr>
        <a:xfrm>
          <a:off x="9897" y="517673"/>
          <a:ext cx="2599254" cy="2052744"/>
        </a:xfrm>
        <a:prstGeom prst="rect">
          <a:avLst/>
        </a:prstGeom>
        <a:solidFill>
          <a:srgbClr val="D3B87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04" tIns="92900" rIns="88504" bIns="9290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Spring 2025</a:t>
          </a:r>
        </a:p>
        <a:p>
          <a:pPr marL="0" lvl="0" indent="0" algn="ctr" defTabSz="800100">
            <a:lnSpc>
              <a:spcPct val="90000"/>
            </a:lnSpc>
            <a:spcBef>
              <a:spcPct val="0"/>
            </a:spcBef>
            <a:spcAft>
              <a:spcPct val="35000"/>
            </a:spcAft>
            <a:buNone/>
          </a:pPr>
          <a:r>
            <a:rPr lang="en-US" sz="1800" kern="1200" dirty="0">
              <a:solidFill>
                <a:schemeClr val="tx1"/>
              </a:solidFill>
            </a:rPr>
            <a:t>Meet with the BCHM department to work on a different curricula set up for Principles of Biochemistry </a:t>
          </a:r>
        </a:p>
      </dsp:txBody>
      <dsp:txXfrm>
        <a:off x="9897" y="517673"/>
        <a:ext cx="2599254" cy="2052744"/>
      </dsp:txXfrm>
    </dsp:sp>
    <dsp:sp modelId="{2F8BCA81-2B7D-3148-AE19-ECDEB7DF8D04}">
      <dsp:nvSpPr>
        <dsp:cNvPr id="0" name=""/>
        <dsp:cNvSpPr/>
      </dsp:nvSpPr>
      <dsp:spPr>
        <a:xfrm>
          <a:off x="5895786" y="1498325"/>
          <a:ext cx="384818" cy="91440"/>
        </a:xfrm>
        <a:custGeom>
          <a:avLst/>
          <a:gdLst/>
          <a:ahLst/>
          <a:cxnLst/>
          <a:rect l="0" t="0" r="0" b="0"/>
          <a:pathLst>
            <a:path>
              <a:moveTo>
                <a:pt x="0" y="45720"/>
              </a:moveTo>
              <a:lnTo>
                <a:pt x="38481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77809" y="1541966"/>
        <a:ext cx="20770" cy="4158"/>
      </dsp:txXfrm>
    </dsp:sp>
    <dsp:sp modelId="{B7E889E8-567B-964A-A59E-6B04AF8A1EFF}">
      <dsp:nvSpPr>
        <dsp:cNvPr id="0" name=""/>
        <dsp:cNvSpPr/>
      </dsp:nvSpPr>
      <dsp:spPr>
        <a:xfrm>
          <a:off x="3024570" y="517673"/>
          <a:ext cx="2873015" cy="2052744"/>
        </a:xfrm>
        <a:prstGeom prst="rect">
          <a:avLst/>
        </a:prstGeom>
        <a:solidFill>
          <a:srgbClr val="D3B87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04" tIns="92900" rIns="88504" bIns="9290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Summer 2025</a:t>
          </a:r>
        </a:p>
        <a:p>
          <a:pPr marL="0" lvl="0" indent="0" algn="ctr" defTabSz="800100">
            <a:lnSpc>
              <a:spcPct val="90000"/>
            </a:lnSpc>
            <a:spcBef>
              <a:spcPct val="0"/>
            </a:spcBef>
            <a:spcAft>
              <a:spcPct val="35000"/>
            </a:spcAft>
            <a:buNone/>
          </a:pPr>
          <a:r>
            <a:rPr lang="en-US" sz="1800" kern="1200" dirty="0">
              <a:solidFill>
                <a:schemeClr val="tx1"/>
              </a:solidFill>
            </a:rPr>
            <a:t>Prepare course curriculum and inclusivity by collaborating with Center for Teaching and Learning and Digital Accessibility Office</a:t>
          </a:r>
        </a:p>
      </dsp:txBody>
      <dsp:txXfrm>
        <a:off x="3024570" y="517673"/>
        <a:ext cx="2873015" cy="2052744"/>
      </dsp:txXfrm>
    </dsp:sp>
    <dsp:sp modelId="{C6B069DA-B9D9-4844-882B-194948D26726}">
      <dsp:nvSpPr>
        <dsp:cNvPr id="0" name=""/>
        <dsp:cNvSpPr/>
      </dsp:nvSpPr>
      <dsp:spPr>
        <a:xfrm>
          <a:off x="8117371" y="1498325"/>
          <a:ext cx="384818" cy="91440"/>
        </a:xfrm>
        <a:custGeom>
          <a:avLst/>
          <a:gdLst/>
          <a:ahLst/>
          <a:cxnLst/>
          <a:rect l="0" t="0" r="0" b="0"/>
          <a:pathLst>
            <a:path>
              <a:moveTo>
                <a:pt x="0" y="45720"/>
              </a:moveTo>
              <a:lnTo>
                <a:pt x="38481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99395" y="1541966"/>
        <a:ext cx="20770" cy="4158"/>
      </dsp:txXfrm>
    </dsp:sp>
    <dsp:sp modelId="{8F158F9C-C9DD-1B43-B054-3CB24425186F}">
      <dsp:nvSpPr>
        <dsp:cNvPr id="0" name=""/>
        <dsp:cNvSpPr/>
      </dsp:nvSpPr>
      <dsp:spPr>
        <a:xfrm>
          <a:off x="6313004" y="517673"/>
          <a:ext cx="1806166" cy="2052744"/>
        </a:xfrm>
        <a:prstGeom prst="rect">
          <a:avLst/>
        </a:prstGeom>
        <a:solidFill>
          <a:srgbClr val="D3B87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04" tIns="92900" rIns="88504" bIns="9290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Summer 2025 POGIL:</a:t>
          </a:r>
          <a:r>
            <a:rPr lang="en-US" sz="1800" kern="1200" dirty="0">
              <a:solidFill>
                <a:schemeClr val="tx1"/>
              </a:solidFill>
            </a:rPr>
            <a:t> </a:t>
          </a:r>
        </a:p>
        <a:p>
          <a:pPr marL="0" lvl="0" indent="0" algn="ctr" defTabSz="800100">
            <a:lnSpc>
              <a:spcPct val="90000"/>
            </a:lnSpc>
            <a:spcBef>
              <a:spcPct val="0"/>
            </a:spcBef>
            <a:spcAft>
              <a:spcPct val="35000"/>
            </a:spcAft>
            <a:buNone/>
          </a:pPr>
          <a:r>
            <a:rPr lang="en-US" sz="1800" kern="1200" dirty="0">
              <a:solidFill>
                <a:schemeClr val="tx1"/>
              </a:solidFill>
            </a:rPr>
            <a:t>Request workshop for Principles of Biochemistry  </a:t>
          </a:r>
        </a:p>
      </dsp:txBody>
      <dsp:txXfrm>
        <a:off x="6313004" y="517673"/>
        <a:ext cx="1806166" cy="2052744"/>
      </dsp:txXfrm>
    </dsp:sp>
    <dsp:sp modelId="{9CB89C6E-1BE4-B048-BB14-B1C0E380B979}">
      <dsp:nvSpPr>
        <dsp:cNvPr id="0" name=""/>
        <dsp:cNvSpPr/>
      </dsp:nvSpPr>
      <dsp:spPr>
        <a:xfrm>
          <a:off x="1336563" y="2565556"/>
          <a:ext cx="8454279" cy="387879"/>
        </a:xfrm>
        <a:custGeom>
          <a:avLst/>
          <a:gdLst/>
          <a:ahLst/>
          <a:cxnLst/>
          <a:rect l="0" t="0" r="0" b="0"/>
          <a:pathLst>
            <a:path>
              <a:moveTo>
                <a:pt x="8454279" y="0"/>
              </a:moveTo>
              <a:lnTo>
                <a:pt x="8454279" y="211039"/>
              </a:lnTo>
              <a:lnTo>
                <a:pt x="0" y="211039"/>
              </a:lnTo>
              <a:lnTo>
                <a:pt x="0" y="387879"/>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2086" y="2757417"/>
        <a:ext cx="423231" cy="4158"/>
      </dsp:txXfrm>
    </dsp:sp>
    <dsp:sp modelId="{92979A6F-DD8D-A549-B708-2F5188211951}">
      <dsp:nvSpPr>
        <dsp:cNvPr id="0" name=""/>
        <dsp:cNvSpPr/>
      </dsp:nvSpPr>
      <dsp:spPr>
        <a:xfrm>
          <a:off x="8534589" y="520735"/>
          <a:ext cx="2512504" cy="2046621"/>
        </a:xfrm>
        <a:prstGeom prst="rect">
          <a:avLst/>
        </a:prstGeom>
        <a:solidFill>
          <a:srgbClr val="D3B87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04" tIns="92900" rIns="88504" bIns="92900" numCol="1" spcCol="1270" anchor="t" anchorCtr="0">
          <a:noAutofit/>
        </a:bodyPr>
        <a:lstStyle/>
        <a:p>
          <a:pPr marL="0" lvl="0" indent="0" algn="l" defTabSz="800100">
            <a:lnSpc>
              <a:spcPct val="90000"/>
            </a:lnSpc>
            <a:spcBef>
              <a:spcPct val="0"/>
            </a:spcBef>
            <a:spcAft>
              <a:spcPct val="35000"/>
            </a:spcAft>
            <a:buNone/>
          </a:pPr>
          <a:r>
            <a:rPr lang="en-US" sz="1800" b="1" u="sng" kern="1200" dirty="0">
              <a:solidFill>
                <a:schemeClr val="tx1"/>
              </a:solidFill>
            </a:rPr>
            <a:t>FA 2025: Lectures</a:t>
          </a:r>
        </a:p>
        <a:p>
          <a:pPr marL="171450" lvl="1" indent="-171450" algn="l" defTabSz="755650">
            <a:lnSpc>
              <a:spcPct val="90000"/>
            </a:lnSpc>
            <a:spcBef>
              <a:spcPct val="0"/>
            </a:spcBef>
            <a:spcAft>
              <a:spcPct val="15000"/>
            </a:spcAft>
            <a:buChar char="•"/>
          </a:pPr>
          <a:r>
            <a:rPr lang="en-US" sz="1700" kern="1200" dirty="0">
              <a:solidFill>
                <a:schemeClr val="tx1"/>
              </a:solidFill>
              <a:sym typeface="Wingdings" pitchFamily="2" charset="2"/>
            </a:rPr>
            <a:t>Clicker questions</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a:solidFill>
                <a:schemeClr val="tx1"/>
              </a:solidFill>
              <a:sym typeface="Wingdings" pitchFamily="2" charset="2"/>
            </a:rPr>
            <a:t>Color cards</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a:solidFill>
                <a:schemeClr val="tx1"/>
              </a:solidFill>
              <a:sym typeface="Wingdings" pitchFamily="2" charset="2"/>
            </a:rPr>
            <a:t>Misconception check</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a:solidFill>
                <a:schemeClr val="tx1"/>
              </a:solidFill>
            </a:rPr>
            <a:t>Post lecture - muddiest point </a:t>
          </a:r>
        </a:p>
      </dsp:txBody>
      <dsp:txXfrm>
        <a:off x="8534589" y="520735"/>
        <a:ext cx="2512504" cy="2046621"/>
      </dsp:txXfrm>
    </dsp:sp>
    <dsp:sp modelId="{ACD54A87-2E8E-DB4A-B13B-A9106280F9AC}">
      <dsp:nvSpPr>
        <dsp:cNvPr id="0" name=""/>
        <dsp:cNvSpPr/>
      </dsp:nvSpPr>
      <dsp:spPr>
        <a:xfrm>
          <a:off x="2661428" y="3785457"/>
          <a:ext cx="384818" cy="91440"/>
        </a:xfrm>
        <a:custGeom>
          <a:avLst/>
          <a:gdLst/>
          <a:ahLst/>
          <a:cxnLst/>
          <a:rect l="0" t="0" r="0" b="0"/>
          <a:pathLst>
            <a:path>
              <a:moveTo>
                <a:pt x="0" y="45720"/>
              </a:moveTo>
              <a:lnTo>
                <a:pt x="38481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3452" y="3829097"/>
        <a:ext cx="20770" cy="4158"/>
      </dsp:txXfrm>
    </dsp:sp>
    <dsp:sp modelId="{AF73C04C-5D95-AA4A-8E83-312A383E6E75}">
      <dsp:nvSpPr>
        <dsp:cNvPr id="0" name=""/>
        <dsp:cNvSpPr/>
      </dsp:nvSpPr>
      <dsp:spPr>
        <a:xfrm>
          <a:off x="9897" y="2985836"/>
          <a:ext cx="2653331" cy="1690680"/>
        </a:xfrm>
        <a:prstGeom prst="rect">
          <a:avLst/>
        </a:prstGeom>
        <a:solidFill>
          <a:srgbClr val="D3B87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04" tIns="92900" rIns="88504" bIns="92900" numCol="1" spcCol="1270" anchor="t" anchorCtr="0">
          <a:noAutofit/>
        </a:bodyPr>
        <a:lstStyle/>
        <a:p>
          <a:pPr marL="0" lvl="0" indent="0" algn="l" defTabSz="800100">
            <a:lnSpc>
              <a:spcPct val="90000"/>
            </a:lnSpc>
            <a:spcBef>
              <a:spcPct val="0"/>
            </a:spcBef>
            <a:spcAft>
              <a:spcPct val="35000"/>
            </a:spcAft>
            <a:buNone/>
          </a:pPr>
          <a:r>
            <a:rPr lang="en-US" sz="1800" b="1" u="sng" kern="1200" dirty="0">
              <a:solidFill>
                <a:schemeClr val="tx1"/>
              </a:solidFill>
              <a:sym typeface="Wingdings" pitchFamily="2" charset="2"/>
            </a:rPr>
            <a:t>Fall 2025: Recitations</a:t>
          </a:r>
          <a:r>
            <a:rPr lang="en-US" sz="1800" kern="1200" dirty="0">
              <a:solidFill>
                <a:schemeClr val="tx1"/>
              </a:solidFill>
              <a:sym typeface="Wingdings" pitchFamily="2" charset="2"/>
            </a:rPr>
            <a:t> </a:t>
          </a:r>
        </a:p>
        <a:p>
          <a:pPr marL="171450" lvl="1" indent="-171450" algn="l" defTabSz="800100">
            <a:lnSpc>
              <a:spcPct val="90000"/>
            </a:lnSpc>
            <a:spcBef>
              <a:spcPct val="0"/>
            </a:spcBef>
            <a:spcAft>
              <a:spcPct val="15000"/>
            </a:spcAft>
            <a:buChar char="•"/>
          </a:pPr>
          <a:r>
            <a:rPr lang="en-US" sz="1800" kern="1200" dirty="0">
              <a:solidFill>
                <a:schemeClr val="tx1"/>
              </a:solidFill>
            </a:rPr>
            <a:t>POGIL</a:t>
          </a:r>
        </a:p>
        <a:p>
          <a:pPr marL="171450" lvl="1" indent="-171450" algn="l" defTabSz="800100">
            <a:lnSpc>
              <a:spcPct val="90000"/>
            </a:lnSpc>
            <a:spcBef>
              <a:spcPct val="0"/>
            </a:spcBef>
            <a:spcAft>
              <a:spcPct val="15000"/>
            </a:spcAft>
            <a:buChar char="•"/>
          </a:pPr>
          <a:r>
            <a:rPr lang="en-US" sz="1800" kern="1200" dirty="0">
              <a:solidFill>
                <a:schemeClr val="tx1"/>
              </a:solidFill>
            </a:rPr>
            <a:t>Teacher Assessment</a:t>
          </a:r>
        </a:p>
        <a:p>
          <a:pPr marL="171450" lvl="1" indent="-171450" algn="l" defTabSz="800100">
            <a:lnSpc>
              <a:spcPct val="90000"/>
            </a:lnSpc>
            <a:spcBef>
              <a:spcPct val="0"/>
            </a:spcBef>
            <a:spcAft>
              <a:spcPct val="15000"/>
            </a:spcAft>
            <a:buChar char="•"/>
          </a:pPr>
          <a:r>
            <a:rPr lang="en-US" sz="1800" kern="1200" dirty="0">
              <a:solidFill>
                <a:schemeClr val="tx1"/>
              </a:solidFill>
            </a:rPr>
            <a:t>Student Generated Test Questions</a:t>
          </a:r>
        </a:p>
      </dsp:txBody>
      <dsp:txXfrm>
        <a:off x="9897" y="2985836"/>
        <a:ext cx="2653331" cy="1690680"/>
      </dsp:txXfrm>
    </dsp:sp>
    <dsp:sp modelId="{5E1E4BDD-4859-4C44-992D-5E1815BCE955}">
      <dsp:nvSpPr>
        <dsp:cNvPr id="0" name=""/>
        <dsp:cNvSpPr/>
      </dsp:nvSpPr>
      <dsp:spPr>
        <a:xfrm>
          <a:off x="6194670" y="3785457"/>
          <a:ext cx="384818" cy="91440"/>
        </a:xfrm>
        <a:custGeom>
          <a:avLst/>
          <a:gdLst/>
          <a:ahLst/>
          <a:cxnLst/>
          <a:rect l="0" t="0" r="0" b="0"/>
          <a:pathLst>
            <a:path>
              <a:moveTo>
                <a:pt x="0" y="45720"/>
              </a:moveTo>
              <a:lnTo>
                <a:pt x="38481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6694" y="3829097"/>
        <a:ext cx="20770" cy="4158"/>
      </dsp:txXfrm>
    </dsp:sp>
    <dsp:sp modelId="{DBC31309-5AF1-BE4B-9AAB-3E043385EB7C}">
      <dsp:nvSpPr>
        <dsp:cNvPr id="0" name=""/>
        <dsp:cNvSpPr/>
      </dsp:nvSpPr>
      <dsp:spPr>
        <a:xfrm>
          <a:off x="3078647" y="2985836"/>
          <a:ext cx="3117823" cy="1690680"/>
        </a:xfrm>
        <a:prstGeom prst="rect">
          <a:avLst/>
        </a:prstGeom>
        <a:solidFill>
          <a:srgbClr val="D3B87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04" tIns="92900" rIns="88504" bIns="92900" numCol="1" spcCol="1270" anchor="t" anchorCtr="0">
          <a:noAutofit/>
        </a:bodyPr>
        <a:lstStyle/>
        <a:p>
          <a:pPr marL="0" lvl="0" indent="0" algn="l" defTabSz="800100">
            <a:lnSpc>
              <a:spcPct val="90000"/>
            </a:lnSpc>
            <a:spcBef>
              <a:spcPct val="0"/>
            </a:spcBef>
            <a:spcAft>
              <a:spcPct val="35000"/>
            </a:spcAft>
            <a:buNone/>
          </a:pPr>
          <a:r>
            <a:rPr lang="en-US" sz="1800" b="1" u="sng" kern="1200" dirty="0">
              <a:solidFill>
                <a:schemeClr val="tx1"/>
              </a:solidFill>
            </a:rPr>
            <a:t>FA 2025: Assessments</a:t>
          </a:r>
        </a:p>
        <a:p>
          <a:pPr marL="171450" lvl="1" indent="-171450" algn="l" defTabSz="755650">
            <a:lnSpc>
              <a:spcPct val="90000"/>
            </a:lnSpc>
            <a:spcBef>
              <a:spcPct val="0"/>
            </a:spcBef>
            <a:spcAft>
              <a:spcPct val="15000"/>
            </a:spcAft>
            <a:buChar char="•"/>
          </a:pPr>
          <a:r>
            <a:rPr lang="en-US" sz="1700" kern="1200" dirty="0">
              <a:solidFill>
                <a:schemeClr val="tx1"/>
              </a:solidFill>
            </a:rPr>
            <a:t>Two-stage exam questions</a:t>
          </a:r>
          <a:endParaRPr lang="en-US" sz="1700" kern="1200" dirty="0"/>
        </a:p>
        <a:p>
          <a:pPr marL="171450" lvl="1" indent="-171450" algn="l" defTabSz="755650">
            <a:lnSpc>
              <a:spcPct val="90000"/>
            </a:lnSpc>
            <a:spcBef>
              <a:spcPct val="0"/>
            </a:spcBef>
            <a:spcAft>
              <a:spcPct val="15000"/>
            </a:spcAft>
            <a:buChar char="•"/>
          </a:pPr>
          <a:r>
            <a:rPr lang="en-US" sz="1700" kern="1200" dirty="0">
              <a:solidFill>
                <a:schemeClr val="tx1"/>
              </a:solidFill>
            </a:rPr>
            <a:t>Drop the lowest quiz score</a:t>
          </a:r>
        </a:p>
        <a:p>
          <a:pPr marL="171450" lvl="1" indent="-171450" algn="l" defTabSz="755650">
            <a:lnSpc>
              <a:spcPct val="90000"/>
            </a:lnSpc>
            <a:spcBef>
              <a:spcPct val="0"/>
            </a:spcBef>
            <a:spcAft>
              <a:spcPct val="15000"/>
            </a:spcAft>
            <a:buChar char="•"/>
          </a:pPr>
          <a:r>
            <a:rPr lang="en-US" sz="1700" kern="1200" dirty="0">
              <a:solidFill>
                <a:schemeClr val="tx1"/>
              </a:solidFill>
            </a:rPr>
            <a:t>Final assessment choice</a:t>
          </a:r>
        </a:p>
      </dsp:txBody>
      <dsp:txXfrm>
        <a:off x="3078647" y="2985836"/>
        <a:ext cx="3117823" cy="1690680"/>
      </dsp:txXfrm>
    </dsp:sp>
    <dsp:sp modelId="{8CB50746-028B-FA40-A8DE-D9CD97785E2E}">
      <dsp:nvSpPr>
        <dsp:cNvPr id="0" name=""/>
        <dsp:cNvSpPr/>
      </dsp:nvSpPr>
      <dsp:spPr>
        <a:xfrm>
          <a:off x="6611889" y="2985836"/>
          <a:ext cx="4736022" cy="1690680"/>
        </a:xfrm>
        <a:prstGeom prst="rect">
          <a:avLst/>
        </a:prstGeom>
        <a:solidFill>
          <a:srgbClr val="D4B87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04" tIns="92900" rIns="88504" bIns="9290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Reflection during Winter Break</a:t>
          </a:r>
        </a:p>
        <a:p>
          <a:pPr marL="0" lvl="0" indent="0" algn="ctr" defTabSz="800100">
            <a:lnSpc>
              <a:spcPct val="90000"/>
            </a:lnSpc>
            <a:spcBef>
              <a:spcPct val="0"/>
            </a:spcBef>
            <a:spcAft>
              <a:spcPct val="35000"/>
            </a:spcAft>
            <a:buNone/>
          </a:pPr>
          <a:r>
            <a:rPr lang="en-US" sz="1800" b="1" kern="1200" dirty="0">
              <a:solidFill>
                <a:schemeClr val="tx1"/>
              </a:solidFill>
            </a:rPr>
            <a:t>Survey students about how they felt about this method of instruction.</a:t>
          </a:r>
        </a:p>
        <a:p>
          <a:pPr marL="0" lvl="0" indent="0" algn="ctr" defTabSz="800100">
            <a:lnSpc>
              <a:spcPct val="90000"/>
            </a:lnSpc>
            <a:spcBef>
              <a:spcPct val="0"/>
            </a:spcBef>
            <a:spcAft>
              <a:spcPct val="35000"/>
            </a:spcAft>
            <a:buNone/>
          </a:pPr>
          <a:r>
            <a:rPr lang="en-US" sz="1800" b="1" kern="1200" dirty="0">
              <a:solidFill>
                <a:schemeClr val="tx1"/>
              </a:solidFill>
            </a:rPr>
            <a:t>See if there are metrics to measure improvement.</a:t>
          </a:r>
        </a:p>
      </dsp:txBody>
      <dsp:txXfrm>
        <a:off x="6611889" y="2985836"/>
        <a:ext cx="4736022" cy="169068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0C6C1-464A-334A-A58B-009F66A70B1F}" type="datetimeFigureOut">
              <a:rPr lang="en-US" smtClean="0"/>
              <a:t>12/3/24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6B078-116E-B148-8FBD-0E7DE0C2D8BC}" type="slidenum">
              <a:rPr lang="en-US" smtClean="0"/>
              <a:t>‹#›</a:t>
            </a:fld>
            <a:endParaRPr lang="en-US"/>
          </a:p>
        </p:txBody>
      </p:sp>
    </p:spTree>
    <p:extLst>
      <p:ext uri="{BB962C8B-B14F-4D97-AF65-F5344CB8AC3E}">
        <p14:creationId xmlns:p14="http://schemas.microsoft.com/office/powerpoint/2010/main" val="65415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Contemporary research has established that assessments are most effective when they provide students (and faculty) with feedback on their learning in relation to the course learning objectives.^ Formative assessments align with the fact that learning is an iterative process and a "work in progress." It's also true that the line between formative and summative assessments is often blurred: an activity, project, or quiz can both result in a grade and provide students with feedback on their progress.</a:t>
            </a:r>
          </a:p>
          <a:p>
            <a:endParaRPr lang="en-US" dirty="0"/>
          </a:p>
          <a:p>
            <a:r>
              <a:rPr lang="en-US" dirty="0">
                <a:effectLst/>
                <a:latin typeface="Helvetica" pitchFamily="2" charset="0"/>
              </a:rPr>
              <a:t>Formative assessments also go hand in hand with </a:t>
            </a:r>
            <a:r>
              <a:rPr lang="en-US" b="1" dirty="0">
                <a:effectLst/>
                <a:latin typeface="Helvetica" pitchFamily="2" charset="0"/>
              </a:rPr>
              <a:t>low-stakes assessments, that is, assessments that carry relatively little weight in the course grading system</a:t>
            </a:r>
            <a:r>
              <a:rPr lang="en-US" dirty="0">
                <a:effectLst/>
                <a:latin typeface="Helvetica" pitchFamily="2" charset="0"/>
              </a:rPr>
              <a:t>. These take the pressure off students so they do not become overwhelmed by the consequences of any one score. Lowering the stakes of any individual assessment is another important practice in inclusive teaching. Historically, faculty with a "testing" approach to assessment, particularly those with large class sizes, may have relied on high-stakes assessments. </a:t>
            </a:r>
            <a:r>
              <a:rPr lang="en-US" b="1" dirty="0">
                <a:effectLst/>
                <a:latin typeface="Helvetica" pitchFamily="2" charset="0"/>
              </a:rPr>
              <a:t>Under this approach, by using only a handful of assessments, each one ends up carrying a lot of weight in students' grades.</a:t>
            </a:r>
            <a:r>
              <a:rPr lang="en-US" dirty="0">
                <a:effectLst/>
                <a:latin typeface="Helvetica" pitchFamily="2" charset="0"/>
              </a:rPr>
              <a:t> In a class with highest-stakes assessments, a student's final grade might be calculated based mostly on midterm and final exam grades. Even if a course grade is determined by students' score on four exams, a student who fails just one exam cannot mathematically earn an A in the class-regardless of their grade on the other three.</a:t>
            </a:r>
          </a:p>
        </p:txBody>
      </p:sp>
      <p:sp>
        <p:nvSpPr>
          <p:cNvPr id="4" name="Slide Number Placeholder 3"/>
          <p:cNvSpPr>
            <a:spLocks noGrp="1"/>
          </p:cNvSpPr>
          <p:nvPr>
            <p:ph type="sldNum" sz="quarter" idx="5"/>
          </p:nvPr>
        </p:nvSpPr>
        <p:spPr/>
        <p:txBody>
          <a:bodyPr/>
          <a:lstStyle/>
          <a:p>
            <a:fld id="{3D56B078-116E-B148-8FBD-0E7DE0C2D8BC}" type="slidenum">
              <a:rPr lang="en-US" smtClean="0"/>
              <a:t>3</a:t>
            </a:fld>
            <a:endParaRPr lang="en-US"/>
          </a:p>
        </p:txBody>
      </p:sp>
    </p:spTree>
    <p:extLst>
      <p:ext uri="{BB962C8B-B14F-4D97-AF65-F5344CB8AC3E}">
        <p14:creationId xmlns:p14="http://schemas.microsoft.com/office/powerpoint/2010/main" val="111328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FED85-ADDA-F131-0ED6-9A16E30E1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65610-76D0-0730-7843-30D78F299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A30CE-0C51-A54F-5B21-208506C363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85FFD4-5DBF-4968-99CE-56F6026BB311}"/>
              </a:ext>
            </a:extLst>
          </p:cNvPr>
          <p:cNvSpPr>
            <a:spLocks noGrp="1"/>
          </p:cNvSpPr>
          <p:nvPr>
            <p:ph type="sldNum" sz="quarter" idx="5"/>
          </p:nvPr>
        </p:nvSpPr>
        <p:spPr/>
        <p:txBody>
          <a:bodyPr/>
          <a:lstStyle/>
          <a:p>
            <a:fld id="{3D56B078-116E-B148-8FBD-0E7DE0C2D8BC}" type="slidenum">
              <a:rPr lang="en-US" smtClean="0"/>
              <a:t>4</a:t>
            </a:fld>
            <a:endParaRPr lang="en-US"/>
          </a:p>
        </p:txBody>
      </p:sp>
    </p:spTree>
    <p:extLst>
      <p:ext uri="{BB962C8B-B14F-4D97-AF65-F5344CB8AC3E}">
        <p14:creationId xmlns:p14="http://schemas.microsoft.com/office/powerpoint/2010/main" val="148593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BB21-1264-7734-3B32-83435E9D5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996C4-7314-D296-305A-2F30EF431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3566E-46DC-3F59-A6A4-9D29A54F49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Helvetica" pitchFamily="2" charset="0"/>
              </a:rPr>
              <a:t>Authentic assessments </a:t>
            </a:r>
            <a:r>
              <a:rPr lang="en-US" dirty="0">
                <a:effectLst/>
                <a:latin typeface="Helvetica" pitchFamily="2" charset="0"/>
              </a:rPr>
              <a:t>are those in which students demonstrate their learning in ways that are meaningful and purposeful. A traditional exam may rely on multiple-choice questions that ask students to recall information, such that students' performance does not accurately gauge or represent their knowledge and skills. The results are also limited in what we as faculty glean regarding student learning and may more accurately assess whether students are effective test-takers or whether they experience performance-reducing test</a:t>
            </a:r>
          </a:p>
          <a:p>
            <a:endParaRPr lang="en-US" dirty="0"/>
          </a:p>
        </p:txBody>
      </p:sp>
      <p:sp>
        <p:nvSpPr>
          <p:cNvPr id="4" name="Slide Number Placeholder 3">
            <a:extLst>
              <a:ext uri="{FF2B5EF4-FFF2-40B4-BE49-F238E27FC236}">
                <a16:creationId xmlns:a16="http://schemas.microsoft.com/office/drawing/2014/main" id="{D34A5679-559D-93C5-4877-FFF50F2085F8}"/>
              </a:ext>
            </a:extLst>
          </p:cNvPr>
          <p:cNvSpPr>
            <a:spLocks noGrp="1"/>
          </p:cNvSpPr>
          <p:nvPr>
            <p:ph type="sldNum" sz="quarter" idx="5"/>
          </p:nvPr>
        </p:nvSpPr>
        <p:spPr/>
        <p:txBody>
          <a:bodyPr/>
          <a:lstStyle/>
          <a:p>
            <a:fld id="{3D56B078-116E-B148-8FBD-0E7DE0C2D8BC}" type="slidenum">
              <a:rPr lang="en-US" smtClean="0"/>
              <a:t>5</a:t>
            </a:fld>
            <a:endParaRPr lang="en-US"/>
          </a:p>
        </p:txBody>
      </p:sp>
    </p:spTree>
    <p:extLst>
      <p:ext uri="{BB962C8B-B14F-4D97-AF65-F5344CB8AC3E}">
        <p14:creationId xmlns:p14="http://schemas.microsoft.com/office/powerpoint/2010/main" val="20590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Weed-out classes disproportionately impact students from first-generation families. This leads to students giving up before reaching their true potential</a:t>
            </a:r>
            <a:endParaRPr lang="en-US" dirty="0"/>
          </a:p>
        </p:txBody>
      </p:sp>
      <p:sp>
        <p:nvSpPr>
          <p:cNvPr id="4" name="Slide Number Placeholder 3"/>
          <p:cNvSpPr>
            <a:spLocks noGrp="1"/>
          </p:cNvSpPr>
          <p:nvPr>
            <p:ph type="sldNum" sz="quarter" idx="5"/>
          </p:nvPr>
        </p:nvSpPr>
        <p:spPr/>
        <p:txBody>
          <a:bodyPr/>
          <a:lstStyle/>
          <a:p>
            <a:fld id="{3D56B078-116E-B148-8FBD-0E7DE0C2D8BC}" type="slidenum">
              <a:rPr lang="en-US" smtClean="0"/>
              <a:t>6</a:t>
            </a:fld>
            <a:endParaRPr lang="en-US"/>
          </a:p>
        </p:txBody>
      </p:sp>
    </p:spTree>
    <p:extLst>
      <p:ext uri="{BB962C8B-B14F-4D97-AF65-F5344CB8AC3E}">
        <p14:creationId xmlns:p14="http://schemas.microsoft.com/office/powerpoint/2010/main" val="120522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effectiveness of POGIL has been assessed at a range of institutions and for a variety of courses. Not only is POGIL based on educational research, but The POGIL Project strongly encourages instructors to reflect on and assess their teaching. Over the years, The Project has collected a great deal of data related to the effectiveness of POGIL in the classroom to both teach students content knowledge and to develop process skills.</a:t>
            </a:r>
          </a:p>
          <a:p>
            <a:endParaRPr lang="en-US" dirty="0"/>
          </a:p>
          <a:p>
            <a:endParaRPr lang="en-US" dirty="0"/>
          </a:p>
        </p:txBody>
      </p:sp>
      <p:sp>
        <p:nvSpPr>
          <p:cNvPr id="4" name="Slide Number Placeholder 3"/>
          <p:cNvSpPr>
            <a:spLocks noGrp="1"/>
          </p:cNvSpPr>
          <p:nvPr>
            <p:ph type="sldNum" sz="quarter" idx="5"/>
          </p:nvPr>
        </p:nvSpPr>
        <p:spPr/>
        <p:txBody>
          <a:bodyPr/>
          <a:lstStyle/>
          <a:p>
            <a:fld id="{3D56B078-116E-B148-8FBD-0E7DE0C2D8BC}" type="slidenum">
              <a:rPr lang="en-US" smtClean="0"/>
              <a:t>7</a:t>
            </a:fld>
            <a:endParaRPr lang="en-US"/>
          </a:p>
        </p:txBody>
      </p:sp>
    </p:spTree>
    <p:extLst>
      <p:ext uri="{BB962C8B-B14F-4D97-AF65-F5344CB8AC3E}">
        <p14:creationId xmlns:p14="http://schemas.microsoft.com/office/powerpoint/2010/main" val="355096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A9D27-7391-DB98-5738-1B6356EBA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506DA-F295-9B39-4A28-58A7FD824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1C3E5-0CA8-249E-32FA-F3848D418AEA}"/>
              </a:ext>
            </a:extLst>
          </p:cNvPr>
          <p:cNvSpPr>
            <a:spLocks noGrp="1"/>
          </p:cNvSpPr>
          <p:nvPr>
            <p:ph type="body" idx="1"/>
          </p:nvPr>
        </p:nvSpPr>
        <p:spPr/>
        <p:txBody>
          <a:bodyPr/>
          <a:lstStyle/>
          <a:p>
            <a:r>
              <a:rPr lang="en-US" b="0" i="1" dirty="0">
                <a:solidFill>
                  <a:srgbClr val="404040"/>
                </a:solidFill>
                <a:effectLst/>
                <a:latin typeface="Work Sans" pitchFamily="2" charset="77"/>
              </a:rPr>
              <a:t>Biochemistry: A Guided Inquiry</a:t>
            </a:r>
            <a:r>
              <a:rPr lang="en-US" b="0" i="0" dirty="0">
                <a:solidFill>
                  <a:srgbClr val="404040"/>
                </a:solidFill>
                <a:effectLst/>
                <a:latin typeface="Work Sans" pitchFamily="2" charset="77"/>
              </a:rPr>
              <a:t> uses the philosophy of Process Oriented Guided Inquiry Learning (POGIL) to teach the fundamental concepts of biochemistry. In these activities, students will work in teams to explore models of biochemical information and develop essential ideas so they can more fully understand the discipline. In addition, they will intentionally practice process skills including teamwork, information processing, critical thinking, and communication. The topics in this book cover the major themes of biomolecules, metabolism, and the replication, transcription, and translation of genetic information.</a:t>
            </a:r>
            <a:endParaRPr lang="en-US" dirty="0"/>
          </a:p>
        </p:txBody>
      </p:sp>
      <p:sp>
        <p:nvSpPr>
          <p:cNvPr id="4" name="Slide Number Placeholder 3">
            <a:extLst>
              <a:ext uri="{FF2B5EF4-FFF2-40B4-BE49-F238E27FC236}">
                <a16:creationId xmlns:a16="http://schemas.microsoft.com/office/drawing/2014/main" id="{AD6566F3-04A2-0C8D-D4F3-6E41578A2618}"/>
              </a:ext>
            </a:extLst>
          </p:cNvPr>
          <p:cNvSpPr>
            <a:spLocks noGrp="1"/>
          </p:cNvSpPr>
          <p:nvPr>
            <p:ph type="sldNum" sz="quarter" idx="5"/>
          </p:nvPr>
        </p:nvSpPr>
        <p:spPr/>
        <p:txBody>
          <a:bodyPr/>
          <a:lstStyle/>
          <a:p>
            <a:fld id="{3D56B078-116E-B148-8FBD-0E7DE0C2D8BC}" type="slidenum">
              <a:rPr lang="en-US" smtClean="0"/>
              <a:t>8</a:t>
            </a:fld>
            <a:endParaRPr lang="en-US"/>
          </a:p>
        </p:txBody>
      </p:sp>
    </p:spTree>
    <p:extLst>
      <p:ext uri="{BB962C8B-B14F-4D97-AF65-F5344CB8AC3E}">
        <p14:creationId xmlns:p14="http://schemas.microsoft.com/office/powerpoint/2010/main" val="189888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07D19-8CB7-D1B5-C87E-9432F0539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FA478-2346-DD28-E304-46E8856A8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5D7D5-3AAF-714F-3D95-C9B7DD20F0D3}"/>
              </a:ext>
            </a:extLst>
          </p:cNvPr>
          <p:cNvSpPr>
            <a:spLocks noGrp="1"/>
          </p:cNvSpPr>
          <p:nvPr>
            <p:ph type="body" idx="1"/>
          </p:nvPr>
        </p:nvSpPr>
        <p:spPr/>
        <p:txBody>
          <a:bodyPr/>
          <a:lstStyle/>
          <a:p>
            <a:r>
              <a:rPr lang="en-US" dirty="0"/>
              <a:t>The effectiveness of POGIL has been assessed at a range of institutions and for a variety of courses. Not only is POGIL based on educational research, but The POGIL Project strongly encourages instructors to reflect on and assess their teaching. Over the years, The Project has collected a great deal of data related to the effectiveness of POGIL in the classroom to both teach students content knowledge and to develop process skills.</a:t>
            </a:r>
          </a:p>
          <a:p>
            <a:endParaRPr lang="en-US" dirty="0"/>
          </a:p>
          <a:p>
            <a:endParaRPr lang="en-US" dirty="0"/>
          </a:p>
        </p:txBody>
      </p:sp>
      <p:sp>
        <p:nvSpPr>
          <p:cNvPr id="4" name="Slide Number Placeholder 3">
            <a:extLst>
              <a:ext uri="{FF2B5EF4-FFF2-40B4-BE49-F238E27FC236}">
                <a16:creationId xmlns:a16="http://schemas.microsoft.com/office/drawing/2014/main" id="{E00D21EE-D72D-1EAF-E589-0E8706F5FEE1}"/>
              </a:ext>
            </a:extLst>
          </p:cNvPr>
          <p:cNvSpPr>
            <a:spLocks noGrp="1"/>
          </p:cNvSpPr>
          <p:nvPr>
            <p:ph type="sldNum" sz="quarter" idx="5"/>
          </p:nvPr>
        </p:nvSpPr>
        <p:spPr/>
        <p:txBody>
          <a:bodyPr/>
          <a:lstStyle/>
          <a:p>
            <a:fld id="{3D56B078-116E-B148-8FBD-0E7DE0C2D8BC}" type="slidenum">
              <a:rPr lang="en-US" smtClean="0"/>
              <a:t>9</a:t>
            </a:fld>
            <a:endParaRPr lang="en-US"/>
          </a:p>
        </p:txBody>
      </p:sp>
    </p:spTree>
    <p:extLst>
      <p:ext uri="{BB962C8B-B14F-4D97-AF65-F5344CB8AC3E}">
        <p14:creationId xmlns:p14="http://schemas.microsoft.com/office/powerpoint/2010/main" val="87829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r>
              <a:rPr lang="en-US" dirty="0"/>
              <a:t>Biochemistry Dept: Dr. Jim Goodrich (Chair of BCHM, </a:t>
            </a:r>
            <a:r>
              <a:rPr lang="en-US" dirty="0" err="1"/>
              <a:t>james.goodrich@colorado.edu</a:t>
            </a:r>
            <a:r>
              <a:rPr lang="en-US" dirty="0"/>
              <a:t>), Dr. Amy Palmer (Associate Chair of Undergrads in BCHM, </a:t>
            </a:r>
            <a:r>
              <a:rPr lang="en-US" dirty="0" err="1"/>
              <a:t>amy.palmer@colorado.edu</a:t>
            </a:r>
            <a:r>
              <a:rPr lang="en-US" dirty="0"/>
              <a:t>). Natalia Johnston (</a:t>
            </a:r>
            <a:r>
              <a:rPr lang="en-US" sz="1800" b="0" i="0" u="none" strike="noStrike" dirty="0">
                <a:solidFill>
                  <a:srgbClr val="242424"/>
                </a:solidFill>
                <a:effectLst/>
                <a:latin typeface="Calibri" panose="020F0502020204030204" pitchFamily="34" charset="0"/>
              </a:rPr>
              <a:t>Undergraduate Program Coordinator, </a:t>
            </a:r>
            <a:r>
              <a:rPr lang="en-US" sz="1800" b="0" i="0" u="none" strike="noStrike" dirty="0" err="1">
                <a:solidFill>
                  <a:srgbClr val="242424"/>
                </a:solidFill>
                <a:effectLst/>
                <a:latin typeface="Calibri" panose="020F0502020204030204" pitchFamily="34" charset="0"/>
              </a:rPr>
              <a:t>Natalia.Johnston@Colorado.EDU</a:t>
            </a:r>
            <a:r>
              <a:rPr lang="en-US" dirty="0"/>
              <a:t>)</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3D56B078-116E-B148-8FBD-0E7DE0C2D8BC}" type="slidenum">
              <a:rPr lang="en-US" smtClean="0"/>
              <a:t>10</a:t>
            </a:fld>
            <a:endParaRPr lang="en-US"/>
          </a:p>
        </p:txBody>
      </p:sp>
    </p:spTree>
    <p:extLst>
      <p:ext uri="{BB962C8B-B14F-4D97-AF65-F5344CB8AC3E}">
        <p14:creationId xmlns:p14="http://schemas.microsoft.com/office/powerpoint/2010/main" val="407238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FEA7-B1C0-4298-1A98-A7461678C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7809D6-8DCC-530F-442C-7783DB9C4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72B895-98C8-277F-F08F-1A33FD817CE3}"/>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5" name="Footer Placeholder 4">
            <a:extLst>
              <a:ext uri="{FF2B5EF4-FFF2-40B4-BE49-F238E27FC236}">
                <a16:creationId xmlns:a16="http://schemas.microsoft.com/office/drawing/2014/main" id="{5822616F-B471-ACE5-DE3F-29F66937A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87D8B-02A4-D1D2-21E8-7A9751569FD1}"/>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270055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E205-9A2A-6ECF-AB4D-FEEF8959B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E880B-384E-FB80-4440-E6BCAA32F4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667B9-C9E6-6249-6D92-9BA3C38A64CD}"/>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5" name="Footer Placeholder 4">
            <a:extLst>
              <a:ext uri="{FF2B5EF4-FFF2-40B4-BE49-F238E27FC236}">
                <a16:creationId xmlns:a16="http://schemas.microsoft.com/office/drawing/2014/main" id="{BD71B55F-001E-6251-3A85-05E1E1807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C60C5-7F3A-1B34-E2CF-C1C3E6B97746}"/>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377969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42CFB-D4A0-21FB-70E0-23032F5933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5C8A5D-950A-39C7-B90B-B654927C4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B7AE3-CD17-56BB-0E6A-ABB93D4325AD}"/>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5" name="Footer Placeholder 4">
            <a:extLst>
              <a:ext uri="{FF2B5EF4-FFF2-40B4-BE49-F238E27FC236}">
                <a16:creationId xmlns:a16="http://schemas.microsoft.com/office/drawing/2014/main" id="{FD2EC534-C230-16C7-55D9-234F27DC9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4EB1B-FE32-DF05-556A-78B5A36CF545}"/>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91632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2986-B9F5-DF43-2F99-AA4F161ED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F11F9-6275-AFC1-45F8-4A8DC88E49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9204D-4734-FDD8-BFC0-A7B130104096}"/>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5" name="Footer Placeholder 4">
            <a:extLst>
              <a:ext uri="{FF2B5EF4-FFF2-40B4-BE49-F238E27FC236}">
                <a16:creationId xmlns:a16="http://schemas.microsoft.com/office/drawing/2014/main" id="{46D36C41-B046-FD10-C329-159C58483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585C5-0392-4DFB-DB80-A7F8CCF37DC4}"/>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314441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546A-FEFD-52AC-47D0-9C2C70DCFB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6D09B0-417A-4FD5-9BF7-CCA5D72A1A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FDD438-DBF9-739B-7DD7-FA7FBAA58009}"/>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5" name="Footer Placeholder 4">
            <a:extLst>
              <a:ext uri="{FF2B5EF4-FFF2-40B4-BE49-F238E27FC236}">
                <a16:creationId xmlns:a16="http://schemas.microsoft.com/office/drawing/2014/main" id="{DF03B9F8-00D9-D706-386F-3251E1CD6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169A9-1CF5-FFD5-7C6E-09C9BFCD81DA}"/>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210875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A12-81B2-C725-2FC6-30AA2D625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781FB-BBB0-5567-84AB-E84600C7C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FE2E16-1528-0F32-1EE6-086869DC1F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ED2231-5147-671C-8387-0DC5B73D80E7}"/>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6" name="Footer Placeholder 5">
            <a:extLst>
              <a:ext uri="{FF2B5EF4-FFF2-40B4-BE49-F238E27FC236}">
                <a16:creationId xmlns:a16="http://schemas.microsoft.com/office/drawing/2014/main" id="{661207B8-76A0-6215-B516-57E8115AE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7A6256-E248-D6DB-BF74-EA387D76E9F6}"/>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7911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1565-93F6-43EC-0E8C-FCB298167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76AF2-33D3-7D20-2E9C-112C59D94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2609E-18FB-2A76-4ABC-86D037583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66B189-12D2-48A5-91D1-C6713D6D6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F3CFB-738E-CC8F-7DB9-3AFE40212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C5A091-8F93-722E-3BF6-753C6F93FCE9}"/>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8" name="Footer Placeholder 7">
            <a:extLst>
              <a:ext uri="{FF2B5EF4-FFF2-40B4-BE49-F238E27FC236}">
                <a16:creationId xmlns:a16="http://schemas.microsoft.com/office/drawing/2014/main" id="{6010B791-1322-9AB1-BB28-D04EE0BB3F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DDABA-3E3F-6EDE-F957-F9176793F17D}"/>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124825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C889-33DA-9932-2E15-06EFFE383D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D4DE1F-B7A6-33D0-0644-9F94FD471D3F}"/>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4" name="Footer Placeholder 3">
            <a:extLst>
              <a:ext uri="{FF2B5EF4-FFF2-40B4-BE49-F238E27FC236}">
                <a16:creationId xmlns:a16="http://schemas.microsoft.com/office/drawing/2014/main" id="{43C009D0-1617-A8BB-E06D-C35BE2BCCB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67243D-1043-7232-F7A1-DDF6B6DB563A}"/>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10967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BD98A-0393-05EE-69B8-A83708336EB5}"/>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3" name="Footer Placeholder 2">
            <a:extLst>
              <a:ext uri="{FF2B5EF4-FFF2-40B4-BE49-F238E27FC236}">
                <a16:creationId xmlns:a16="http://schemas.microsoft.com/office/drawing/2014/main" id="{3398FB9C-5E6F-13C1-3963-3913DB508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97206A-3D9A-87B9-539D-0C84D80FDCFE}"/>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38987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515F-94BE-AAA2-3D5F-BB2111086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BA8A7C-4A91-485A-A846-C8022A42E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86EF21-22D7-B8F0-7154-8F682F820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42722-BD56-D3A4-6437-1BA116476545}"/>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6" name="Footer Placeholder 5">
            <a:extLst>
              <a:ext uri="{FF2B5EF4-FFF2-40B4-BE49-F238E27FC236}">
                <a16:creationId xmlns:a16="http://schemas.microsoft.com/office/drawing/2014/main" id="{94DE3DA5-AA1D-0D50-622B-7A5970880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755B5-6D66-EACE-B7E6-7D156DAFEC0E}"/>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349352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E32C-E6E9-EB6A-D0DD-94F8210F3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773095-D3E2-F9B1-867A-3019B3A0B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3AAC9-CF4F-D0CC-1392-4E1544B06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9E8E1-C198-9AAC-DBA8-81878666BE91}"/>
              </a:ext>
            </a:extLst>
          </p:cNvPr>
          <p:cNvSpPr>
            <a:spLocks noGrp="1"/>
          </p:cNvSpPr>
          <p:nvPr>
            <p:ph type="dt" sz="half" idx="10"/>
          </p:nvPr>
        </p:nvSpPr>
        <p:spPr/>
        <p:txBody>
          <a:bodyPr/>
          <a:lstStyle/>
          <a:p>
            <a:fld id="{31D00BAC-5105-1343-BA1A-2A2BBED44B79}" type="datetimeFigureOut">
              <a:rPr lang="en-US" smtClean="0"/>
              <a:t>12/3/24</a:t>
            </a:fld>
            <a:endParaRPr lang="en-US"/>
          </a:p>
        </p:txBody>
      </p:sp>
      <p:sp>
        <p:nvSpPr>
          <p:cNvPr id="6" name="Footer Placeholder 5">
            <a:extLst>
              <a:ext uri="{FF2B5EF4-FFF2-40B4-BE49-F238E27FC236}">
                <a16:creationId xmlns:a16="http://schemas.microsoft.com/office/drawing/2014/main" id="{A8B422C4-E950-A789-1616-D78E88D69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630BD-DBD7-C024-9CFE-21843E68C681}"/>
              </a:ext>
            </a:extLst>
          </p:cNvPr>
          <p:cNvSpPr>
            <a:spLocks noGrp="1"/>
          </p:cNvSpPr>
          <p:nvPr>
            <p:ph type="sldNum" sz="quarter" idx="12"/>
          </p:nvPr>
        </p:nvSpPr>
        <p:spPr/>
        <p:txBody>
          <a:bodyPr/>
          <a:lstStyle/>
          <a:p>
            <a:fld id="{BB605378-CF65-614E-92D7-88C901EB3C91}" type="slidenum">
              <a:rPr lang="en-US" smtClean="0"/>
              <a:t>‹#›</a:t>
            </a:fld>
            <a:endParaRPr lang="en-US"/>
          </a:p>
        </p:txBody>
      </p:sp>
    </p:spTree>
    <p:extLst>
      <p:ext uri="{BB962C8B-B14F-4D97-AF65-F5344CB8AC3E}">
        <p14:creationId xmlns:p14="http://schemas.microsoft.com/office/powerpoint/2010/main" val="268686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3B9D0-4D8D-A5E5-FF0C-BB6E473D9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921ED4-47A8-BC1A-48DC-F2DABCF0E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8F6B3-74D6-3834-CB04-BF085AAFA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D00BAC-5105-1343-BA1A-2A2BBED44B79}" type="datetimeFigureOut">
              <a:rPr lang="en-US" smtClean="0"/>
              <a:t>12/3/24</a:t>
            </a:fld>
            <a:endParaRPr lang="en-US"/>
          </a:p>
        </p:txBody>
      </p:sp>
      <p:sp>
        <p:nvSpPr>
          <p:cNvPr id="5" name="Footer Placeholder 4">
            <a:extLst>
              <a:ext uri="{FF2B5EF4-FFF2-40B4-BE49-F238E27FC236}">
                <a16:creationId xmlns:a16="http://schemas.microsoft.com/office/drawing/2014/main" id="{BAD61882-F05D-11F8-8975-2FB3BE509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98BFB3-BF79-2515-FE1D-823EBF40F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05378-CF65-614E-92D7-88C901EB3C91}" type="slidenum">
              <a:rPr lang="en-US" smtClean="0"/>
              <a:t>‹#›</a:t>
            </a:fld>
            <a:endParaRPr lang="en-US"/>
          </a:p>
        </p:txBody>
      </p:sp>
    </p:spTree>
    <p:extLst>
      <p:ext uri="{BB962C8B-B14F-4D97-AF65-F5344CB8AC3E}">
        <p14:creationId xmlns:p14="http://schemas.microsoft.com/office/powerpoint/2010/main" val="129340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ookings.edu/articles/whos-getting-pulled-in-weed-out-courses-for-stem-majors/" TargetMode="External"/><Relationship Id="rId2" Type="http://schemas.openxmlformats.org/officeDocument/2006/relationships/hyperlink" Target="https://pogil.org/what-is-pog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ogil.org/what-is-pogi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pogil.org/what-is-pogi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pogil.org/what-is-pogi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C886788-700E-4D20-9F80-E0E96837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Freeform: Shape 1034">
            <a:extLst>
              <a:ext uri="{FF2B5EF4-FFF2-40B4-BE49-F238E27FC236}">
                <a16:creationId xmlns:a16="http://schemas.microsoft.com/office/drawing/2014/main" id="{1850674C-4E08-4C62-A3E2-6337FE4F7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7" name="Freeform: Shape 1036">
            <a:extLst>
              <a:ext uri="{FF2B5EF4-FFF2-40B4-BE49-F238E27FC236}">
                <a16:creationId xmlns:a16="http://schemas.microsoft.com/office/drawing/2014/main" id="{BCE4FF05-2B0C-4C97-A9B4-E163085A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8CA8A-C50D-59A5-2287-F83AFB827208}"/>
              </a:ext>
            </a:extLst>
          </p:cNvPr>
          <p:cNvSpPr>
            <a:spLocks noGrp="1"/>
          </p:cNvSpPr>
          <p:nvPr>
            <p:ph type="ctrTitle"/>
          </p:nvPr>
        </p:nvSpPr>
        <p:spPr>
          <a:xfrm>
            <a:off x="475488" y="1124712"/>
            <a:ext cx="4023360" cy="3200400"/>
          </a:xfrm>
        </p:spPr>
        <p:txBody>
          <a:bodyPr>
            <a:normAutofit/>
          </a:bodyPr>
          <a:lstStyle/>
          <a:p>
            <a:pPr algn="l"/>
            <a:r>
              <a:rPr lang="en-US" sz="4400" dirty="0"/>
              <a:t>Revising Student Assessments and Grading for Equitable Learning</a:t>
            </a:r>
          </a:p>
        </p:txBody>
      </p:sp>
      <p:sp>
        <p:nvSpPr>
          <p:cNvPr id="3" name="Subtitle 2">
            <a:extLst>
              <a:ext uri="{FF2B5EF4-FFF2-40B4-BE49-F238E27FC236}">
                <a16:creationId xmlns:a16="http://schemas.microsoft.com/office/drawing/2014/main" id="{D19B7AB3-6DB0-FB53-DAFF-87AFB6385D17}"/>
              </a:ext>
            </a:extLst>
          </p:cNvPr>
          <p:cNvSpPr>
            <a:spLocks noGrp="1"/>
          </p:cNvSpPr>
          <p:nvPr>
            <p:ph type="subTitle" idx="1"/>
          </p:nvPr>
        </p:nvSpPr>
        <p:spPr>
          <a:xfrm>
            <a:off x="475487" y="4892040"/>
            <a:ext cx="4473400" cy="1207008"/>
          </a:xfrm>
        </p:spPr>
        <p:txBody>
          <a:bodyPr>
            <a:normAutofit/>
          </a:bodyPr>
          <a:lstStyle/>
          <a:p>
            <a:pPr algn="l"/>
            <a:r>
              <a:rPr lang="en-US" dirty="0"/>
              <a:t>Lottie R. Steward (she/her/hers)</a:t>
            </a:r>
          </a:p>
          <a:p>
            <a:pPr algn="l"/>
            <a:r>
              <a:rPr lang="en-US" dirty="0"/>
              <a:t>November 20</a:t>
            </a:r>
            <a:r>
              <a:rPr lang="en-US" baseline="30000" dirty="0"/>
              <a:t>th</a:t>
            </a:r>
            <a:r>
              <a:rPr lang="en-US" dirty="0"/>
              <a:t> 2024</a:t>
            </a:r>
          </a:p>
        </p:txBody>
      </p:sp>
      <p:sp>
        <p:nvSpPr>
          <p:cNvPr id="1039" name="Rectangle 1038">
            <a:extLst>
              <a:ext uri="{FF2B5EF4-FFF2-40B4-BE49-F238E27FC236}">
                <a16:creationId xmlns:a16="http://schemas.microsoft.com/office/drawing/2014/main" id="{529C2A7A-A6B6-4A56-B11C-8E967D88A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Leading minds in science | Biochemistry | University of Colorado Boulder">
            <a:extLst>
              <a:ext uri="{FF2B5EF4-FFF2-40B4-BE49-F238E27FC236}">
                <a16:creationId xmlns:a16="http://schemas.microsoft.com/office/drawing/2014/main" id="{02D5415F-1A76-2B8A-95B5-96CE21815E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6903" y="1452865"/>
            <a:ext cx="5989326" cy="1287704"/>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FDBD7205-E536-4134-8768-AC3E1A3C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logo for a university&#10;&#10;Description automatically generated">
            <a:extLst>
              <a:ext uri="{FF2B5EF4-FFF2-40B4-BE49-F238E27FC236}">
                <a16:creationId xmlns:a16="http://schemas.microsoft.com/office/drawing/2014/main" id="{0CAB6F06-15E2-53F2-C194-0360735042D0}"/>
              </a:ext>
            </a:extLst>
          </p:cNvPr>
          <p:cNvPicPr>
            <a:picLocks noChangeAspect="1"/>
          </p:cNvPicPr>
          <p:nvPr/>
        </p:nvPicPr>
        <p:blipFill rotWithShape="1">
          <a:blip r:embed="rId3"/>
          <a:srcRect r="2" b="304"/>
          <a:stretch/>
        </p:blipFill>
        <p:spPr>
          <a:xfrm>
            <a:off x="5810984" y="3827750"/>
            <a:ext cx="2347955" cy="2340864"/>
          </a:xfrm>
          <a:prstGeom prst="rect">
            <a:avLst/>
          </a:prstGeom>
        </p:spPr>
      </p:pic>
      <p:pic>
        <p:nvPicPr>
          <p:cNvPr id="1028" name="Picture 4" descr="MCDB's Logo | Molecular, Cellular &amp; Developmental Biology | University of  Colorado Boulder">
            <a:extLst>
              <a:ext uri="{FF2B5EF4-FFF2-40B4-BE49-F238E27FC236}">
                <a16:creationId xmlns:a16="http://schemas.microsoft.com/office/drawing/2014/main" id="{DE00D2C0-7EA9-FD85-6635-61A6EDA5E1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68139" y="4117432"/>
            <a:ext cx="3068090" cy="17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729F-5787-9FA5-EE05-7782C60ED329}"/>
              </a:ext>
            </a:extLst>
          </p:cNvPr>
          <p:cNvSpPr>
            <a:spLocks noGrp="1"/>
          </p:cNvSpPr>
          <p:nvPr>
            <p:ph type="title"/>
          </p:nvPr>
        </p:nvSpPr>
        <p:spPr/>
        <p:txBody>
          <a:bodyPr>
            <a:normAutofit/>
          </a:bodyPr>
          <a:lstStyle/>
          <a:p>
            <a:pPr algn="ctr"/>
            <a:r>
              <a:rPr lang="en-US" dirty="0"/>
              <a:t>Action Plan for FA 2025 </a:t>
            </a:r>
            <a:br>
              <a:rPr lang="en-US" dirty="0"/>
            </a:br>
            <a:r>
              <a:rPr lang="en-US" sz="4400" dirty="0">
                <a:solidFill>
                  <a:schemeClr val="tx1"/>
                </a:solidFill>
              </a:rPr>
              <a:t>Principles of Biochemistry </a:t>
            </a:r>
            <a:r>
              <a:rPr lang="en-US" dirty="0"/>
              <a:t> </a:t>
            </a:r>
          </a:p>
        </p:txBody>
      </p:sp>
      <p:graphicFrame>
        <p:nvGraphicFramePr>
          <p:cNvPr id="5" name="Content Placeholder 2">
            <a:extLst>
              <a:ext uri="{FF2B5EF4-FFF2-40B4-BE49-F238E27FC236}">
                <a16:creationId xmlns:a16="http://schemas.microsoft.com/office/drawing/2014/main" id="{50016C88-F697-1ABB-9005-AD27785C274D}"/>
              </a:ext>
            </a:extLst>
          </p:cNvPr>
          <p:cNvGraphicFramePr>
            <a:graphicFrameLocks noGrp="1"/>
          </p:cNvGraphicFramePr>
          <p:nvPr>
            <p:ph idx="1"/>
            <p:extLst>
              <p:ext uri="{D42A27DB-BD31-4B8C-83A1-F6EECF244321}">
                <p14:modId xmlns:p14="http://schemas.microsoft.com/office/powerpoint/2010/main" val="2365000729"/>
              </p:ext>
            </p:extLst>
          </p:nvPr>
        </p:nvGraphicFramePr>
        <p:xfrm>
          <a:off x="401053" y="1504782"/>
          <a:ext cx="11357809" cy="5194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58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0B6DFC9-29B2-464D-8A1A-F4419A1F42E1}"/>
                                            </p:graphicEl>
                                          </p:spTgt>
                                        </p:tgtEl>
                                        <p:attrNameLst>
                                          <p:attrName>style.visibility</p:attrName>
                                        </p:attrNameLst>
                                      </p:cBhvr>
                                      <p:to>
                                        <p:strVal val="visible"/>
                                      </p:to>
                                    </p:set>
                                    <p:animEffect transition="in" filter="fade">
                                      <p:cBhvr>
                                        <p:cTn id="7" dur="500"/>
                                        <p:tgtEl>
                                          <p:spTgt spid="5">
                                            <p:graphicEl>
                                              <a:dgm id="{80B6DFC9-29B2-464D-8A1A-F4419A1F42E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40FD675-E573-424E-98C3-588BD0FB6D2B}"/>
                                            </p:graphicEl>
                                          </p:spTgt>
                                        </p:tgtEl>
                                        <p:attrNameLst>
                                          <p:attrName>style.visibility</p:attrName>
                                        </p:attrNameLst>
                                      </p:cBhvr>
                                      <p:to>
                                        <p:strVal val="visible"/>
                                      </p:to>
                                    </p:set>
                                    <p:animEffect transition="in" filter="fade">
                                      <p:cBhvr>
                                        <p:cTn id="12" dur="500"/>
                                        <p:tgtEl>
                                          <p:spTgt spid="5">
                                            <p:graphicEl>
                                              <a:dgm id="{540FD675-E573-424E-98C3-588BD0FB6D2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B7E889E8-567B-964A-A59E-6B04AF8A1EFF}"/>
                                            </p:graphicEl>
                                          </p:spTgt>
                                        </p:tgtEl>
                                        <p:attrNameLst>
                                          <p:attrName>style.visibility</p:attrName>
                                        </p:attrNameLst>
                                      </p:cBhvr>
                                      <p:to>
                                        <p:strVal val="visible"/>
                                      </p:to>
                                    </p:set>
                                    <p:animEffect transition="in" filter="fade">
                                      <p:cBhvr>
                                        <p:cTn id="15" dur="500"/>
                                        <p:tgtEl>
                                          <p:spTgt spid="5">
                                            <p:graphicEl>
                                              <a:dgm id="{B7E889E8-567B-964A-A59E-6B04AF8A1EF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2F8BCA81-2B7D-3148-AE19-ECDEB7DF8D04}"/>
                                            </p:graphicEl>
                                          </p:spTgt>
                                        </p:tgtEl>
                                        <p:attrNameLst>
                                          <p:attrName>style.visibility</p:attrName>
                                        </p:attrNameLst>
                                      </p:cBhvr>
                                      <p:to>
                                        <p:strVal val="visible"/>
                                      </p:to>
                                    </p:set>
                                    <p:animEffect transition="in" filter="fade">
                                      <p:cBhvr>
                                        <p:cTn id="20" dur="500"/>
                                        <p:tgtEl>
                                          <p:spTgt spid="5">
                                            <p:graphicEl>
                                              <a:dgm id="{2F8BCA81-2B7D-3148-AE19-ECDEB7DF8D0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8F158F9C-C9DD-1B43-B054-3CB24425186F}"/>
                                            </p:graphicEl>
                                          </p:spTgt>
                                        </p:tgtEl>
                                        <p:attrNameLst>
                                          <p:attrName>style.visibility</p:attrName>
                                        </p:attrNameLst>
                                      </p:cBhvr>
                                      <p:to>
                                        <p:strVal val="visible"/>
                                      </p:to>
                                    </p:set>
                                    <p:animEffect transition="in" filter="fade">
                                      <p:cBhvr>
                                        <p:cTn id="23" dur="500"/>
                                        <p:tgtEl>
                                          <p:spTgt spid="5">
                                            <p:graphicEl>
                                              <a:dgm id="{8F158F9C-C9DD-1B43-B054-3CB24425186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C6B069DA-B9D9-4844-882B-194948D26726}"/>
                                            </p:graphicEl>
                                          </p:spTgt>
                                        </p:tgtEl>
                                        <p:attrNameLst>
                                          <p:attrName>style.visibility</p:attrName>
                                        </p:attrNameLst>
                                      </p:cBhvr>
                                      <p:to>
                                        <p:strVal val="visible"/>
                                      </p:to>
                                    </p:set>
                                    <p:animEffect transition="in" filter="fade">
                                      <p:cBhvr>
                                        <p:cTn id="28" dur="500"/>
                                        <p:tgtEl>
                                          <p:spTgt spid="5">
                                            <p:graphicEl>
                                              <a:dgm id="{C6B069DA-B9D9-4844-882B-194948D2672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92979A6F-DD8D-A549-B708-2F5188211951}"/>
                                            </p:graphicEl>
                                          </p:spTgt>
                                        </p:tgtEl>
                                        <p:attrNameLst>
                                          <p:attrName>style.visibility</p:attrName>
                                        </p:attrNameLst>
                                      </p:cBhvr>
                                      <p:to>
                                        <p:strVal val="visible"/>
                                      </p:to>
                                    </p:set>
                                    <p:animEffect transition="in" filter="fade">
                                      <p:cBhvr>
                                        <p:cTn id="31" dur="500"/>
                                        <p:tgtEl>
                                          <p:spTgt spid="5">
                                            <p:graphicEl>
                                              <a:dgm id="{92979A6F-DD8D-A549-B708-2F51882119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9CB89C6E-1BE4-B048-BB14-B1C0E380B979}"/>
                                            </p:graphicEl>
                                          </p:spTgt>
                                        </p:tgtEl>
                                        <p:attrNameLst>
                                          <p:attrName>style.visibility</p:attrName>
                                        </p:attrNameLst>
                                      </p:cBhvr>
                                      <p:to>
                                        <p:strVal val="visible"/>
                                      </p:to>
                                    </p:set>
                                    <p:animEffect transition="in" filter="fade">
                                      <p:cBhvr>
                                        <p:cTn id="36" dur="500"/>
                                        <p:tgtEl>
                                          <p:spTgt spid="5">
                                            <p:graphicEl>
                                              <a:dgm id="{9CB89C6E-1BE4-B048-BB14-B1C0E380B97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AF73C04C-5D95-AA4A-8E83-312A383E6E75}"/>
                                            </p:graphicEl>
                                          </p:spTgt>
                                        </p:tgtEl>
                                        <p:attrNameLst>
                                          <p:attrName>style.visibility</p:attrName>
                                        </p:attrNameLst>
                                      </p:cBhvr>
                                      <p:to>
                                        <p:strVal val="visible"/>
                                      </p:to>
                                    </p:set>
                                    <p:animEffect transition="in" filter="fade">
                                      <p:cBhvr>
                                        <p:cTn id="39" dur="500"/>
                                        <p:tgtEl>
                                          <p:spTgt spid="5">
                                            <p:graphicEl>
                                              <a:dgm id="{AF73C04C-5D95-AA4A-8E83-312A383E6E7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ACD54A87-2E8E-DB4A-B13B-A9106280F9AC}"/>
                                            </p:graphicEl>
                                          </p:spTgt>
                                        </p:tgtEl>
                                        <p:attrNameLst>
                                          <p:attrName>style.visibility</p:attrName>
                                        </p:attrNameLst>
                                      </p:cBhvr>
                                      <p:to>
                                        <p:strVal val="visible"/>
                                      </p:to>
                                    </p:set>
                                    <p:animEffect transition="in" filter="fade">
                                      <p:cBhvr>
                                        <p:cTn id="44" dur="500"/>
                                        <p:tgtEl>
                                          <p:spTgt spid="5">
                                            <p:graphicEl>
                                              <a:dgm id="{ACD54A87-2E8E-DB4A-B13B-A9106280F9A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DBC31309-5AF1-BE4B-9AAB-3E043385EB7C}"/>
                                            </p:graphicEl>
                                          </p:spTgt>
                                        </p:tgtEl>
                                        <p:attrNameLst>
                                          <p:attrName>style.visibility</p:attrName>
                                        </p:attrNameLst>
                                      </p:cBhvr>
                                      <p:to>
                                        <p:strVal val="visible"/>
                                      </p:to>
                                    </p:set>
                                    <p:animEffect transition="in" filter="fade">
                                      <p:cBhvr>
                                        <p:cTn id="47" dur="500"/>
                                        <p:tgtEl>
                                          <p:spTgt spid="5">
                                            <p:graphicEl>
                                              <a:dgm id="{DBC31309-5AF1-BE4B-9AAB-3E043385EB7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5E1E4BDD-4859-4C44-992D-5E1815BCE955}"/>
                                            </p:graphicEl>
                                          </p:spTgt>
                                        </p:tgtEl>
                                        <p:attrNameLst>
                                          <p:attrName>style.visibility</p:attrName>
                                        </p:attrNameLst>
                                      </p:cBhvr>
                                      <p:to>
                                        <p:strVal val="visible"/>
                                      </p:to>
                                    </p:set>
                                    <p:animEffect transition="in" filter="fade">
                                      <p:cBhvr>
                                        <p:cTn id="52" dur="500"/>
                                        <p:tgtEl>
                                          <p:spTgt spid="5">
                                            <p:graphicEl>
                                              <a:dgm id="{5E1E4BDD-4859-4C44-992D-5E1815BCE95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8CB50746-028B-FA40-A8DE-D9CD97785E2E}"/>
                                            </p:graphicEl>
                                          </p:spTgt>
                                        </p:tgtEl>
                                        <p:attrNameLst>
                                          <p:attrName>style.visibility</p:attrName>
                                        </p:attrNameLst>
                                      </p:cBhvr>
                                      <p:to>
                                        <p:strVal val="visible"/>
                                      </p:to>
                                    </p:set>
                                    <p:animEffect transition="in" filter="fade">
                                      <p:cBhvr>
                                        <p:cTn id="55" dur="500"/>
                                        <p:tgtEl>
                                          <p:spTgt spid="5">
                                            <p:graphicEl>
                                              <a:dgm id="{8CB50746-028B-FA40-A8DE-D9CD97785E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C64-6EB1-7C49-963A-B62372A671D5}"/>
              </a:ext>
            </a:extLst>
          </p:cNvPr>
          <p:cNvSpPr>
            <a:spLocks noGrp="1"/>
          </p:cNvSpPr>
          <p:nvPr>
            <p:ph type="title"/>
          </p:nvPr>
        </p:nvSpPr>
        <p:spPr/>
        <p:txBody>
          <a:bodyPr/>
          <a:lstStyle/>
          <a:p>
            <a:r>
              <a:rPr lang="en-US" dirty="0"/>
              <a:t>Citations</a:t>
            </a:r>
          </a:p>
        </p:txBody>
      </p:sp>
      <p:sp>
        <p:nvSpPr>
          <p:cNvPr id="4" name="Content Placeholder 3">
            <a:extLst>
              <a:ext uri="{FF2B5EF4-FFF2-40B4-BE49-F238E27FC236}">
                <a16:creationId xmlns:a16="http://schemas.microsoft.com/office/drawing/2014/main" id="{0518437A-4715-B320-AF96-DCB373B9DDBC}"/>
              </a:ext>
            </a:extLst>
          </p:cNvPr>
          <p:cNvSpPr txBox="1">
            <a:spLocks noGrp="1"/>
          </p:cNvSpPr>
          <p:nvPr>
            <p:ph idx="1"/>
          </p:nvPr>
        </p:nvSpPr>
        <p:spPr>
          <a:xfrm>
            <a:off x="838200" y="1825625"/>
            <a:ext cx="10515600" cy="4898200"/>
          </a:xfrm>
          <a:prstGeom prst="rect">
            <a:avLst/>
          </a:prstGeom>
          <a:noFill/>
        </p:spPr>
        <p:txBody>
          <a:bodyPr wrap="square" rtlCol="0">
            <a:spAutoFit/>
          </a:bodyPr>
          <a:lstStyle/>
          <a:p>
            <a:pPr marL="342900" indent="-342900">
              <a:buFont typeface="+mj-lt"/>
              <a:buAutoNum type="arabicPeriod"/>
            </a:pPr>
            <a:r>
              <a:rPr lang="en-US" sz="1800" kern="0" dirty="0">
                <a:effectLst/>
                <a:latin typeface="Arial" panose="020B0604020202020204" pitchFamily="34" charset="0"/>
                <a:ea typeface="MS PGothic" panose="020B0600070205080204" pitchFamily="34" charset="-128"/>
              </a:rPr>
              <a:t>The Norton Guide to Equity-Minded Teaching [Internet]. [cited 2024 Nov 20]. Available from: https://</a:t>
            </a:r>
            <a:r>
              <a:rPr lang="en-US" sz="1800" kern="0" dirty="0" err="1">
                <a:effectLst/>
                <a:latin typeface="Arial" panose="020B0604020202020204" pitchFamily="34" charset="0"/>
                <a:ea typeface="MS PGothic" panose="020B0600070205080204" pitchFamily="34" charset="-128"/>
              </a:rPr>
              <a:t>nerd.wwnorton.com</a:t>
            </a:r>
            <a:r>
              <a:rPr lang="en-US" sz="1800" kern="0" dirty="0">
                <a:effectLst/>
                <a:latin typeface="Arial" panose="020B0604020202020204" pitchFamily="34" charset="0"/>
                <a:ea typeface="MS PGothic" panose="020B0600070205080204" pitchFamily="34" charset="-128"/>
              </a:rPr>
              <a:t>/nerd/228003/r/</a:t>
            </a:r>
            <a:r>
              <a:rPr lang="en-US" sz="1800" kern="0" dirty="0" err="1">
                <a:effectLst/>
                <a:latin typeface="Arial" panose="020B0604020202020204" pitchFamily="34" charset="0"/>
                <a:ea typeface="MS PGothic" panose="020B0600070205080204" pitchFamily="34" charset="-128"/>
              </a:rPr>
              <a:t>goto</a:t>
            </a:r>
            <a:r>
              <a:rPr lang="en-US" sz="1800" kern="0" dirty="0">
                <a:effectLst/>
                <a:latin typeface="Arial" panose="020B0604020202020204" pitchFamily="34" charset="0"/>
                <a:ea typeface="MS PGothic" panose="020B0600070205080204" pitchFamily="34" charset="-128"/>
              </a:rPr>
              <a:t>/cfi/32!/4?control=</a:t>
            </a:r>
            <a:r>
              <a:rPr lang="en-US" sz="1800" kern="0" dirty="0" err="1">
                <a:effectLst/>
                <a:latin typeface="Arial" panose="020B0604020202020204" pitchFamily="34" charset="0"/>
                <a:ea typeface="MS PGothic" panose="020B0600070205080204" pitchFamily="34" charset="-128"/>
              </a:rPr>
              <a:t>control-toc&amp;demo</a:t>
            </a:r>
            <a:r>
              <a:rPr lang="en-US" sz="1800" kern="0" dirty="0">
                <a:effectLst/>
                <a:latin typeface="Arial" panose="020B0604020202020204" pitchFamily="34" charset="0"/>
                <a:ea typeface="MS PGothic" panose="020B0600070205080204" pitchFamily="34" charset="-128"/>
              </a:rPr>
              <a:t>=true</a:t>
            </a:r>
            <a:r>
              <a:rPr lang="en-US" dirty="0">
                <a:effectLst/>
              </a:rPr>
              <a:t> </a:t>
            </a:r>
          </a:p>
          <a:p>
            <a:pPr marL="342900" indent="-342900">
              <a:buFont typeface="+mj-lt"/>
              <a:buAutoNum type="arabicPeriod"/>
            </a:pPr>
            <a:r>
              <a:rPr lang="en-US" sz="1800" kern="0" dirty="0">
                <a:effectLst/>
                <a:latin typeface="Arial" panose="020B0604020202020204" pitchFamily="34" charset="0"/>
                <a:ea typeface="MS PGothic" panose="020B0600070205080204" pitchFamily="34" charset="-128"/>
                <a:cs typeface="Arial" panose="020B0604020202020204" pitchFamily="34" charset="0"/>
              </a:rPr>
              <a:t>POGIL | What is POGIL? [Internet]. [cited 2024 Nov 20]. Available from: </a:t>
            </a:r>
            <a:r>
              <a:rPr lang="en-US" sz="1800" kern="0" dirty="0">
                <a:effectLst/>
                <a:latin typeface="Arial" panose="020B0604020202020204" pitchFamily="34" charset="0"/>
                <a:ea typeface="MS PGothic" panose="020B0600070205080204" pitchFamily="34" charset="-128"/>
                <a:cs typeface="Arial" panose="020B0604020202020204" pitchFamily="34" charset="0"/>
                <a:hlinkClick r:id="rId2"/>
              </a:rPr>
              <a:t>https://pogil.org/what-is-pogil</a:t>
            </a:r>
            <a:endParaRPr lang="en-US" sz="1800" kern="0" dirty="0">
              <a:effectLst/>
              <a:latin typeface="Arial" panose="020B0604020202020204" pitchFamily="34" charset="0"/>
              <a:ea typeface="MS PGothic" panose="020B0600070205080204" pitchFamily="34" charset="-128"/>
              <a:cs typeface="Arial" panose="020B0604020202020204" pitchFamily="34" charset="0"/>
            </a:endParaRPr>
          </a:p>
          <a:p>
            <a:pPr marL="342900" indent="-342900">
              <a:buFont typeface="+mj-lt"/>
              <a:buAutoNum type="arabicPeriod"/>
            </a:pPr>
            <a:r>
              <a:rPr lang="en-US" sz="1800" kern="0" dirty="0">
                <a:effectLst/>
                <a:latin typeface="Arial" panose="020B0604020202020204" pitchFamily="34" charset="0"/>
                <a:ea typeface="MS PGothic" panose="020B0600070205080204" pitchFamily="34" charset="-128"/>
                <a:cs typeface="Arial" panose="020B0604020202020204" pitchFamily="34" charset="0"/>
              </a:rPr>
              <a:t>Who’s getting pulled in weed-out courses for STEM majors? [Internet]. Brookings. [cited 2024 Nov 20]. Available from: </a:t>
            </a:r>
            <a:r>
              <a:rPr lang="en-US" sz="1800" kern="0" dirty="0">
                <a:effectLst/>
                <a:latin typeface="Arial" panose="020B0604020202020204" pitchFamily="34" charset="0"/>
                <a:ea typeface="MS PGothic" panose="020B0600070205080204" pitchFamily="34" charset="-128"/>
                <a:cs typeface="Arial" panose="020B0604020202020204" pitchFamily="34" charset="0"/>
                <a:hlinkClick r:id="rId3"/>
              </a:rPr>
              <a:t>https://www.brookings.edu/articles/whos-getting-pulled-in-weed-out-courses-for-stem-majors/</a:t>
            </a:r>
            <a:endParaRPr lang="en-US" sz="1800" kern="100" dirty="0">
              <a:latin typeface="Arial" panose="020B0604020202020204" pitchFamily="34" charset="0"/>
              <a:ea typeface="MS PGothic" panose="020B0600070205080204" pitchFamily="34" charset="-128"/>
              <a:cs typeface="Times New Roman" panose="02020603050405020304" pitchFamily="18" charset="0"/>
            </a:endParaRPr>
          </a:p>
          <a:p>
            <a:pPr marL="342900" indent="-342900">
              <a:buFont typeface="+mj-lt"/>
              <a:buAutoNum type="arabicPeriod"/>
            </a:pPr>
            <a:r>
              <a:rPr lang="en-US" sz="1800" kern="0" dirty="0">
                <a:effectLst/>
                <a:latin typeface="Arial" panose="020B0604020202020204" pitchFamily="34" charset="0"/>
                <a:ea typeface="MS PGothic" panose="020B0600070205080204" pitchFamily="34" charset="-128"/>
              </a:rPr>
              <a:t>Equality vs. Equity: “At what point is equity enabling mediocrity?” [Internet]. </a:t>
            </a:r>
            <a:r>
              <a:rPr lang="en-US" sz="1800" kern="0" dirty="0" err="1">
                <a:effectLst/>
                <a:latin typeface="Arial" panose="020B0604020202020204" pitchFamily="34" charset="0"/>
                <a:ea typeface="MS PGothic" panose="020B0600070205080204" pitchFamily="34" charset="-128"/>
              </a:rPr>
              <a:t>Adriele</a:t>
            </a:r>
            <a:r>
              <a:rPr lang="en-US" sz="1800" kern="0" dirty="0">
                <a:effectLst/>
                <a:latin typeface="Arial" panose="020B0604020202020204" pitchFamily="34" charset="0"/>
                <a:ea typeface="MS PGothic" panose="020B0600070205080204" pitchFamily="34" charset="-128"/>
              </a:rPr>
              <a:t> Parker. 2021 [cited 2024 Nov 20]. Available from: https://</a:t>
            </a:r>
            <a:r>
              <a:rPr lang="en-US" sz="1800" kern="0" dirty="0" err="1">
                <a:effectLst/>
                <a:latin typeface="Arial" panose="020B0604020202020204" pitchFamily="34" charset="0"/>
                <a:ea typeface="MS PGothic" panose="020B0600070205080204" pitchFamily="34" charset="-128"/>
              </a:rPr>
              <a:t>www.adrieleparker.com</a:t>
            </a:r>
            <a:r>
              <a:rPr lang="en-US" sz="1800" kern="0" dirty="0">
                <a:effectLst/>
                <a:latin typeface="Arial" panose="020B0604020202020204" pitchFamily="34" charset="0"/>
                <a:ea typeface="MS PGothic" panose="020B0600070205080204" pitchFamily="34" charset="-128"/>
              </a:rPr>
              <a:t>/post/equality-vs-equity-at-what-point-is-equity-enabling-mediocrity</a:t>
            </a:r>
            <a:endParaRPr lang="en-US" sz="1800" kern="0" dirty="0">
              <a:latin typeface="Arial" panose="020B0604020202020204" pitchFamily="34" charset="0"/>
              <a:ea typeface="MS PGothic" panose="020B0600070205080204" pitchFamily="34" charset="-128"/>
              <a:cs typeface="Arial" panose="020B0604020202020204" pitchFamily="34" charset="0"/>
            </a:endParaRPr>
          </a:p>
          <a:p>
            <a:pPr marL="342900" indent="-342900">
              <a:buFont typeface="+mj-lt"/>
              <a:buAutoNum type="arabicPeriod"/>
            </a:pPr>
            <a:r>
              <a:rPr lang="en-US" sz="1800" kern="0" dirty="0" err="1">
                <a:effectLst/>
                <a:latin typeface="Arial" panose="020B0604020202020204" pitchFamily="34" charset="0"/>
                <a:ea typeface="MS PGothic" panose="020B0600070205080204" pitchFamily="34" charset="-128"/>
              </a:rPr>
              <a:t>Bhave</a:t>
            </a:r>
            <a:r>
              <a:rPr lang="en-US" sz="1800" kern="0" dirty="0">
                <a:effectLst/>
                <a:latin typeface="Arial" panose="020B0604020202020204" pitchFamily="34" charset="0"/>
                <a:ea typeface="MS PGothic" panose="020B0600070205080204" pitchFamily="34" charset="-128"/>
              </a:rPr>
              <a:t> R. Reframing Learning Goals through Assessment. Teach Grad. Routledge; 2021.</a:t>
            </a:r>
            <a:endParaRPr lang="en-US" sz="1800" kern="0" dirty="0">
              <a:effectLst/>
              <a:latin typeface="Arial" panose="020B0604020202020204" pitchFamily="34" charset="0"/>
              <a:ea typeface="MS PGothic" panose="020B0600070205080204" pitchFamily="34" charset="-128"/>
              <a:cs typeface="Arial" panose="020B0604020202020204" pitchFamily="34" charset="0"/>
            </a:endParaRPr>
          </a:p>
          <a:p>
            <a:pPr marL="342900" indent="-342900">
              <a:buFont typeface="+mj-lt"/>
              <a:buAutoNum type="arabicPeriod"/>
            </a:pPr>
            <a:endParaRPr lang="en-US" sz="1800" kern="100" dirty="0">
              <a:effectLst/>
              <a:latin typeface="Arial" panose="020B0604020202020204" pitchFamily="34" charset="0"/>
              <a:ea typeface="MS PGothic" panose="020B0600070205080204" pitchFamily="34" charset="-128"/>
              <a:cs typeface="Times New Roman" panose="02020603050405020304" pitchFamily="18" charset="0"/>
            </a:endParaRPr>
          </a:p>
          <a:p>
            <a:pPr marL="342900" indent="-342900">
              <a:buFont typeface="+mj-lt"/>
              <a:buAutoNum type="arabicPeriod"/>
            </a:pPr>
            <a:endParaRPr lang="en-US" dirty="0">
              <a:effectLst/>
            </a:endParaRPr>
          </a:p>
          <a:p>
            <a:pPr marL="342900" indent="-342900">
              <a:buFont typeface="+mj-lt"/>
              <a:buAutoNum type="arabicPeriod"/>
            </a:pPr>
            <a:endParaRPr lang="en-US" dirty="0"/>
          </a:p>
        </p:txBody>
      </p:sp>
    </p:spTree>
    <p:extLst>
      <p:ext uri="{BB962C8B-B14F-4D97-AF65-F5344CB8AC3E}">
        <p14:creationId xmlns:p14="http://schemas.microsoft.com/office/powerpoint/2010/main" val="384371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1692-D990-13BA-BB4C-E29ADC9EC895}"/>
              </a:ext>
            </a:extLst>
          </p:cNvPr>
          <p:cNvSpPr>
            <a:spLocks noGrp="1"/>
          </p:cNvSpPr>
          <p:nvPr>
            <p:ph type="title"/>
          </p:nvPr>
        </p:nvSpPr>
        <p:spPr/>
        <p:txBody>
          <a:bodyPr/>
          <a:lstStyle/>
          <a:p>
            <a:r>
              <a:rPr lang="en-US" dirty="0"/>
              <a:t>Equity vs. Equality</a:t>
            </a:r>
          </a:p>
        </p:txBody>
      </p:sp>
      <p:pic>
        <p:nvPicPr>
          <p:cNvPr id="6146" name="Picture 2" descr="A two part illustration to differentiate between equality and equity. In the first illustration, the equality illustration, four individuals of various physical statures and abilities are provided the same bike. Only one person can comfortably sit on the bike. In the second illustration, the equity illustration, the same four individuals have been provided with bikes that fit their individual physical needs. ">
            <a:extLst>
              <a:ext uri="{FF2B5EF4-FFF2-40B4-BE49-F238E27FC236}">
                <a16:creationId xmlns:a16="http://schemas.microsoft.com/office/drawing/2014/main" id="{E398DA28-82B6-E875-8D0D-5DF4838E1F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5200" y="1825625"/>
            <a:ext cx="772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2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DC81-6DC6-1FB4-AFC5-2DB797F25C0D}"/>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31CE5A83-FB80-4C3E-1730-FD6AC94B92F0}"/>
              </a:ext>
            </a:extLst>
          </p:cNvPr>
          <p:cNvSpPr>
            <a:spLocks noGrp="1"/>
          </p:cNvSpPr>
          <p:nvPr>
            <p:ph idx="1"/>
          </p:nvPr>
        </p:nvSpPr>
        <p:spPr>
          <a:xfrm>
            <a:off x="838200" y="1825625"/>
            <a:ext cx="6036733" cy="4351338"/>
          </a:xfrm>
        </p:spPr>
        <p:txBody>
          <a:bodyPr>
            <a:noAutofit/>
          </a:bodyPr>
          <a:lstStyle/>
          <a:p>
            <a:r>
              <a:rPr lang="en-US" sz="1800" b="1" dirty="0">
                <a:effectLst/>
                <a:latin typeface="Helvetica" pitchFamily="2" charset="0"/>
              </a:rPr>
              <a:t>Summative assessment</a:t>
            </a:r>
            <a:r>
              <a:rPr lang="en-US" sz="1800" dirty="0">
                <a:effectLst/>
                <a:latin typeface="Helvetica" pitchFamily="2" charset="0"/>
              </a:rPr>
              <a:t>: </a:t>
            </a:r>
          </a:p>
          <a:p>
            <a:pPr lvl="1"/>
            <a:r>
              <a:rPr lang="en-US" sz="1800" dirty="0">
                <a:effectLst/>
                <a:latin typeface="Helvetica" pitchFamily="2" charset="0"/>
              </a:rPr>
              <a:t>Focus on generating a measure or score, usually after a period of instruction. </a:t>
            </a:r>
          </a:p>
          <a:p>
            <a:pPr lvl="2"/>
            <a:r>
              <a:rPr lang="en-US" sz="1800" dirty="0">
                <a:latin typeface="Helvetica" pitchFamily="2" charset="0"/>
              </a:rPr>
              <a:t>High stakes assessment</a:t>
            </a:r>
            <a:endParaRPr lang="en-US" sz="1800" dirty="0">
              <a:effectLst/>
              <a:latin typeface="Helvetica" pitchFamily="2" charset="0"/>
            </a:endParaRPr>
          </a:p>
          <a:p>
            <a:r>
              <a:rPr lang="en-US" sz="1800" b="1" dirty="0">
                <a:latin typeface="Helvetica" pitchFamily="2" charset="0"/>
              </a:rPr>
              <a:t>F</a:t>
            </a:r>
            <a:r>
              <a:rPr lang="en-US" sz="1800" b="1" dirty="0">
                <a:effectLst/>
                <a:latin typeface="Helvetica" pitchFamily="2" charset="0"/>
              </a:rPr>
              <a:t>ormative assessment</a:t>
            </a:r>
            <a:r>
              <a:rPr lang="en-US" sz="1800" dirty="0">
                <a:effectLst/>
                <a:latin typeface="Helvetica" pitchFamily="2" charset="0"/>
              </a:rPr>
              <a:t>: </a:t>
            </a:r>
          </a:p>
          <a:p>
            <a:pPr lvl="1"/>
            <a:r>
              <a:rPr lang="en-US" sz="1800" dirty="0">
                <a:latin typeface="Helvetica" pitchFamily="2" charset="0"/>
              </a:rPr>
              <a:t>U</a:t>
            </a:r>
            <a:r>
              <a:rPr lang="en-US" sz="1800" dirty="0">
                <a:effectLst/>
                <a:latin typeface="Helvetica" pitchFamily="2" charset="0"/>
              </a:rPr>
              <a:t>sually entails evaluating learning over time and having a different core purpose: improvement. </a:t>
            </a:r>
          </a:p>
          <a:p>
            <a:pPr lvl="2"/>
            <a:r>
              <a:rPr lang="en-US" sz="1800" dirty="0">
                <a:latin typeface="Helvetica" pitchFamily="2" charset="0"/>
              </a:rPr>
              <a:t>Low stakes assessment</a:t>
            </a:r>
          </a:p>
        </p:txBody>
      </p:sp>
      <p:sp>
        <p:nvSpPr>
          <p:cNvPr id="5" name="TextBox 4">
            <a:extLst>
              <a:ext uri="{FF2B5EF4-FFF2-40B4-BE49-F238E27FC236}">
                <a16:creationId xmlns:a16="http://schemas.microsoft.com/office/drawing/2014/main" id="{8CC0BF9B-C669-42DC-C2A5-AF9BC403E0DF}"/>
              </a:ext>
            </a:extLst>
          </p:cNvPr>
          <p:cNvSpPr txBox="1"/>
          <p:nvPr/>
        </p:nvSpPr>
        <p:spPr>
          <a:xfrm>
            <a:off x="7280078" y="6479143"/>
            <a:ext cx="4911922" cy="369332"/>
          </a:xfrm>
          <a:prstGeom prst="rect">
            <a:avLst/>
          </a:prstGeom>
          <a:noFill/>
        </p:spPr>
        <p:txBody>
          <a:bodyPr wrap="none" rtlCol="0">
            <a:spAutoFit/>
          </a:bodyPr>
          <a:lstStyle/>
          <a:p>
            <a:r>
              <a:rPr lang="en-US" sz="1800" kern="0" dirty="0">
                <a:effectLst/>
                <a:latin typeface="Arial" panose="020B0604020202020204" pitchFamily="34" charset="0"/>
                <a:ea typeface="MS PGothic" panose="020B0600070205080204" pitchFamily="34" charset="-128"/>
              </a:rPr>
              <a:t>The Norton Guide to Equity-Minded Teaching</a:t>
            </a:r>
            <a:endParaRPr lang="en-US" dirty="0"/>
          </a:p>
        </p:txBody>
      </p:sp>
      <p:pic>
        <p:nvPicPr>
          <p:cNvPr id="2052" name="Picture 4" descr="What is Formative Evaluation? Cartoon Glossary">
            <a:extLst>
              <a:ext uri="{FF2B5EF4-FFF2-40B4-BE49-F238E27FC236}">
                <a16:creationId xmlns:a16="http://schemas.microsoft.com/office/drawing/2014/main" id="{3413F60A-7D9F-3578-AD53-9C8F01D10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078" y="3063875"/>
            <a:ext cx="457438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mative &amp; Summative Assessments ...">
            <a:extLst>
              <a:ext uri="{FF2B5EF4-FFF2-40B4-BE49-F238E27FC236}">
                <a16:creationId xmlns:a16="http://schemas.microsoft.com/office/drawing/2014/main" id="{71531E69-3C78-62D0-FB03-9BAB8F880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261" y="139631"/>
            <a:ext cx="3904016" cy="292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AEB1-F3B3-3DCF-2DA2-8E3D0B1CF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DF3FD-DA4E-0CFD-ABB2-077B81D9CD1F}"/>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1CCBEEDA-8CB0-69A6-994E-E2BA2F64EBC8}"/>
              </a:ext>
            </a:extLst>
          </p:cNvPr>
          <p:cNvSpPr>
            <a:spLocks noGrp="1"/>
          </p:cNvSpPr>
          <p:nvPr>
            <p:ph idx="1"/>
          </p:nvPr>
        </p:nvSpPr>
        <p:spPr>
          <a:xfrm>
            <a:off x="838200" y="1825625"/>
            <a:ext cx="6036733" cy="4351338"/>
          </a:xfrm>
        </p:spPr>
        <p:txBody>
          <a:bodyPr>
            <a:noAutofit/>
          </a:bodyPr>
          <a:lstStyle/>
          <a:p>
            <a:r>
              <a:rPr lang="en-US" sz="1800" b="1" dirty="0">
                <a:effectLst/>
                <a:latin typeface="Helvetica" pitchFamily="2" charset="0"/>
              </a:rPr>
              <a:t>Summative assessment</a:t>
            </a:r>
            <a:r>
              <a:rPr lang="en-US" sz="1800" dirty="0">
                <a:effectLst/>
                <a:latin typeface="Helvetica" pitchFamily="2" charset="0"/>
              </a:rPr>
              <a:t>: </a:t>
            </a:r>
          </a:p>
          <a:p>
            <a:pPr lvl="1"/>
            <a:r>
              <a:rPr lang="en-US" sz="1800" dirty="0">
                <a:effectLst/>
                <a:latin typeface="Helvetica" pitchFamily="2" charset="0"/>
              </a:rPr>
              <a:t>Focus on generating a measure or score, usually after a period of instruction. </a:t>
            </a:r>
          </a:p>
          <a:p>
            <a:pPr lvl="2"/>
            <a:r>
              <a:rPr lang="en-US" sz="1800" dirty="0">
                <a:latin typeface="Helvetica" pitchFamily="2" charset="0"/>
              </a:rPr>
              <a:t>High stakes assessment</a:t>
            </a:r>
            <a:endParaRPr lang="en-US" sz="1800" dirty="0">
              <a:effectLst/>
              <a:latin typeface="Helvetica" pitchFamily="2" charset="0"/>
            </a:endParaRPr>
          </a:p>
          <a:p>
            <a:r>
              <a:rPr lang="en-US" sz="1800" b="1" dirty="0">
                <a:latin typeface="Helvetica" pitchFamily="2" charset="0"/>
              </a:rPr>
              <a:t>F</a:t>
            </a:r>
            <a:r>
              <a:rPr lang="en-US" sz="1800" b="1" dirty="0">
                <a:effectLst/>
                <a:latin typeface="Helvetica" pitchFamily="2" charset="0"/>
              </a:rPr>
              <a:t>ormative assessment</a:t>
            </a:r>
            <a:r>
              <a:rPr lang="en-US" sz="1800" dirty="0">
                <a:effectLst/>
                <a:latin typeface="Helvetica" pitchFamily="2" charset="0"/>
              </a:rPr>
              <a:t>: </a:t>
            </a:r>
          </a:p>
          <a:p>
            <a:pPr lvl="1"/>
            <a:r>
              <a:rPr lang="en-US" sz="1800" dirty="0">
                <a:latin typeface="Helvetica" pitchFamily="2" charset="0"/>
              </a:rPr>
              <a:t>U</a:t>
            </a:r>
            <a:r>
              <a:rPr lang="en-US" sz="1800" dirty="0">
                <a:effectLst/>
                <a:latin typeface="Helvetica" pitchFamily="2" charset="0"/>
              </a:rPr>
              <a:t>sually entails evaluating learning over time and having a different core purpose: improvement. </a:t>
            </a:r>
          </a:p>
          <a:p>
            <a:pPr lvl="2"/>
            <a:r>
              <a:rPr lang="en-US" sz="1800" dirty="0">
                <a:latin typeface="Helvetica" pitchFamily="2" charset="0"/>
              </a:rPr>
              <a:t>Low stakes assessment</a:t>
            </a:r>
          </a:p>
        </p:txBody>
      </p:sp>
      <p:sp>
        <p:nvSpPr>
          <p:cNvPr id="5" name="TextBox 4">
            <a:extLst>
              <a:ext uri="{FF2B5EF4-FFF2-40B4-BE49-F238E27FC236}">
                <a16:creationId xmlns:a16="http://schemas.microsoft.com/office/drawing/2014/main" id="{E6BF0ED2-467D-C767-709F-DC5C2D0ADFFF}"/>
              </a:ext>
            </a:extLst>
          </p:cNvPr>
          <p:cNvSpPr txBox="1"/>
          <p:nvPr/>
        </p:nvSpPr>
        <p:spPr>
          <a:xfrm>
            <a:off x="7280078" y="6479143"/>
            <a:ext cx="4911922" cy="369332"/>
          </a:xfrm>
          <a:prstGeom prst="rect">
            <a:avLst/>
          </a:prstGeom>
          <a:noFill/>
        </p:spPr>
        <p:txBody>
          <a:bodyPr wrap="none" rtlCol="0">
            <a:spAutoFit/>
          </a:bodyPr>
          <a:lstStyle/>
          <a:p>
            <a:r>
              <a:rPr lang="en-US" sz="1800" kern="0" dirty="0">
                <a:effectLst/>
                <a:latin typeface="Arial" panose="020B0604020202020204" pitchFamily="34" charset="0"/>
                <a:ea typeface="MS PGothic" panose="020B0600070205080204" pitchFamily="34" charset="-128"/>
              </a:rPr>
              <a:t>The Norton Guide to Equity-Minded Teaching</a:t>
            </a:r>
            <a:endParaRPr lang="en-US" dirty="0"/>
          </a:p>
        </p:txBody>
      </p:sp>
      <p:sp>
        <p:nvSpPr>
          <p:cNvPr id="6" name="TextBox 5">
            <a:extLst>
              <a:ext uri="{FF2B5EF4-FFF2-40B4-BE49-F238E27FC236}">
                <a16:creationId xmlns:a16="http://schemas.microsoft.com/office/drawing/2014/main" id="{96815E75-9E4D-68EE-486B-026B81C44E3E}"/>
              </a:ext>
            </a:extLst>
          </p:cNvPr>
          <p:cNvSpPr txBox="1"/>
          <p:nvPr/>
        </p:nvSpPr>
        <p:spPr>
          <a:xfrm>
            <a:off x="7280076" y="2760643"/>
            <a:ext cx="4656667" cy="3416320"/>
          </a:xfrm>
          <a:prstGeom prst="rect">
            <a:avLst/>
          </a:prstGeom>
          <a:noFill/>
          <a:ln w="38100">
            <a:solidFill>
              <a:schemeClr val="tx1"/>
            </a:solidFill>
          </a:ln>
        </p:spPr>
        <p:txBody>
          <a:bodyPr wrap="square" rtlCol="0">
            <a:spAutoFit/>
          </a:bodyPr>
          <a:lstStyle/>
          <a:p>
            <a:r>
              <a:rPr lang="en-US" b="1" dirty="0">
                <a:solidFill>
                  <a:srgbClr val="000000"/>
                </a:solidFill>
                <a:effectLst/>
                <a:latin typeface="Helvetica" pitchFamily="2" charset="0"/>
              </a:rPr>
              <a:t>BCHM 4761 Biochemistry Laboratory</a:t>
            </a:r>
            <a:endParaRPr lang="en-US" dirty="0">
              <a:latin typeface="Helvetica" pitchFamily="2" charset="0"/>
            </a:endParaRPr>
          </a:p>
          <a:p>
            <a:pPr marL="285750" indent="-285750">
              <a:buFont typeface="Arial" panose="020B0604020202020204" pitchFamily="34" charset="0"/>
              <a:buChar char="•"/>
            </a:pPr>
            <a:r>
              <a:rPr lang="en-US" dirty="0">
                <a:latin typeface="Helvetica" pitchFamily="2" charset="0"/>
              </a:rPr>
              <a:t>Exams 300</a:t>
            </a:r>
          </a:p>
          <a:p>
            <a:pPr marL="742950" lvl="1" indent="-285750">
              <a:buFont typeface="Arial" panose="020B0604020202020204" pitchFamily="34" charset="0"/>
              <a:buChar char="•"/>
            </a:pPr>
            <a:r>
              <a:rPr lang="en-US" dirty="0">
                <a:latin typeface="Helvetica" pitchFamily="2" charset="0"/>
              </a:rPr>
              <a:t>2 Exams (150 each)</a:t>
            </a:r>
          </a:p>
          <a:p>
            <a:pPr marL="285750" indent="-285750">
              <a:buFont typeface="Arial" panose="020B0604020202020204" pitchFamily="34" charset="0"/>
              <a:buChar char="•"/>
            </a:pPr>
            <a:r>
              <a:rPr lang="en-US" dirty="0">
                <a:latin typeface="Helvetica" pitchFamily="2" charset="0"/>
              </a:rPr>
              <a:t>Pre-labs 200</a:t>
            </a:r>
          </a:p>
          <a:p>
            <a:pPr marL="742950" lvl="1" indent="-285750">
              <a:buFont typeface="Arial" panose="020B0604020202020204" pitchFamily="34" charset="0"/>
              <a:buChar char="•"/>
            </a:pPr>
            <a:r>
              <a:rPr lang="en-US" dirty="0">
                <a:latin typeface="Helvetica" pitchFamily="2" charset="0"/>
              </a:rPr>
              <a:t>10 Pre-Lab (20 each)</a:t>
            </a:r>
          </a:p>
          <a:p>
            <a:pPr marL="285750" indent="-285750">
              <a:buFont typeface="Arial" panose="020B0604020202020204" pitchFamily="34" charset="0"/>
              <a:buChar char="•"/>
            </a:pPr>
            <a:r>
              <a:rPr lang="en-US" dirty="0">
                <a:latin typeface="Helvetica" pitchFamily="2" charset="0"/>
              </a:rPr>
              <a:t>Attendance/participation 100</a:t>
            </a:r>
          </a:p>
          <a:p>
            <a:pPr marL="742950" lvl="1" indent="-285750">
              <a:buFont typeface="Arial" panose="020B0604020202020204" pitchFamily="34" charset="0"/>
              <a:buChar char="•"/>
            </a:pPr>
            <a:r>
              <a:rPr lang="en-US" dirty="0">
                <a:latin typeface="Helvetica" pitchFamily="2" charset="0"/>
              </a:rPr>
              <a:t>Start with 100, deduct 10 for every absence</a:t>
            </a:r>
          </a:p>
          <a:p>
            <a:pPr marL="285750" indent="-285750">
              <a:buFont typeface="Arial" panose="020B0604020202020204" pitchFamily="34" charset="0"/>
              <a:buChar char="•"/>
            </a:pPr>
            <a:r>
              <a:rPr lang="en-US" dirty="0">
                <a:latin typeface="Helvetica" pitchFamily="2" charset="0"/>
              </a:rPr>
              <a:t>Lab reports 400</a:t>
            </a:r>
          </a:p>
          <a:p>
            <a:pPr marL="742950" lvl="1" indent="-285750">
              <a:buFont typeface="Arial" panose="020B0604020202020204" pitchFamily="34" charset="0"/>
              <a:buChar char="•"/>
            </a:pPr>
            <a:r>
              <a:rPr lang="en-US" dirty="0">
                <a:latin typeface="Helvetica" pitchFamily="2" charset="0"/>
              </a:rPr>
              <a:t>10 lab reports (20 points each)</a:t>
            </a:r>
          </a:p>
          <a:p>
            <a:pPr marL="742950" lvl="1" indent="-285750">
              <a:buFont typeface="Arial" panose="020B0604020202020204" pitchFamily="34" charset="0"/>
              <a:buChar char="•"/>
            </a:pPr>
            <a:r>
              <a:rPr lang="en-US" dirty="0">
                <a:latin typeface="Helvetica" pitchFamily="2" charset="0"/>
              </a:rPr>
              <a:t>1 final report (200)</a:t>
            </a:r>
          </a:p>
          <a:p>
            <a:pPr marL="285750" indent="-285750">
              <a:buFont typeface="Arial" panose="020B0604020202020204" pitchFamily="34" charset="0"/>
              <a:buChar char="•"/>
            </a:pPr>
            <a:r>
              <a:rPr lang="en-US" b="1" dirty="0">
                <a:latin typeface="Helvetica" pitchFamily="2" charset="0"/>
              </a:rPr>
              <a:t>Total 1000</a:t>
            </a:r>
          </a:p>
        </p:txBody>
      </p:sp>
      <p:sp>
        <p:nvSpPr>
          <p:cNvPr id="7" name="TextBox 6">
            <a:extLst>
              <a:ext uri="{FF2B5EF4-FFF2-40B4-BE49-F238E27FC236}">
                <a16:creationId xmlns:a16="http://schemas.microsoft.com/office/drawing/2014/main" id="{DC7CBBF7-551B-6237-A8DA-FF276F8B1FAC}"/>
              </a:ext>
            </a:extLst>
          </p:cNvPr>
          <p:cNvSpPr txBox="1"/>
          <p:nvPr/>
        </p:nvSpPr>
        <p:spPr>
          <a:xfrm>
            <a:off x="7280076" y="704137"/>
            <a:ext cx="4656667" cy="1754326"/>
          </a:xfrm>
          <a:prstGeom prst="rect">
            <a:avLst/>
          </a:prstGeom>
          <a:noFill/>
          <a:ln w="38100">
            <a:solidFill>
              <a:schemeClr val="tx1"/>
            </a:solidFill>
          </a:ln>
        </p:spPr>
        <p:txBody>
          <a:bodyPr wrap="square" rtlCol="0">
            <a:spAutoFit/>
          </a:bodyPr>
          <a:lstStyle/>
          <a:p>
            <a:r>
              <a:rPr lang="en-US" b="1" dirty="0">
                <a:solidFill>
                  <a:srgbClr val="000000"/>
                </a:solidFill>
                <a:effectLst/>
                <a:latin typeface="Helvetica" pitchFamily="2" charset="0"/>
              </a:rPr>
              <a:t>Methods of Molecular Biophysics</a:t>
            </a:r>
            <a:endParaRPr lang="en-US" dirty="0">
              <a:solidFill>
                <a:srgbClr val="000000"/>
              </a:solidFill>
              <a:effectLst/>
              <a:latin typeface="Helvetica" pitchFamily="2" charset="0"/>
            </a:endParaRPr>
          </a:p>
          <a:p>
            <a:pPr marL="285750" indent="-285750">
              <a:buFont typeface="Arial" panose="020B0604020202020204" pitchFamily="34" charset="0"/>
              <a:buChar char="•"/>
            </a:pPr>
            <a:r>
              <a:rPr lang="en-US" dirty="0">
                <a:solidFill>
                  <a:srgbClr val="000000"/>
                </a:solidFill>
                <a:effectLst/>
                <a:latin typeface="Helvetica" pitchFamily="2" charset="0"/>
              </a:rPr>
              <a:t>Participation and Team Projects (40%)</a:t>
            </a:r>
          </a:p>
          <a:p>
            <a:pPr marL="742950" lvl="1" indent="-285750">
              <a:buFont typeface="Arial" panose="020B0604020202020204" pitchFamily="34" charset="0"/>
              <a:buChar char="•"/>
            </a:pPr>
            <a:r>
              <a:rPr lang="en-US" dirty="0">
                <a:solidFill>
                  <a:srgbClr val="000000"/>
                </a:solidFill>
                <a:latin typeface="Helvetica" pitchFamily="2" charset="0"/>
              </a:rPr>
              <a:t>4 presentations (10% each)</a:t>
            </a:r>
            <a:endParaRPr lang="en-US" dirty="0">
              <a:solidFill>
                <a:srgbClr val="000000"/>
              </a:solidFill>
              <a:effectLst/>
              <a:latin typeface="Helvetica" pitchFamily="2" charset="0"/>
            </a:endParaRPr>
          </a:p>
          <a:p>
            <a:pPr marL="285750" indent="-285750">
              <a:buFont typeface="Arial" panose="020B0604020202020204" pitchFamily="34" charset="0"/>
              <a:buChar char="•"/>
            </a:pPr>
            <a:r>
              <a:rPr lang="en-US" dirty="0">
                <a:solidFill>
                  <a:srgbClr val="000000"/>
                </a:solidFill>
                <a:effectLst/>
                <a:latin typeface="Helvetica" pitchFamily="2" charset="0"/>
              </a:rPr>
              <a:t>Homework (10%)</a:t>
            </a:r>
          </a:p>
          <a:p>
            <a:pPr marL="742950" lvl="1" indent="-285750">
              <a:buFont typeface="Arial" panose="020B0604020202020204" pitchFamily="34" charset="0"/>
              <a:buChar char="•"/>
            </a:pPr>
            <a:r>
              <a:rPr lang="en-US" dirty="0">
                <a:solidFill>
                  <a:srgbClr val="000000"/>
                </a:solidFill>
                <a:latin typeface="Helvetica" pitchFamily="2" charset="0"/>
              </a:rPr>
              <a:t>2 assignments (5% each)</a:t>
            </a:r>
            <a:endParaRPr lang="en-US" dirty="0">
              <a:solidFill>
                <a:srgbClr val="000000"/>
              </a:solidFill>
              <a:effectLst/>
              <a:latin typeface="Helvetica" pitchFamily="2" charset="0"/>
            </a:endParaRPr>
          </a:p>
          <a:p>
            <a:pPr marL="285750" indent="-285750">
              <a:buFont typeface="Arial" panose="020B0604020202020204" pitchFamily="34" charset="0"/>
              <a:buChar char="•"/>
            </a:pPr>
            <a:r>
              <a:rPr lang="en-US" dirty="0">
                <a:solidFill>
                  <a:srgbClr val="000000"/>
                </a:solidFill>
                <a:effectLst/>
                <a:latin typeface="Helvetica" pitchFamily="2" charset="0"/>
              </a:rPr>
              <a:t>Final exam (50%)</a:t>
            </a:r>
          </a:p>
        </p:txBody>
      </p:sp>
    </p:spTree>
    <p:extLst>
      <p:ext uri="{BB962C8B-B14F-4D97-AF65-F5344CB8AC3E}">
        <p14:creationId xmlns:p14="http://schemas.microsoft.com/office/powerpoint/2010/main" val="37386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6871-2878-815E-8F79-8956D8EC9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83A19-B2B1-9D12-E6A5-EAAF5DD51D13}"/>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B6C55576-A554-98D3-095F-A0F9B63CC837}"/>
              </a:ext>
            </a:extLst>
          </p:cNvPr>
          <p:cNvSpPr>
            <a:spLocks noGrp="1"/>
          </p:cNvSpPr>
          <p:nvPr>
            <p:ph idx="1"/>
          </p:nvPr>
        </p:nvSpPr>
        <p:spPr>
          <a:xfrm>
            <a:off x="838200" y="1537757"/>
            <a:ext cx="6036733" cy="4955117"/>
          </a:xfrm>
        </p:spPr>
        <p:txBody>
          <a:bodyPr>
            <a:noAutofit/>
          </a:bodyPr>
          <a:lstStyle/>
          <a:p>
            <a:r>
              <a:rPr lang="en-US" sz="1800" b="1" dirty="0">
                <a:effectLst/>
                <a:latin typeface="Helvetica" pitchFamily="2" charset="0"/>
              </a:rPr>
              <a:t>Summative assessment</a:t>
            </a:r>
            <a:r>
              <a:rPr lang="en-US" sz="1800" dirty="0">
                <a:effectLst/>
                <a:latin typeface="Helvetica" pitchFamily="2" charset="0"/>
              </a:rPr>
              <a:t>: </a:t>
            </a:r>
          </a:p>
          <a:p>
            <a:pPr lvl="1"/>
            <a:r>
              <a:rPr lang="en-US" sz="1800" dirty="0">
                <a:effectLst/>
                <a:latin typeface="Helvetica" pitchFamily="2" charset="0"/>
              </a:rPr>
              <a:t>Focus on generating a measure or score, usually after a period of instruction. </a:t>
            </a:r>
          </a:p>
          <a:p>
            <a:pPr lvl="2"/>
            <a:r>
              <a:rPr lang="en-US" sz="1800" dirty="0">
                <a:latin typeface="Helvetica" pitchFamily="2" charset="0"/>
              </a:rPr>
              <a:t>High stakes</a:t>
            </a:r>
            <a:endParaRPr lang="en-US" sz="1800" dirty="0">
              <a:effectLst/>
              <a:latin typeface="Helvetica" pitchFamily="2" charset="0"/>
            </a:endParaRPr>
          </a:p>
          <a:p>
            <a:r>
              <a:rPr lang="en-US" sz="1800" b="1" dirty="0">
                <a:latin typeface="Helvetica" pitchFamily="2" charset="0"/>
              </a:rPr>
              <a:t>F</a:t>
            </a:r>
            <a:r>
              <a:rPr lang="en-US" sz="1800" b="1" dirty="0">
                <a:effectLst/>
                <a:latin typeface="Helvetica" pitchFamily="2" charset="0"/>
              </a:rPr>
              <a:t>ormative assessment</a:t>
            </a:r>
            <a:r>
              <a:rPr lang="en-US" sz="1800" dirty="0">
                <a:effectLst/>
                <a:latin typeface="Helvetica" pitchFamily="2" charset="0"/>
              </a:rPr>
              <a:t>: </a:t>
            </a:r>
          </a:p>
          <a:p>
            <a:pPr lvl="1"/>
            <a:r>
              <a:rPr lang="en-US" sz="1800" dirty="0">
                <a:latin typeface="Helvetica" pitchFamily="2" charset="0"/>
              </a:rPr>
              <a:t>U</a:t>
            </a:r>
            <a:r>
              <a:rPr lang="en-US" sz="1800" dirty="0">
                <a:effectLst/>
                <a:latin typeface="Helvetica" pitchFamily="2" charset="0"/>
              </a:rPr>
              <a:t>sually entails evaluating learning over time and having a different core purpose: improvement. </a:t>
            </a:r>
          </a:p>
          <a:p>
            <a:pPr lvl="2"/>
            <a:r>
              <a:rPr lang="en-US" sz="1800" dirty="0">
                <a:latin typeface="Helvetica" pitchFamily="2" charset="0"/>
              </a:rPr>
              <a:t>Low stakes assessment</a:t>
            </a:r>
          </a:p>
          <a:p>
            <a:r>
              <a:rPr lang="en-US" sz="1800" b="1" dirty="0">
                <a:effectLst/>
                <a:latin typeface="Helvetica" pitchFamily="2" charset="0"/>
              </a:rPr>
              <a:t>Authentic assessment:</a:t>
            </a:r>
          </a:p>
          <a:p>
            <a:pPr lvl="1"/>
            <a:r>
              <a:rPr lang="en-US" sz="1800" b="1" dirty="0">
                <a:effectLst/>
                <a:latin typeface="Helvetica" pitchFamily="2" charset="0"/>
              </a:rPr>
              <a:t> </a:t>
            </a:r>
            <a:r>
              <a:rPr lang="en-US" sz="1800" dirty="0">
                <a:effectLst/>
                <a:latin typeface="Helvetica" pitchFamily="2" charset="0"/>
              </a:rPr>
              <a:t>Students demonstrate their learning in ways that are meaningful and purposeful</a:t>
            </a:r>
          </a:p>
          <a:p>
            <a:r>
              <a:rPr lang="en-US" sz="1800" b="1" dirty="0">
                <a:latin typeface="Helvetica" pitchFamily="2" charset="0"/>
              </a:rPr>
              <a:t>Deficit thinking:</a:t>
            </a:r>
          </a:p>
          <a:p>
            <a:pPr lvl="1"/>
            <a:r>
              <a:rPr lang="en-US" sz="1800" dirty="0">
                <a:latin typeface="Helvetica" pitchFamily="2" charset="0"/>
              </a:rPr>
              <a:t>The belief that some students are intellectually limited</a:t>
            </a:r>
          </a:p>
          <a:p>
            <a:r>
              <a:rPr lang="en-US" sz="1800" b="1" dirty="0">
                <a:latin typeface="Helvetica" pitchFamily="2" charset="0"/>
              </a:rPr>
              <a:t>POGIL</a:t>
            </a:r>
          </a:p>
          <a:p>
            <a:pPr lvl="1"/>
            <a:r>
              <a:rPr lang="en-US" sz="1800" dirty="0">
                <a:latin typeface="Helvetica" pitchFamily="2" charset="0"/>
              </a:rPr>
              <a:t>Process Oriented Guided Inquiry Learning</a:t>
            </a:r>
          </a:p>
        </p:txBody>
      </p:sp>
      <p:sp>
        <p:nvSpPr>
          <p:cNvPr id="5" name="TextBox 4">
            <a:extLst>
              <a:ext uri="{FF2B5EF4-FFF2-40B4-BE49-F238E27FC236}">
                <a16:creationId xmlns:a16="http://schemas.microsoft.com/office/drawing/2014/main" id="{08B60EB2-B04E-13FD-AB6F-E5662337F524}"/>
              </a:ext>
            </a:extLst>
          </p:cNvPr>
          <p:cNvSpPr txBox="1"/>
          <p:nvPr/>
        </p:nvSpPr>
        <p:spPr>
          <a:xfrm>
            <a:off x="7280078" y="6479143"/>
            <a:ext cx="4911922" cy="369332"/>
          </a:xfrm>
          <a:prstGeom prst="rect">
            <a:avLst/>
          </a:prstGeom>
          <a:noFill/>
        </p:spPr>
        <p:txBody>
          <a:bodyPr wrap="none" rtlCol="0">
            <a:spAutoFit/>
          </a:bodyPr>
          <a:lstStyle/>
          <a:p>
            <a:r>
              <a:rPr lang="en-US" sz="1800" kern="0" dirty="0">
                <a:effectLst/>
                <a:latin typeface="Arial" panose="020B0604020202020204" pitchFamily="34" charset="0"/>
                <a:ea typeface="MS PGothic" panose="020B0600070205080204" pitchFamily="34" charset="-128"/>
              </a:rPr>
              <a:t>The Norton Guide to Equity-Minded Teaching</a:t>
            </a:r>
            <a:endParaRPr lang="en-US" dirty="0"/>
          </a:p>
        </p:txBody>
      </p:sp>
    </p:spTree>
    <p:extLst>
      <p:ext uri="{BB962C8B-B14F-4D97-AF65-F5344CB8AC3E}">
        <p14:creationId xmlns:p14="http://schemas.microsoft.com/office/powerpoint/2010/main" val="17440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9AF7-E47E-CFB7-DEA4-954AC1715820}"/>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590E3246-DF76-FCA3-70BC-01E3CAE7944C}"/>
              </a:ext>
            </a:extLst>
          </p:cNvPr>
          <p:cNvSpPr>
            <a:spLocks noGrp="1"/>
          </p:cNvSpPr>
          <p:nvPr>
            <p:ph idx="1"/>
          </p:nvPr>
        </p:nvSpPr>
        <p:spPr/>
        <p:txBody>
          <a:bodyPr/>
          <a:lstStyle/>
          <a:p>
            <a:r>
              <a:rPr lang="en-US" dirty="0"/>
              <a:t>Learning is not about the speed with which you learn the material. It’s about mastering it.</a:t>
            </a:r>
          </a:p>
          <a:p>
            <a:r>
              <a:rPr lang="en-US" dirty="0"/>
              <a:t>Not just memorization but understanding the material</a:t>
            </a:r>
          </a:p>
          <a:p>
            <a:pPr lvl="1"/>
            <a:r>
              <a:rPr lang="en-US" dirty="0"/>
              <a:t>Wiggins example: We memorized a</a:t>
            </a:r>
            <a:r>
              <a:rPr lang="en-US" baseline="30000" dirty="0"/>
              <a:t>2</a:t>
            </a:r>
            <a:r>
              <a:rPr lang="en-US" dirty="0"/>
              <a:t>+b</a:t>
            </a:r>
            <a:r>
              <a:rPr lang="en-US" baseline="30000" dirty="0"/>
              <a:t>2</a:t>
            </a:r>
            <a:r>
              <a:rPr lang="en-US" dirty="0"/>
              <a:t>=c</a:t>
            </a:r>
            <a:r>
              <a:rPr lang="en-US" baseline="30000" dirty="0"/>
              <a:t>2</a:t>
            </a:r>
            <a:r>
              <a:rPr lang="en-US" dirty="0"/>
              <a:t>, but can you tell me if each side needs to be square? Can this be generalized to a rhombus?</a:t>
            </a:r>
          </a:p>
          <a:p>
            <a:pPr lvl="1"/>
            <a:r>
              <a:rPr lang="en-US" dirty="0"/>
              <a:t>Mitochondria are the powerhouse of the cell. Why? What is the significance of this thing?</a:t>
            </a:r>
          </a:p>
          <a:p>
            <a:r>
              <a:rPr lang="en-US" dirty="0"/>
              <a:t>Minoritized groups and first-generation students are affected disproportionately.</a:t>
            </a:r>
          </a:p>
        </p:txBody>
      </p:sp>
      <p:sp>
        <p:nvSpPr>
          <p:cNvPr id="4" name="TextBox 3">
            <a:extLst>
              <a:ext uri="{FF2B5EF4-FFF2-40B4-BE49-F238E27FC236}">
                <a16:creationId xmlns:a16="http://schemas.microsoft.com/office/drawing/2014/main" id="{0EE6366C-D0FE-88FE-13E7-0FCAA4F33F8C}"/>
              </a:ext>
            </a:extLst>
          </p:cNvPr>
          <p:cNvSpPr txBox="1"/>
          <p:nvPr/>
        </p:nvSpPr>
        <p:spPr>
          <a:xfrm>
            <a:off x="6285467" y="6468448"/>
            <a:ext cx="6045245" cy="369332"/>
          </a:xfrm>
          <a:prstGeom prst="rect">
            <a:avLst/>
          </a:prstGeom>
          <a:noFill/>
        </p:spPr>
        <p:txBody>
          <a:bodyPr wrap="none" rtlCol="0">
            <a:spAutoFit/>
          </a:bodyPr>
          <a:lstStyle/>
          <a:p>
            <a:r>
              <a:rPr lang="en-US" sz="1800" kern="0" dirty="0">
                <a:effectLst/>
                <a:latin typeface="Arial" panose="020B0604020202020204" pitchFamily="34" charset="0"/>
                <a:ea typeface="MS PGothic" panose="020B0600070205080204" pitchFamily="34" charset="-128"/>
              </a:rPr>
              <a:t>The Norton Guide to Equity-Minded Teaching, </a:t>
            </a:r>
            <a:r>
              <a:rPr lang="en-US" sz="1800" kern="0" dirty="0">
                <a:effectLst/>
                <a:latin typeface="Arial" panose="020B0604020202020204" pitchFamily="34" charset="0"/>
                <a:ea typeface="MS PGothic" panose="020B0600070205080204" pitchFamily="34" charset="-128"/>
                <a:cs typeface="Arial" panose="020B0604020202020204" pitchFamily="34" charset="0"/>
              </a:rPr>
              <a:t>Brookings</a:t>
            </a:r>
            <a:r>
              <a:rPr lang="en-US" sz="1800" kern="0" dirty="0">
                <a:effectLst/>
                <a:latin typeface="Arial" panose="020B0604020202020204" pitchFamily="34" charset="0"/>
                <a:ea typeface="MS PGothic" panose="020B0600070205080204" pitchFamily="34" charset="-128"/>
              </a:rPr>
              <a:t> </a:t>
            </a:r>
            <a:endParaRPr lang="en-US" dirty="0"/>
          </a:p>
        </p:txBody>
      </p:sp>
    </p:spTree>
    <p:extLst>
      <p:ext uri="{BB962C8B-B14F-4D97-AF65-F5344CB8AC3E}">
        <p14:creationId xmlns:p14="http://schemas.microsoft.com/office/powerpoint/2010/main" val="207849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4EAD-E7C8-2979-1D0A-3E846A1EC912}"/>
              </a:ext>
            </a:extLst>
          </p:cNvPr>
          <p:cNvSpPr>
            <a:spLocks noGrp="1"/>
          </p:cNvSpPr>
          <p:nvPr>
            <p:ph type="title"/>
          </p:nvPr>
        </p:nvSpPr>
        <p:spPr/>
        <p:txBody>
          <a:bodyPr/>
          <a:lstStyle/>
          <a:p>
            <a:r>
              <a:rPr lang="en-US" dirty="0">
                <a:hlinkClick r:id="rId3">
                  <a:extLst>
                    <a:ext uri="{A12FA001-AC4F-418D-AE19-62706E023703}">
                      <ahyp:hlinkClr xmlns:ahyp="http://schemas.microsoft.com/office/drawing/2018/hyperlinkcolor" val="tx"/>
                    </a:ext>
                  </a:extLst>
                </a:hlinkClick>
              </a:rPr>
              <a:t>POGIL</a:t>
            </a:r>
            <a:endParaRPr lang="en-US" dirty="0"/>
          </a:p>
        </p:txBody>
      </p:sp>
      <p:pic>
        <p:nvPicPr>
          <p:cNvPr id="5" name="Content Placeholder 4" descr="A collage of images of science and math&#10;&#10;Description automatically generated">
            <a:extLst>
              <a:ext uri="{FF2B5EF4-FFF2-40B4-BE49-F238E27FC236}">
                <a16:creationId xmlns:a16="http://schemas.microsoft.com/office/drawing/2014/main" id="{FCC01316-3D09-9439-CA7D-B308207FB31D}"/>
              </a:ext>
            </a:extLst>
          </p:cNvPr>
          <p:cNvPicPr>
            <a:picLocks noGrp="1" noChangeAspect="1"/>
          </p:cNvPicPr>
          <p:nvPr>
            <p:ph idx="1"/>
          </p:nvPr>
        </p:nvPicPr>
        <p:blipFill>
          <a:blip r:embed="rId4"/>
          <a:stretch>
            <a:fillRect/>
          </a:stretch>
        </p:blipFill>
        <p:spPr>
          <a:xfrm>
            <a:off x="1448777" y="1535350"/>
            <a:ext cx="9294445" cy="4957525"/>
          </a:xfrm>
        </p:spPr>
      </p:pic>
      <p:sp>
        <p:nvSpPr>
          <p:cNvPr id="7" name="TextBox 6">
            <a:extLst>
              <a:ext uri="{FF2B5EF4-FFF2-40B4-BE49-F238E27FC236}">
                <a16:creationId xmlns:a16="http://schemas.microsoft.com/office/drawing/2014/main" id="{91197370-284E-A716-1496-496318FDC811}"/>
              </a:ext>
            </a:extLst>
          </p:cNvPr>
          <p:cNvSpPr txBox="1"/>
          <p:nvPr/>
        </p:nvSpPr>
        <p:spPr>
          <a:xfrm>
            <a:off x="11216970" y="6392240"/>
            <a:ext cx="889987" cy="369332"/>
          </a:xfrm>
          <a:prstGeom prst="rect">
            <a:avLst/>
          </a:prstGeom>
          <a:noFill/>
        </p:spPr>
        <p:txBody>
          <a:bodyPr wrap="none" rtlCol="0">
            <a:spAutoFit/>
          </a:bodyPr>
          <a:lstStyle/>
          <a:p>
            <a:r>
              <a:rPr lang="en-US" sz="1800" kern="0" dirty="0">
                <a:effectLst/>
                <a:latin typeface="Arial" panose="020B0604020202020204" pitchFamily="34" charset="0"/>
                <a:ea typeface="MS PGothic" panose="020B0600070205080204" pitchFamily="34" charset="-128"/>
                <a:cs typeface="Arial" panose="020B0604020202020204" pitchFamily="34" charset="0"/>
              </a:rPr>
              <a:t>POGIL</a:t>
            </a:r>
            <a:endParaRPr lang="en-US" dirty="0"/>
          </a:p>
        </p:txBody>
      </p:sp>
      <p:sp>
        <p:nvSpPr>
          <p:cNvPr id="8" name="Rectangle 7">
            <a:extLst>
              <a:ext uri="{FF2B5EF4-FFF2-40B4-BE49-F238E27FC236}">
                <a16:creationId xmlns:a16="http://schemas.microsoft.com/office/drawing/2014/main" id="{E74A1A34-938C-0481-6532-23BC578BC0F7}"/>
              </a:ext>
            </a:extLst>
          </p:cNvPr>
          <p:cNvSpPr/>
          <p:nvPr/>
        </p:nvSpPr>
        <p:spPr>
          <a:xfrm>
            <a:off x="4587561" y="1690688"/>
            <a:ext cx="1557867" cy="2051579"/>
          </a:xfrm>
          <a:prstGeom prst="rect">
            <a:avLst/>
          </a:prstGeom>
          <a:noFill/>
          <a:ln w="1079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82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30153D-6753-4B88-4EE0-FEF79314CC86}"/>
            </a:ext>
          </a:extLst>
        </p:cNvPr>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2DECD-AADC-F386-E6C4-FA7FC215E0B1}"/>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hlinkClick r:id="rId3">
                  <a:extLst>
                    <a:ext uri="{A12FA001-AC4F-418D-AE19-62706E023703}">
                      <ahyp:hlinkClr xmlns:ahyp="http://schemas.microsoft.com/office/drawing/2018/hyperlinkcolor" val="tx"/>
                    </a:ext>
                  </a:extLst>
                </a:hlinkClick>
              </a:rPr>
              <a:t>POGIL</a:t>
            </a:r>
            <a:endParaRPr lang="en-US" sz="5400" kern="1200">
              <a:solidFill>
                <a:schemeClr val="tx1"/>
              </a:solidFill>
              <a:latin typeface="+mj-lt"/>
              <a:ea typeface="+mj-ea"/>
              <a:cs typeface="+mj-cs"/>
            </a:endParaRPr>
          </a:p>
        </p:txBody>
      </p:sp>
      <p:sp>
        <p:nvSpPr>
          <p:cNvPr id="308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8E59B82-36B5-A5CB-6095-C2F65854D7CC}"/>
              </a:ext>
            </a:extLst>
          </p:cNvPr>
          <p:cNvSpPr>
            <a:spLocks noGrp="1"/>
          </p:cNvSpPr>
          <p:nvPr>
            <p:ph sz="half" idx="1"/>
          </p:nvPr>
        </p:nvSpPr>
        <p:spPr>
          <a:xfrm>
            <a:off x="630936" y="2807208"/>
            <a:ext cx="4957064" cy="3410712"/>
          </a:xfrm>
        </p:spPr>
        <p:txBody>
          <a:bodyPr vert="horz" lIns="91440" tIns="45720" rIns="91440" bIns="45720" rtlCol="0" anchor="t">
            <a:normAutofit/>
          </a:bodyPr>
          <a:lstStyle/>
          <a:p>
            <a:pPr marL="0" indent="0">
              <a:buNone/>
            </a:pPr>
            <a:r>
              <a:rPr lang="en-US" dirty="0"/>
              <a:t>The teacher's role in a POGIL classroom is to facilitate and coach, observing and periodically addressing individual and classroom-wide needs. </a:t>
            </a:r>
          </a:p>
        </p:txBody>
      </p:sp>
      <p:pic>
        <p:nvPicPr>
          <p:cNvPr id="3078" name="Picture 6">
            <a:extLst>
              <a:ext uri="{FF2B5EF4-FFF2-40B4-BE49-F238E27FC236}">
                <a16:creationId xmlns:a16="http://schemas.microsoft.com/office/drawing/2014/main" id="{75BF3F17-7E31-918B-B3FB-08952AC8FE3F}"/>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2843" r="27488"/>
          <a:stretch/>
        </p:blipFill>
        <p:spPr bwMode="auto">
          <a:xfrm>
            <a:off x="6604002" y="717413"/>
            <a:ext cx="4617883" cy="557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DAAECB1-1C3B-27B4-145F-4FDC6B8C613C}"/>
              </a:ext>
            </a:extLst>
          </p:cNvPr>
          <p:cNvSpPr txBox="1"/>
          <p:nvPr/>
        </p:nvSpPr>
        <p:spPr>
          <a:xfrm>
            <a:off x="11216970" y="6392240"/>
            <a:ext cx="889987" cy="369332"/>
          </a:xfrm>
          <a:prstGeom prst="rect">
            <a:avLst/>
          </a:prstGeom>
          <a:noFill/>
        </p:spPr>
        <p:txBody>
          <a:bodyPr wrap="none" rtlCol="0">
            <a:spAutoFit/>
          </a:bodyPr>
          <a:lstStyle/>
          <a:p>
            <a:r>
              <a:rPr lang="en-US" sz="1800" kern="0" dirty="0">
                <a:effectLst/>
                <a:latin typeface="Arial" panose="020B0604020202020204" pitchFamily="34" charset="0"/>
                <a:ea typeface="MS PGothic" panose="020B0600070205080204" pitchFamily="34" charset="-128"/>
                <a:cs typeface="Arial" panose="020B0604020202020204" pitchFamily="34" charset="0"/>
              </a:rPr>
              <a:t>POGIL</a:t>
            </a:r>
            <a:endParaRPr lang="en-US" dirty="0"/>
          </a:p>
        </p:txBody>
      </p:sp>
    </p:spTree>
    <p:extLst>
      <p:ext uri="{BB962C8B-B14F-4D97-AF65-F5344CB8AC3E}">
        <p14:creationId xmlns:p14="http://schemas.microsoft.com/office/powerpoint/2010/main" val="132694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356A0-5E57-5530-E5CC-3FA566DF5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85967-A7AE-B92F-9A40-186BFD270208}"/>
              </a:ext>
            </a:extLst>
          </p:cNvPr>
          <p:cNvSpPr>
            <a:spLocks noGrp="1"/>
          </p:cNvSpPr>
          <p:nvPr>
            <p:ph type="title"/>
          </p:nvPr>
        </p:nvSpPr>
        <p:spPr/>
        <p:txBody>
          <a:bodyPr/>
          <a:lstStyle/>
          <a:p>
            <a:r>
              <a:rPr lang="en-US" dirty="0">
                <a:hlinkClick r:id="rId3">
                  <a:extLst>
                    <a:ext uri="{A12FA001-AC4F-418D-AE19-62706E023703}">
                      <ahyp:hlinkClr xmlns:ahyp="http://schemas.microsoft.com/office/drawing/2018/hyperlinkcolor" val="tx"/>
                    </a:ext>
                  </a:extLst>
                </a:hlinkClick>
              </a:rPr>
              <a:t>POGIL</a:t>
            </a:r>
            <a:endParaRPr lang="en-US" dirty="0"/>
          </a:p>
        </p:txBody>
      </p:sp>
      <p:sp>
        <p:nvSpPr>
          <p:cNvPr id="4" name="Content Placeholder 3">
            <a:extLst>
              <a:ext uri="{FF2B5EF4-FFF2-40B4-BE49-F238E27FC236}">
                <a16:creationId xmlns:a16="http://schemas.microsoft.com/office/drawing/2014/main" id="{3DE16525-C97A-D142-05CC-3FE3108E14A2}"/>
              </a:ext>
            </a:extLst>
          </p:cNvPr>
          <p:cNvSpPr>
            <a:spLocks noGrp="1"/>
          </p:cNvSpPr>
          <p:nvPr>
            <p:ph sz="half" idx="1"/>
          </p:nvPr>
        </p:nvSpPr>
        <p:spPr/>
        <p:txBody>
          <a:bodyPr>
            <a:noAutofit/>
          </a:bodyPr>
          <a:lstStyle/>
          <a:p>
            <a:pPr>
              <a:lnSpc>
                <a:spcPct val="100000"/>
              </a:lnSpc>
              <a:spcBef>
                <a:spcPts val="0"/>
              </a:spcBef>
            </a:pPr>
            <a:r>
              <a:rPr lang="en-US" sz="2200" dirty="0"/>
              <a:t>1−Thermodynamics of Water </a:t>
            </a:r>
          </a:p>
          <a:p>
            <a:pPr>
              <a:lnSpc>
                <a:spcPct val="100000"/>
              </a:lnSpc>
              <a:spcBef>
                <a:spcPts val="0"/>
              </a:spcBef>
            </a:pPr>
            <a:r>
              <a:rPr lang="en-US" sz="2200" dirty="0"/>
              <a:t>2−Buffers and pH in Biological Systems </a:t>
            </a:r>
          </a:p>
          <a:p>
            <a:pPr>
              <a:lnSpc>
                <a:spcPct val="100000"/>
              </a:lnSpc>
              <a:spcBef>
                <a:spcPts val="0"/>
              </a:spcBef>
            </a:pPr>
            <a:r>
              <a:rPr lang="en-US" sz="2200" dirty="0"/>
              <a:t>3−Amino Acids and Protein Primary Structure </a:t>
            </a:r>
          </a:p>
          <a:p>
            <a:pPr>
              <a:lnSpc>
                <a:spcPct val="100000"/>
              </a:lnSpc>
              <a:spcBef>
                <a:spcPts val="0"/>
              </a:spcBef>
            </a:pPr>
            <a:r>
              <a:rPr lang="en-US" sz="2200" dirty="0"/>
              <a:t>4−Protein Secondary Structure </a:t>
            </a:r>
          </a:p>
          <a:p>
            <a:pPr>
              <a:lnSpc>
                <a:spcPct val="100000"/>
              </a:lnSpc>
              <a:spcBef>
                <a:spcPts val="0"/>
              </a:spcBef>
            </a:pPr>
            <a:r>
              <a:rPr lang="en-US" sz="2200" dirty="0"/>
              <a:t>5−Protein Tertiary and Quaternary Structure </a:t>
            </a:r>
          </a:p>
          <a:p>
            <a:pPr>
              <a:lnSpc>
                <a:spcPct val="100000"/>
              </a:lnSpc>
              <a:spcBef>
                <a:spcPts val="0"/>
              </a:spcBef>
            </a:pPr>
            <a:r>
              <a:rPr lang="en-US" sz="2200" dirty="0"/>
              <a:t>6−Oxygen Binding Proteins </a:t>
            </a:r>
          </a:p>
          <a:p>
            <a:pPr>
              <a:lnSpc>
                <a:spcPct val="100000"/>
              </a:lnSpc>
              <a:spcBef>
                <a:spcPts val="0"/>
              </a:spcBef>
            </a:pPr>
            <a:r>
              <a:rPr lang="en-US" sz="2200" dirty="0"/>
              <a:t>7−Structural Changes in Hemoglobin </a:t>
            </a:r>
          </a:p>
          <a:p>
            <a:pPr>
              <a:lnSpc>
                <a:spcPct val="100000"/>
              </a:lnSpc>
              <a:spcBef>
                <a:spcPts val="0"/>
              </a:spcBef>
            </a:pPr>
            <a:r>
              <a:rPr lang="en-US" sz="2200" dirty="0"/>
              <a:t>8−Enzyme Catalysis </a:t>
            </a:r>
          </a:p>
          <a:p>
            <a:pPr>
              <a:lnSpc>
                <a:spcPct val="100000"/>
              </a:lnSpc>
              <a:spcBef>
                <a:spcPts val="0"/>
              </a:spcBef>
            </a:pPr>
            <a:r>
              <a:rPr lang="en-US" sz="2200" dirty="0"/>
              <a:t>9−Enzyme Kinetics </a:t>
            </a:r>
          </a:p>
          <a:p>
            <a:pPr>
              <a:lnSpc>
                <a:spcPct val="100000"/>
              </a:lnSpc>
              <a:spcBef>
                <a:spcPts val="0"/>
              </a:spcBef>
            </a:pPr>
            <a:r>
              <a:rPr lang="en-US" sz="2200" dirty="0"/>
              <a:t>10−Enzyme Inhibition </a:t>
            </a:r>
          </a:p>
          <a:p>
            <a:pPr>
              <a:lnSpc>
                <a:spcPct val="100000"/>
              </a:lnSpc>
              <a:spcBef>
                <a:spcPts val="0"/>
              </a:spcBef>
            </a:pPr>
            <a:r>
              <a:rPr lang="en-US" sz="2200" dirty="0"/>
              <a:t>11−Lipid Structure and Function</a:t>
            </a:r>
          </a:p>
        </p:txBody>
      </p:sp>
      <p:sp>
        <p:nvSpPr>
          <p:cNvPr id="7" name="Content Placeholder 6">
            <a:extLst>
              <a:ext uri="{FF2B5EF4-FFF2-40B4-BE49-F238E27FC236}">
                <a16:creationId xmlns:a16="http://schemas.microsoft.com/office/drawing/2014/main" id="{233DBDF8-7E15-A2EF-D18F-20BF3DFD84A2}"/>
              </a:ext>
            </a:extLst>
          </p:cNvPr>
          <p:cNvSpPr>
            <a:spLocks noGrp="1"/>
          </p:cNvSpPr>
          <p:nvPr>
            <p:ph sz="half" idx="2"/>
          </p:nvPr>
        </p:nvSpPr>
        <p:spPr/>
        <p:txBody>
          <a:bodyPr>
            <a:normAutofit fontScale="85000" lnSpcReduction="20000"/>
          </a:bodyPr>
          <a:lstStyle/>
          <a:p>
            <a:r>
              <a:rPr lang="en-US" dirty="0"/>
              <a:t>12−Membrane Transport Article</a:t>
            </a:r>
          </a:p>
          <a:p>
            <a:r>
              <a:rPr lang="en-US" dirty="0"/>
              <a:t>13−Carbohydrate Structure</a:t>
            </a:r>
          </a:p>
          <a:p>
            <a:r>
              <a:rPr lang="en-US" dirty="0"/>
              <a:t>14−Introduction to Metabolism</a:t>
            </a:r>
          </a:p>
          <a:p>
            <a:r>
              <a:rPr lang="en-US" dirty="0"/>
              <a:t>15−Glycolysis and Gluconeogenesis</a:t>
            </a:r>
          </a:p>
          <a:p>
            <a:r>
              <a:rPr lang="en-US" dirty="0"/>
              <a:t>16−Regulation of Glycolysis and Gluconeogenesis </a:t>
            </a:r>
          </a:p>
          <a:p>
            <a:r>
              <a:rPr lang="en-US" dirty="0"/>
              <a:t>17−Glycogen Metabolism </a:t>
            </a:r>
          </a:p>
          <a:p>
            <a:r>
              <a:rPr lang="en-US" dirty="0"/>
              <a:t>18−Citric Acid Cycle </a:t>
            </a:r>
          </a:p>
          <a:p>
            <a:r>
              <a:rPr lang="en-US" dirty="0"/>
              <a:t>19−Electron Transport Chain </a:t>
            </a:r>
          </a:p>
          <a:p>
            <a:r>
              <a:rPr lang="en-US" dirty="0"/>
              <a:t>20−ATP Synthase </a:t>
            </a:r>
          </a:p>
          <a:p>
            <a:r>
              <a:rPr lang="en-US" dirty="0"/>
              <a:t>21−Fatty Acid Catabolism</a:t>
            </a:r>
          </a:p>
        </p:txBody>
      </p:sp>
      <p:sp>
        <p:nvSpPr>
          <p:cNvPr id="8" name="TextBox 7">
            <a:extLst>
              <a:ext uri="{FF2B5EF4-FFF2-40B4-BE49-F238E27FC236}">
                <a16:creationId xmlns:a16="http://schemas.microsoft.com/office/drawing/2014/main" id="{4ED9D92C-7DE6-261B-8E39-A9F005F7C4BD}"/>
              </a:ext>
            </a:extLst>
          </p:cNvPr>
          <p:cNvSpPr txBox="1"/>
          <p:nvPr/>
        </p:nvSpPr>
        <p:spPr>
          <a:xfrm>
            <a:off x="11216970" y="6392240"/>
            <a:ext cx="889987" cy="369332"/>
          </a:xfrm>
          <a:prstGeom prst="rect">
            <a:avLst/>
          </a:prstGeom>
          <a:noFill/>
        </p:spPr>
        <p:txBody>
          <a:bodyPr wrap="none" rtlCol="0">
            <a:spAutoFit/>
          </a:bodyPr>
          <a:lstStyle/>
          <a:p>
            <a:r>
              <a:rPr lang="en-US" sz="1800" kern="0" dirty="0">
                <a:effectLst/>
                <a:latin typeface="Arial" panose="020B0604020202020204" pitchFamily="34" charset="0"/>
                <a:ea typeface="MS PGothic" panose="020B0600070205080204" pitchFamily="34" charset="-128"/>
                <a:cs typeface="Arial" panose="020B0604020202020204" pitchFamily="34" charset="0"/>
              </a:rPr>
              <a:t>POGIL</a:t>
            </a:r>
            <a:endParaRPr lang="en-US" dirty="0"/>
          </a:p>
        </p:txBody>
      </p:sp>
    </p:spTree>
    <p:extLst>
      <p:ext uri="{BB962C8B-B14F-4D97-AF65-F5344CB8AC3E}">
        <p14:creationId xmlns:p14="http://schemas.microsoft.com/office/powerpoint/2010/main" val="12942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otalTime>317</TotalTime>
  <Words>1490</Words>
  <Application>Microsoft Macintosh PowerPoint</Application>
  <PresentationFormat>Widescreen</PresentationFormat>
  <Paragraphs>133</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Helvetica</vt:lpstr>
      <vt:lpstr>Wingdings</vt:lpstr>
      <vt:lpstr>Work Sans</vt:lpstr>
      <vt:lpstr>Office Theme</vt:lpstr>
      <vt:lpstr>Revising Student Assessments and Grading for Equitable Learning</vt:lpstr>
      <vt:lpstr>Equity vs. Equality</vt:lpstr>
      <vt:lpstr>Vocabulary</vt:lpstr>
      <vt:lpstr>Vocabulary</vt:lpstr>
      <vt:lpstr>Vocabulary</vt:lpstr>
      <vt:lpstr>So what?</vt:lpstr>
      <vt:lpstr>POGIL</vt:lpstr>
      <vt:lpstr>POGIL</vt:lpstr>
      <vt:lpstr>POGIL</vt:lpstr>
      <vt:lpstr>Action Plan for FA 2025  Principles of Biochemistry  </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Lottie Steward</dc:creator>
  <cp:lastModifiedBy>Lottie Steward</cp:lastModifiedBy>
  <cp:revision>3</cp:revision>
  <dcterms:created xsi:type="dcterms:W3CDTF">2024-11-20T18:16:38Z</dcterms:created>
  <dcterms:modified xsi:type="dcterms:W3CDTF">2024-12-03T21:09:27Z</dcterms:modified>
</cp:coreProperties>
</file>