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3"/>
  </p:notesMasterIdLst>
  <p:handoutMasterIdLst>
    <p:handoutMasterId r:id="rId14"/>
  </p:handoutMasterIdLst>
  <p:sldIdLst>
    <p:sldId id="397" r:id="rId5"/>
    <p:sldId id="409" r:id="rId6"/>
    <p:sldId id="406" r:id="rId7"/>
    <p:sldId id="389" r:id="rId8"/>
    <p:sldId id="383" r:id="rId9"/>
    <p:sldId id="408" r:id="rId10"/>
    <p:sldId id="410" r:id="rId11"/>
    <p:sldId id="4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939" autoAdjust="0"/>
  </p:normalViewPr>
  <p:slideViewPr>
    <p:cSldViewPr snapToGrid="0">
      <p:cViewPr varScale="1">
        <p:scale>
          <a:sx n="61" d="100"/>
          <a:sy n="61" d="100"/>
        </p:scale>
        <p:origin x="168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sites.lsa.umich.edu/equitable-teaching/social-identity-whee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ites.lsa.umich.edu/equitable-teaching/social-identity-wheel/"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F5DFB-CA9C-47A5-9416-3F1F77FF297C}"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en-US"/>
        </a:p>
      </dgm:t>
    </dgm:pt>
    <dgm:pt modelId="{230E1E66-4790-411D-BAD3-A7D2A3DCFEFC}">
      <dgm:prSet phldrT="[Text]"/>
      <dgm:spPr/>
      <dgm:t>
        <a:bodyPr/>
        <a:lstStyle/>
        <a:p>
          <a:r>
            <a:rPr lang="en-US" dirty="0"/>
            <a:t>In class activity</a:t>
          </a:r>
        </a:p>
      </dgm:t>
    </dgm:pt>
    <dgm:pt modelId="{E0B856C2-94A9-4C8A-B3B0-ED60F2BA20A9}" type="parTrans" cxnId="{9A30A48E-0E80-4EDB-9A8B-F9815CE28E24}">
      <dgm:prSet/>
      <dgm:spPr/>
      <dgm:t>
        <a:bodyPr/>
        <a:lstStyle/>
        <a:p>
          <a:endParaRPr lang="en-US"/>
        </a:p>
      </dgm:t>
    </dgm:pt>
    <dgm:pt modelId="{42CC9B81-F2B3-466E-9EE3-88154EB7578E}" type="sibTrans" cxnId="{9A30A48E-0E80-4EDB-9A8B-F9815CE28E24}">
      <dgm:prSet/>
      <dgm:spPr/>
      <dgm:t>
        <a:bodyPr/>
        <a:lstStyle/>
        <a:p>
          <a:endParaRPr lang="en-US"/>
        </a:p>
      </dgm:t>
    </dgm:pt>
    <dgm:pt modelId="{0D0DFAC3-42BB-426A-BBAA-DAFD0B154F9A}">
      <dgm:prSet/>
      <dgm:spPr/>
      <dgm:t>
        <a:bodyPr/>
        <a:lstStyle/>
        <a:p>
          <a:r>
            <a:rPr lang="en-US" dirty="0"/>
            <a:t>Goal: Activate students’ thinking about their identities and the power of their unique perspective</a:t>
          </a:r>
        </a:p>
      </dgm:t>
    </dgm:pt>
    <dgm:pt modelId="{1BEC1F7C-E9A4-4285-9A7C-845D266A4390}" type="parTrans" cxnId="{FB411EE7-9E17-441C-A60E-7A0C1CDD2C6C}">
      <dgm:prSet/>
      <dgm:spPr/>
      <dgm:t>
        <a:bodyPr/>
        <a:lstStyle/>
        <a:p>
          <a:endParaRPr lang="en-US"/>
        </a:p>
      </dgm:t>
    </dgm:pt>
    <dgm:pt modelId="{41C034CE-3BC5-4115-8F1D-0AF022F6F60F}" type="sibTrans" cxnId="{FB411EE7-9E17-441C-A60E-7A0C1CDD2C6C}">
      <dgm:prSet/>
      <dgm:spPr/>
      <dgm:t>
        <a:bodyPr/>
        <a:lstStyle/>
        <a:p>
          <a:endParaRPr lang="en-US"/>
        </a:p>
      </dgm:t>
    </dgm:pt>
    <dgm:pt modelId="{6B884AE7-25CE-4E72-AC51-99179ED2F577}">
      <dgm:prSet/>
      <dgm:spPr/>
      <dgm:t>
        <a:bodyPr/>
        <a:lstStyle/>
        <a:p>
          <a:r>
            <a:rPr lang="en-US" dirty="0"/>
            <a:t>Idea: </a:t>
          </a:r>
          <a:r>
            <a:rPr lang="en-US" dirty="0">
              <a:hlinkClick xmlns:r="http://schemas.openxmlformats.org/officeDocument/2006/relationships" r:id="rId1"/>
            </a:rPr>
            <a:t>University of Michigan “Social Identity Wheel”</a:t>
          </a:r>
          <a:endParaRPr lang="en-US" dirty="0"/>
        </a:p>
      </dgm:t>
    </dgm:pt>
    <dgm:pt modelId="{3E20AD86-42B3-46CA-9B37-F9F9A50550B7}" type="parTrans" cxnId="{DCA737C8-7ECC-4A86-8C0F-8AB898B5F2E7}">
      <dgm:prSet/>
      <dgm:spPr/>
      <dgm:t>
        <a:bodyPr/>
        <a:lstStyle/>
        <a:p>
          <a:endParaRPr lang="en-US"/>
        </a:p>
      </dgm:t>
    </dgm:pt>
    <dgm:pt modelId="{6DCCEF82-479A-4104-9AC8-5B53AE0A5D22}" type="sibTrans" cxnId="{DCA737C8-7ECC-4A86-8C0F-8AB898B5F2E7}">
      <dgm:prSet/>
      <dgm:spPr/>
      <dgm:t>
        <a:bodyPr/>
        <a:lstStyle/>
        <a:p>
          <a:endParaRPr lang="en-US"/>
        </a:p>
      </dgm:t>
    </dgm:pt>
    <dgm:pt modelId="{C23ED60A-B1C8-42FB-B07C-FF9E86C4457C}">
      <dgm:prSet/>
      <dgm:spPr/>
      <dgm:t>
        <a:bodyPr/>
        <a:lstStyle/>
        <a:p>
          <a:r>
            <a:rPr lang="en-US"/>
            <a:t>Mini Lecture</a:t>
          </a:r>
          <a:endParaRPr lang="en-US" dirty="0"/>
        </a:p>
      </dgm:t>
    </dgm:pt>
    <dgm:pt modelId="{50248ADB-F1EE-48E4-A97C-564323ECFADA}" type="parTrans" cxnId="{F71330D3-D21B-405D-B650-816BC1535555}">
      <dgm:prSet/>
      <dgm:spPr/>
      <dgm:t>
        <a:bodyPr/>
        <a:lstStyle/>
        <a:p>
          <a:endParaRPr lang="en-US"/>
        </a:p>
      </dgm:t>
    </dgm:pt>
    <dgm:pt modelId="{17401505-B32E-4833-A518-FA4C702FEB6D}" type="sibTrans" cxnId="{F71330D3-D21B-405D-B650-816BC1535555}">
      <dgm:prSet/>
      <dgm:spPr/>
      <dgm:t>
        <a:bodyPr/>
        <a:lstStyle/>
        <a:p>
          <a:endParaRPr lang="en-US"/>
        </a:p>
      </dgm:t>
    </dgm:pt>
    <dgm:pt modelId="{6C927339-62EB-46BA-95F5-EB54E34192FF}">
      <dgm:prSet/>
      <dgm:spPr/>
      <dgm:t>
        <a:bodyPr/>
        <a:lstStyle/>
        <a:p>
          <a:r>
            <a:rPr lang="en-US"/>
            <a:t>Goal: Illustrate how unique identities and perspectives are valuable in doing philosophy</a:t>
          </a:r>
          <a:endParaRPr lang="en-US" dirty="0"/>
        </a:p>
      </dgm:t>
    </dgm:pt>
    <dgm:pt modelId="{BF6D7D42-F7DC-4608-AF57-9951EAA9A89A}" type="parTrans" cxnId="{1B294DE0-F5BD-4229-A5FC-FC793B2AE3A8}">
      <dgm:prSet/>
      <dgm:spPr/>
      <dgm:t>
        <a:bodyPr/>
        <a:lstStyle/>
        <a:p>
          <a:endParaRPr lang="en-US"/>
        </a:p>
      </dgm:t>
    </dgm:pt>
    <dgm:pt modelId="{7A9A7116-175A-4CBF-8E29-31322D0812BC}" type="sibTrans" cxnId="{1B294DE0-F5BD-4229-A5FC-FC793B2AE3A8}">
      <dgm:prSet/>
      <dgm:spPr/>
      <dgm:t>
        <a:bodyPr/>
        <a:lstStyle/>
        <a:p>
          <a:endParaRPr lang="en-US"/>
        </a:p>
      </dgm:t>
    </dgm:pt>
    <dgm:pt modelId="{6ABF4B22-F048-4BC1-9BB3-40BC758319FD}">
      <dgm:prSet/>
      <dgm:spPr/>
      <dgm:t>
        <a:bodyPr/>
        <a:lstStyle/>
        <a:p>
          <a:r>
            <a:rPr lang="en-US"/>
            <a:t>Idea: Share philosophical stories (e.g. Karl Popper, Charles Mills, Nel Noddings)</a:t>
          </a:r>
          <a:endParaRPr lang="en-US" dirty="0"/>
        </a:p>
      </dgm:t>
    </dgm:pt>
    <dgm:pt modelId="{F246A50A-639E-4AD2-B295-9F204CBA224C}" type="parTrans" cxnId="{25B9B5E9-BE29-46EB-95EB-B4D05862BC3C}">
      <dgm:prSet/>
      <dgm:spPr/>
      <dgm:t>
        <a:bodyPr/>
        <a:lstStyle/>
        <a:p>
          <a:endParaRPr lang="en-US"/>
        </a:p>
      </dgm:t>
    </dgm:pt>
    <dgm:pt modelId="{BAC0987C-78FC-45D4-A65F-1A823F804B11}" type="sibTrans" cxnId="{25B9B5E9-BE29-46EB-95EB-B4D05862BC3C}">
      <dgm:prSet/>
      <dgm:spPr/>
      <dgm:t>
        <a:bodyPr/>
        <a:lstStyle/>
        <a:p>
          <a:endParaRPr lang="en-US"/>
        </a:p>
      </dgm:t>
    </dgm:pt>
    <dgm:pt modelId="{EE9AC623-87B6-475C-8F59-5F032DCFF48D}">
      <dgm:prSet/>
      <dgm:spPr/>
      <dgm:t>
        <a:bodyPr/>
        <a:lstStyle/>
        <a:p>
          <a:r>
            <a:rPr lang="en-US"/>
            <a:t>Homework</a:t>
          </a:r>
          <a:endParaRPr lang="en-US" dirty="0"/>
        </a:p>
      </dgm:t>
    </dgm:pt>
    <dgm:pt modelId="{F3684705-E209-4F20-B734-EB127B9DA217}" type="parTrans" cxnId="{C5A11086-C2B8-4012-8605-5A080CA58523}">
      <dgm:prSet/>
      <dgm:spPr/>
      <dgm:t>
        <a:bodyPr/>
        <a:lstStyle/>
        <a:p>
          <a:endParaRPr lang="en-US"/>
        </a:p>
      </dgm:t>
    </dgm:pt>
    <dgm:pt modelId="{AD855EDB-0BFF-4769-B68E-04338E3F9142}" type="sibTrans" cxnId="{C5A11086-C2B8-4012-8605-5A080CA58523}">
      <dgm:prSet/>
      <dgm:spPr/>
      <dgm:t>
        <a:bodyPr/>
        <a:lstStyle/>
        <a:p>
          <a:endParaRPr lang="en-US"/>
        </a:p>
      </dgm:t>
    </dgm:pt>
    <dgm:pt modelId="{37D6C4AA-5BBB-4500-89A3-176CCD5F6906}">
      <dgm:prSet/>
      <dgm:spPr/>
      <dgm:t>
        <a:bodyPr/>
        <a:lstStyle/>
        <a:p>
          <a:r>
            <a:rPr lang="en-US"/>
            <a:t>Goal: Opportunity to engage unique perspective while doing philosophy.</a:t>
          </a:r>
          <a:endParaRPr lang="en-US" dirty="0"/>
        </a:p>
      </dgm:t>
    </dgm:pt>
    <dgm:pt modelId="{48E2C7C4-E73B-4A06-BAC3-66EB84082A53}" type="parTrans" cxnId="{E5D81024-12B0-44D3-B2FE-05D06B9D605F}">
      <dgm:prSet/>
      <dgm:spPr/>
      <dgm:t>
        <a:bodyPr/>
        <a:lstStyle/>
        <a:p>
          <a:endParaRPr lang="en-US"/>
        </a:p>
      </dgm:t>
    </dgm:pt>
    <dgm:pt modelId="{F99E22C8-3571-4DCA-9274-4281F2D5E84C}" type="sibTrans" cxnId="{E5D81024-12B0-44D3-B2FE-05D06B9D605F}">
      <dgm:prSet/>
      <dgm:spPr/>
      <dgm:t>
        <a:bodyPr/>
        <a:lstStyle/>
        <a:p>
          <a:endParaRPr lang="en-US"/>
        </a:p>
      </dgm:t>
    </dgm:pt>
    <dgm:pt modelId="{DC3E4F92-5B30-44E1-81BA-C6E5F6836FBF}">
      <dgm:prSet/>
      <dgm:spPr/>
      <dgm:t>
        <a:bodyPr/>
        <a:lstStyle/>
        <a:p>
          <a:r>
            <a:rPr lang="en-US"/>
            <a:t>Idea: Reading response (shared with classmates), directed reflection (not shared) </a:t>
          </a:r>
          <a:endParaRPr lang="en-US" dirty="0"/>
        </a:p>
      </dgm:t>
    </dgm:pt>
    <dgm:pt modelId="{F87897AE-5C7C-42B9-AEF9-FF1D7118656A}" type="parTrans" cxnId="{1BF46196-05BD-4AAC-81D0-2660E0759770}">
      <dgm:prSet/>
      <dgm:spPr/>
      <dgm:t>
        <a:bodyPr/>
        <a:lstStyle/>
        <a:p>
          <a:endParaRPr lang="en-US"/>
        </a:p>
      </dgm:t>
    </dgm:pt>
    <dgm:pt modelId="{9EBAB15A-FC86-4682-8C11-02F444A58DAD}" type="sibTrans" cxnId="{1BF46196-05BD-4AAC-81D0-2660E0759770}">
      <dgm:prSet/>
      <dgm:spPr/>
      <dgm:t>
        <a:bodyPr/>
        <a:lstStyle/>
        <a:p>
          <a:endParaRPr lang="en-US"/>
        </a:p>
      </dgm:t>
    </dgm:pt>
    <dgm:pt modelId="{D037900B-8E6D-4DF4-BF0D-198483287655}" type="pres">
      <dgm:prSet presAssocID="{8FAF5DFB-CA9C-47A5-9416-3F1F77FF297C}" presName="linearFlow" presStyleCnt="0">
        <dgm:presLayoutVars>
          <dgm:dir/>
          <dgm:animLvl val="lvl"/>
          <dgm:resizeHandles val="exact"/>
        </dgm:presLayoutVars>
      </dgm:prSet>
      <dgm:spPr/>
    </dgm:pt>
    <dgm:pt modelId="{8CC53B32-843B-4DEC-9C47-9ABFD9D9C054}" type="pres">
      <dgm:prSet presAssocID="{230E1E66-4790-411D-BAD3-A7D2A3DCFEFC}" presName="composite" presStyleCnt="0"/>
      <dgm:spPr/>
    </dgm:pt>
    <dgm:pt modelId="{69113184-EC14-48B1-9C70-11680BBACCAC}" type="pres">
      <dgm:prSet presAssocID="{230E1E66-4790-411D-BAD3-A7D2A3DCFEFC}" presName="parentText" presStyleLbl="alignNode1" presStyleIdx="0" presStyleCnt="3">
        <dgm:presLayoutVars>
          <dgm:chMax val="1"/>
          <dgm:bulletEnabled val="1"/>
        </dgm:presLayoutVars>
      </dgm:prSet>
      <dgm:spPr/>
    </dgm:pt>
    <dgm:pt modelId="{40F4B52B-7278-4791-896D-7BD7341FBAED}" type="pres">
      <dgm:prSet presAssocID="{230E1E66-4790-411D-BAD3-A7D2A3DCFEFC}" presName="descendantText" presStyleLbl="alignAcc1" presStyleIdx="0" presStyleCnt="3">
        <dgm:presLayoutVars>
          <dgm:bulletEnabled val="1"/>
        </dgm:presLayoutVars>
      </dgm:prSet>
      <dgm:spPr/>
    </dgm:pt>
    <dgm:pt modelId="{5E006B78-A51D-4E87-8FD1-AE99DD205A7C}" type="pres">
      <dgm:prSet presAssocID="{42CC9B81-F2B3-466E-9EE3-88154EB7578E}" presName="sp" presStyleCnt="0"/>
      <dgm:spPr/>
    </dgm:pt>
    <dgm:pt modelId="{FDF9CB66-46BA-4AFB-B59B-FE094890276D}" type="pres">
      <dgm:prSet presAssocID="{C23ED60A-B1C8-42FB-B07C-FF9E86C4457C}" presName="composite" presStyleCnt="0"/>
      <dgm:spPr/>
    </dgm:pt>
    <dgm:pt modelId="{D35FAC33-8C48-44F5-8433-E83B424801F6}" type="pres">
      <dgm:prSet presAssocID="{C23ED60A-B1C8-42FB-B07C-FF9E86C4457C}" presName="parentText" presStyleLbl="alignNode1" presStyleIdx="1" presStyleCnt="3">
        <dgm:presLayoutVars>
          <dgm:chMax val="1"/>
          <dgm:bulletEnabled val="1"/>
        </dgm:presLayoutVars>
      </dgm:prSet>
      <dgm:spPr/>
    </dgm:pt>
    <dgm:pt modelId="{09D5883D-17C0-475A-95CD-45805699AD90}" type="pres">
      <dgm:prSet presAssocID="{C23ED60A-B1C8-42FB-B07C-FF9E86C4457C}" presName="descendantText" presStyleLbl="alignAcc1" presStyleIdx="1" presStyleCnt="3">
        <dgm:presLayoutVars>
          <dgm:bulletEnabled val="1"/>
        </dgm:presLayoutVars>
      </dgm:prSet>
      <dgm:spPr/>
    </dgm:pt>
    <dgm:pt modelId="{836EDC71-5396-46FD-8F92-42A797F93D0C}" type="pres">
      <dgm:prSet presAssocID="{17401505-B32E-4833-A518-FA4C702FEB6D}" presName="sp" presStyleCnt="0"/>
      <dgm:spPr/>
    </dgm:pt>
    <dgm:pt modelId="{684553B3-9911-4473-B7AA-3991A0B60231}" type="pres">
      <dgm:prSet presAssocID="{EE9AC623-87B6-475C-8F59-5F032DCFF48D}" presName="composite" presStyleCnt="0"/>
      <dgm:spPr/>
    </dgm:pt>
    <dgm:pt modelId="{FBF51E5F-63E4-4C12-940B-3533A545EA38}" type="pres">
      <dgm:prSet presAssocID="{EE9AC623-87B6-475C-8F59-5F032DCFF48D}" presName="parentText" presStyleLbl="alignNode1" presStyleIdx="2" presStyleCnt="3">
        <dgm:presLayoutVars>
          <dgm:chMax val="1"/>
          <dgm:bulletEnabled val="1"/>
        </dgm:presLayoutVars>
      </dgm:prSet>
      <dgm:spPr/>
    </dgm:pt>
    <dgm:pt modelId="{EC6B9765-9404-4088-B36D-53BFB64BD5FA}" type="pres">
      <dgm:prSet presAssocID="{EE9AC623-87B6-475C-8F59-5F032DCFF48D}" presName="descendantText" presStyleLbl="alignAcc1" presStyleIdx="2" presStyleCnt="3">
        <dgm:presLayoutVars>
          <dgm:bulletEnabled val="1"/>
        </dgm:presLayoutVars>
      </dgm:prSet>
      <dgm:spPr/>
    </dgm:pt>
  </dgm:ptLst>
  <dgm:cxnLst>
    <dgm:cxn modelId="{26DCB201-53AE-479F-8C8E-1DFD190A2C70}" type="presOf" srcId="{6B884AE7-25CE-4E72-AC51-99179ED2F577}" destId="{40F4B52B-7278-4791-896D-7BD7341FBAED}" srcOrd="0" destOrd="1" presId="urn:microsoft.com/office/officeart/2005/8/layout/chevron2"/>
    <dgm:cxn modelId="{6A2F5116-D69C-4E43-8B3A-936914E62A4B}" type="presOf" srcId="{0D0DFAC3-42BB-426A-BBAA-DAFD0B154F9A}" destId="{40F4B52B-7278-4791-896D-7BD7341FBAED}" srcOrd="0" destOrd="0" presId="urn:microsoft.com/office/officeart/2005/8/layout/chevron2"/>
    <dgm:cxn modelId="{9F36B01C-097B-4994-B2A5-BB08E4281D61}" type="presOf" srcId="{37D6C4AA-5BBB-4500-89A3-176CCD5F6906}" destId="{EC6B9765-9404-4088-B36D-53BFB64BD5FA}" srcOrd="0" destOrd="0" presId="urn:microsoft.com/office/officeart/2005/8/layout/chevron2"/>
    <dgm:cxn modelId="{E5D81024-12B0-44D3-B2FE-05D06B9D605F}" srcId="{EE9AC623-87B6-475C-8F59-5F032DCFF48D}" destId="{37D6C4AA-5BBB-4500-89A3-176CCD5F6906}" srcOrd="0" destOrd="0" parTransId="{48E2C7C4-E73B-4A06-BAC3-66EB84082A53}" sibTransId="{F99E22C8-3571-4DCA-9274-4281F2D5E84C}"/>
    <dgm:cxn modelId="{3CB5766A-4102-40C7-BA8E-80C6E43F752E}" type="presOf" srcId="{230E1E66-4790-411D-BAD3-A7D2A3DCFEFC}" destId="{69113184-EC14-48B1-9C70-11680BBACCAC}" srcOrd="0" destOrd="0" presId="urn:microsoft.com/office/officeart/2005/8/layout/chevron2"/>
    <dgm:cxn modelId="{9F8A8574-0F82-4AC6-BD8C-84A9D2B25EF2}" type="presOf" srcId="{C23ED60A-B1C8-42FB-B07C-FF9E86C4457C}" destId="{D35FAC33-8C48-44F5-8433-E83B424801F6}" srcOrd="0" destOrd="0" presId="urn:microsoft.com/office/officeart/2005/8/layout/chevron2"/>
    <dgm:cxn modelId="{C5A11086-C2B8-4012-8605-5A080CA58523}" srcId="{8FAF5DFB-CA9C-47A5-9416-3F1F77FF297C}" destId="{EE9AC623-87B6-475C-8F59-5F032DCFF48D}" srcOrd="2" destOrd="0" parTransId="{F3684705-E209-4F20-B734-EB127B9DA217}" sibTransId="{AD855EDB-0BFF-4769-B68E-04338E3F9142}"/>
    <dgm:cxn modelId="{9A30A48E-0E80-4EDB-9A8B-F9815CE28E24}" srcId="{8FAF5DFB-CA9C-47A5-9416-3F1F77FF297C}" destId="{230E1E66-4790-411D-BAD3-A7D2A3DCFEFC}" srcOrd="0" destOrd="0" parTransId="{E0B856C2-94A9-4C8A-B3B0-ED60F2BA20A9}" sibTransId="{42CC9B81-F2B3-466E-9EE3-88154EB7578E}"/>
    <dgm:cxn modelId="{8B3EDB91-97E2-46B2-8A98-9EABABAEAFB4}" type="presOf" srcId="{6C927339-62EB-46BA-95F5-EB54E34192FF}" destId="{09D5883D-17C0-475A-95CD-45805699AD90}" srcOrd="0" destOrd="0" presId="urn:microsoft.com/office/officeart/2005/8/layout/chevron2"/>
    <dgm:cxn modelId="{1BF46196-05BD-4AAC-81D0-2660E0759770}" srcId="{EE9AC623-87B6-475C-8F59-5F032DCFF48D}" destId="{DC3E4F92-5B30-44E1-81BA-C6E5F6836FBF}" srcOrd="1" destOrd="0" parTransId="{F87897AE-5C7C-42B9-AEF9-FF1D7118656A}" sibTransId="{9EBAB15A-FC86-4682-8C11-02F444A58DAD}"/>
    <dgm:cxn modelId="{7C2D28BD-A96C-450B-8186-7C7C540E0428}" type="presOf" srcId="{EE9AC623-87B6-475C-8F59-5F032DCFF48D}" destId="{FBF51E5F-63E4-4C12-940B-3533A545EA38}" srcOrd="0" destOrd="0" presId="urn:microsoft.com/office/officeart/2005/8/layout/chevron2"/>
    <dgm:cxn modelId="{4C628DC2-C0EE-4F96-A827-CFB88386F632}" type="presOf" srcId="{DC3E4F92-5B30-44E1-81BA-C6E5F6836FBF}" destId="{EC6B9765-9404-4088-B36D-53BFB64BD5FA}" srcOrd="0" destOrd="1" presId="urn:microsoft.com/office/officeart/2005/8/layout/chevron2"/>
    <dgm:cxn modelId="{DCA737C8-7ECC-4A86-8C0F-8AB898B5F2E7}" srcId="{230E1E66-4790-411D-BAD3-A7D2A3DCFEFC}" destId="{6B884AE7-25CE-4E72-AC51-99179ED2F577}" srcOrd="1" destOrd="0" parTransId="{3E20AD86-42B3-46CA-9B37-F9F9A50550B7}" sibTransId="{6DCCEF82-479A-4104-9AC8-5B53AE0A5D22}"/>
    <dgm:cxn modelId="{F71330D3-D21B-405D-B650-816BC1535555}" srcId="{8FAF5DFB-CA9C-47A5-9416-3F1F77FF297C}" destId="{C23ED60A-B1C8-42FB-B07C-FF9E86C4457C}" srcOrd="1" destOrd="0" parTransId="{50248ADB-F1EE-48E4-A97C-564323ECFADA}" sibTransId="{17401505-B32E-4833-A518-FA4C702FEB6D}"/>
    <dgm:cxn modelId="{59CD7EDA-0903-424D-B484-023A3B471E4E}" type="presOf" srcId="{6ABF4B22-F048-4BC1-9BB3-40BC758319FD}" destId="{09D5883D-17C0-475A-95CD-45805699AD90}" srcOrd="0" destOrd="1" presId="urn:microsoft.com/office/officeart/2005/8/layout/chevron2"/>
    <dgm:cxn modelId="{F1FDF0DB-8AA9-41D7-AD7A-FAA2151078A8}" type="presOf" srcId="{8FAF5DFB-CA9C-47A5-9416-3F1F77FF297C}" destId="{D037900B-8E6D-4DF4-BF0D-198483287655}" srcOrd="0" destOrd="0" presId="urn:microsoft.com/office/officeart/2005/8/layout/chevron2"/>
    <dgm:cxn modelId="{1B294DE0-F5BD-4229-A5FC-FC793B2AE3A8}" srcId="{C23ED60A-B1C8-42FB-B07C-FF9E86C4457C}" destId="{6C927339-62EB-46BA-95F5-EB54E34192FF}" srcOrd="0" destOrd="0" parTransId="{BF6D7D42-F7DC-4608-AF57-9951EAA9A89A}" sibTransId="{7A9A7116-175A-4CBF-8E29-31322D0812BC}"/>
    <dgm:cxn modelId="{FB411EE7-9E17-441C-A60E-7A0C1CDD2C6C}" srcId="{230E1E66-4790-411D-BAD3-A7D2A3DCFEFC}" destId="{0D0DFAC3-42BB-426A-BBAA-DAFD0B154F9A}" srcOrd="0" destOrd="0" parTransId="{1BEC1F7C-E9A4-4285-9A7C-845D266A4390}" sibTransId="{41C034CE-3BC5-4115-8F1D-0AF022F6F60F}"/>
    <dgm:cxn modelId="{25B9B5E9-BE29-46EB-95EB-B4D05862BC3C}" srcId="{C23ED60A-B1C8-42FB-B07C-FF9E86C4457C}" destId="{6ABF4B22-F048-4BC1-9BB3-40BC758319FD}" srcOrd="1" destOrd="0" parTransId="{F246A50A-639E-4AD2-B295-9F204CBA224C}" sibTransId="{BAC0987C-78FC-45D4-A65F-1A823F804B11}"/>
    <dgm:cxn modelId="{DE7AA983-FFF0-4FB7-AD3A-30939D27489E}" type="presParOf" srcId="{D037900B-8E6D-4DF4-BF0D-198483287655}" destId="{8CC53B32-843B-4DEC-9C47-9ABFD9D9C054}" srcOrd="0" destOrd="0" presId="urn:microsoft.com/office/officeart/2005/8/layout/chevron2"/>
    <dgm:cxn modelId="{BB341BAF-E4DF-44A4-A58D-66A810B91AA4}" type="presParOf" srcId="{8CC53B32-843B-4DEC-9C47-9ABFD9D9C054}" destId="{69113184-EC14-48B1-9C70-11680BBACCAC}" srcOrd="0" destOrd="0" presId="urn:microsoft.com/office/officeart/2005/8/layout/chevron2"/>
    <dgm:cxn modelId="{4DA08D7E-4DAF-47A0-A564-11339F467FD6}" type="presParOf" srcId="{8CC53B32-843B-4DEC-9C47-9ABFD9D9C054}" destId="{40F4B52B-7278-4791-896D-7BD7341FBAED}" srcOrd="1" destOrd="0" presId="urn:microsoft.com/office/officeart/2005/8/layout/chevron2"/>
    <dgm:cxn modelId="{CF54C72D-A39D-4D6A-A431-CAD9B3A7A8EA}" type="presParOf" srcId="{D037900B-8E6D-4DF4-BF0D-198483287655}" destId="{5E006B78-A51D-4E87-8FD1-AE99DD205A7C}" srcOrd="1" destOrd="0" presId="urn:microsoft.com/office/officeart/2005/8/layout/chevron2"/>
    <dgm:cxn modelId="{B5A0A0E4-2F07-405F-B845-87EEEDA421C0}" type="presParOf" srcId="{D037900B-8E6D-4DF4-BF0D-198483287655}" destId="{FDF9CB66-46BA-4AFB-B59B-FE094890276D}" srcOrd="2" destOrd="0" presId="urn:microsoft.com/office/officeart/2005/8/layout/chevron2"/>
    <dgm:cxn modelId="{F71629A9-8091-41EC-A62C-C0E778FE5DC2}" type="presParOf" srcId="{FDF9CB66-46BA-4AFB-B59B-FE094890276D}" destId="{D35FAC33-8C48-44F5-8433-E83B424801F6}" srcOrd="0" destOrd="0" presId="urn:microsoft.com/office/officeart/2005/8/layout/chevron2"/>
    <dgm:cxn modelId="{2CE2B41E-E5D1-4252-91CE-C39835DEDD8E}" type="presParOf" srcId="{FDF9CB66-46BA-4AFB-B59B-FE094890276D}" destId="{09D5883D-17C0-475A-95CD-45805699AD90}" srcOrd="1" destOrd="0" presId="urn:microsoft.com/office/officeart/2005/8/layout/chevron2"/>
    <dgm:cxn modelId="{F1BBC150-41F2-4DAA-92E1-CDB1B4047FB9}" type="presParOf" srcId="{D037900B-8E6D-4DF4-BF0D-198483287655}" destId="{836EDC71-5396-46FD-8F92-42A797F93D0C}" srcOrd="3" destOrd="0" presId="urn:microsoft.com/office/officeart/2005/8/layout/chevron2"/>
    <dgm:cxn modelId="{8A381EA5-44C7-4AAB-9B54-2E5933B3874A}" type="presParOf" srcId="{D037900B-8E6D-4DF4-BF0D-198483287655}" destId="{684553B3-9911-4473-B7AA-3991A0B60231}" srcOrd="4" destOrd="0" presId="urn:microsoft.com/office/officeart/2005/8/layout/chevron2"/>
    <dgm:cxn modelId="{6C30F9D8-0837-42D9-B069-A23765E63488}" type="presParOf" srcId="{684553B3-9911-4473-B7AA-3991A0B60231}" destId="{FBF51E5F-63E4-4C12-940B-3533A545EA38}" srcOrd="0" destOrd="0" presId="urn:microsoft.com/office/officeart/2005/8/layout/chevron2"/>
    <dgm:cxn modelId="{99FF806E-DCD2-4051-B9C1-FB5441DD642D}" type="presParOf" srcId="{684553B3-9911-4473-B7AA-3991A0B60231}" destId="{EC6B9765-9404-4088-B36D-53BFB64BD5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13184-EC14-48B1-9C70-11680BBACCAC}">
      <dsp:nvSpPr>
        <dsp:cNvPr id="0" name=""/>
        <dsp:cNvSpPr/>
      </dsp:nvSpPr>
      <dsp:spPr>
        <a:xfrm rot="5400000">
          <a:off x="-237008" y="238892"/>
          <a:ext cx="1580055" cy="1106038"/>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 class activity</a:t>
          </a:r>
        </a:p>
      </dsp:txBody>
      <dsp:txXfrm rot="-5400000">
        <a:off x="1" y="554902"/>
        <a:ext cx="1106038" cy="474017"/>
      </dsp:txXfrm>
    </dsp:sp>
    <dsp:sp modelId="{40F4B52B-7278-4791-896D-7BD7341FBAED}">
      <dsp:nvSpPr>
        <dsp:cNvPr id="0" name=""/>
        <dsp:cNvSpPr/>
      </dsp:nvSpPr>
      <dsp:spPr>
        <a:xfrm rot="5400000">
          <a:off x="3639888" y="-2531965"/>
          <a:ext cx="1027035" cy="609473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Goal: Activate students’ thinking about their identities and the power of their unique perspective</a:t>
          </a:r>
        </a:p>
        <a:p>
          <a:pPr marL="171450" lvl="1" indent="-171450" algn="l" defTabSz="711200">
            <a:lnSpc>
              <a:spcPct val="90000"/>
            </a:lnSpc>
            <a:spcBef>
              <a:spcPct val="0"/>
            </a:spcBef>
            <a:spcAft>
              <a:spcPct val="15000"/>
            </a:spcAft>
            <a:buChar char="•"/>
          </a:pPr>
          <a:r>
            <a:rPr lang="en-US" sz="1600" kern="1200" dirty="0"/>
            <a:t>Idea: </a:t>
          </a:r>
          <a:r>
            <a:rPr lang="en-US" sz="1600" kern="1200" dirty="0">
              <a:hlinkClick xmlns:r="http://schemas.openxmlformats.org/officeDocument/2006/relationships" r:id="rId1"/>
            </a:rPr>
            <a:t>University of Michigan “Social Identity Wheel”</a:t>
          </a:r>
          <a:endParaRPr lang="en-US" sz="1600" kern="1200" dirty="0"/>
        </a:p>
      </dsp:txBody>
      <dsp:txXfrm rot="-5400000">
        <a:off x="1106038" y="52021"/>
        <a:ext cx="6044599" cy="926763"/>
      </dsp:txXfrm>
    </dsp:sp>
    <dsp:sp modelId="{D35FAC33-8C48-44F5-8433-E83B424801F6}">
      <dsp:nvSpPr>
        <dsp:cNvPr id="0" name=""/>
        <dsp:cNvSpPr/>
      </dsp:nvSpPr>
      <dsp:spPr>
        <a:xfrm rot="5400000">
          <a:off x="-237008" y="1624607"/>
          <a:ext cx="1580055" cy="1106038"/>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Mini Lecture</a:t>
          </a:r>
          <a:endParaRPr lang="en-US" sz="1700" kern="1200" dirty="0"/>
        </a:p>
      </dsp:txBody>
      <dsp:txXfrm rot="-5400000">
        <a:off x="1" y="1940617"/>
        <a:ext cx="1106038" cy="474017"/>
      </dsp:txXfrm>
    </dsp:sp>
    <dsp:sp modelId="{09D5883D-17C0-475A-95CD-45805699AD90}">
      <dsp:nvSpPr>
        <dsp:cNvPr id="0" name=""/>
        <dsp:cNvSpPr/>
      </dsp:nvSpPr>
      <dsp:spPr>
        <a:xfrm rot="5400000">
          <a:off x="3639888" y="-1146250"/>
          <a:ext cx="1027035" cy="609473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Goal: Illustrate how unique identities and perspectives are valuable in doing philosophy</a:t>
          </a:r>
          <a:endParaRPr lang="en-US" sz="1600" kern="1200" dirty="0"/>
        </a:p>
        <a:p>
          <a:pPr marL="171450" lvl="1" indent="-171450" algn="l" defTabSz="711200">
            <a:lnSpc>
              <a:spcPct val="90000"/>
            </a:lnSpc>
            <a:spcBef>
              <a:spcPct val="0"/>
            </a:spcBef>
            <a:spcAft>
              <a:spcPct val="15000"/>
            </a:spcAft>
            <a:buChar char="•"/>
          </a:pPr>
          <a:r>
            <a:rPr lang="en-US" sz="1600" kern="1200"/>
            <a:t>Idea: Share philosophical stories (e.g. Karl Popper, Charles Mills, Nel Noddings)</a:t>
          </a:r>
          <a:endParaRPr lang="en-US" sz="1600" kern="1200" dirty="0"/>
        </a:p>
      </dsp:txBody>
      <dsp:txXfrm rot="-5400000">
        <a:off x="1106038" y="1437736"/>
        <a:ext cx="6044599" cy="926763"/>
      </dsp:txXfrm>
    </dsp:sp>
    <dsp:sp modelId="{FBF51E5F-63E4-4C12-940B-3533A545EA38}">
      <dsp:nvSpPr>
        <dsp:cNvPr id="0" name=""/>
        <dsp:cNvSpPr/>
      </dsp:nvSpPr>
      <dsp:spPr>
        <a:xfrm rot="5400000">
          <a:off x="-237008" y="3010321"/>
          <a:ext cx="1580055" cy="1106038"/>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Homework</a:t>
          </a:r>
          <a:endParaRPr lang="en-US" sz="1700" kern="1200" dirty="0"/>
        </a:p>
      </dsp:txBody>
      <dsp:txXfrm rot="-5400000">
        <a:off x="1" y="3326331"/>
        <a:ext cx="1106038" cy="474017"/>
      </dsp:txXfrm>
    </dsp:sp>
    <dsp:sp modelId="{EC6B9765-9404-4088-B36D-53BFB64BD5FA}">
      <dsp:nvSpPr>
        <dsp:cNvPr id="0" name=""/>
        <dsp:cNvSpPr/>
      </dsp:nvSpPr>
      <dsp:spPr>
        <a:xfrm rot="5400000">
          <a:off x="3639888" y="239463"/>
          <a:ext cx="1027035" cy="609473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Goal: Opportunity to engage unique perspective while doing philosophy.</a:t>
          </a:r>
          <a:endParaRPr lang="en-US" sz="1600" kern="1200" dirty="0"/>
        </a:p>
        <a:p>
          <a:pPr marL="171450" lvl="1" indent="-171450" algn="l" defTabSz="711200">
            <a:lnSpc>
              <a:spcPct val="90000"/>
            </a:lnSpc>
            <a:spcBef>
              <a:spcPct val="0"/>
            </a:spcBef>
            <a:spcAft>
              <a:spcPct val="15000"/>
            </a:spcAft>
            <a:buChar char="•"/>
          </a:pPr>
          <a:r>
            <a:rPr lang="en-US" sz="1600" kern="1200"/>
            <a:t>Idea: Reading response (shared with classmates), directed reflection (not shared) </a:t>
          </a:r>
          <a:endParaRPr lang="en-US" sz="1600" kern="1200" dirty="0"/>
        </a:p>
      </dsp:txBody>
      <dsp:txXfrm rot="-5400000">
        <a:off x="1106038" y="2823449"/>
        <a:ext cx="6044599" cy="9267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5/2/2024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5/2/2024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issues: </a:t>
            </a:r>
          </a:p>
          <a:p>
            <a:pPr marL="171450" indent="-171450">
              <a:buFont typeface="Arial" panose="020B0604020202020204" pitchFamily="34" charset="0"/>
              <a:buChar char="•"/>
            </a:pPr>
            <a:r>
              <a:rPr lang="en-US" dirty="0"/>
              <a:t>Students are unclear how to “do” philosophy, having not encountered it in K-12, and can too easily treat my approach as normative.</a:t>
            </a:r>
          </a:p>
          <a:p>
            <a:pPr marL="171450" indent="-171450">
              <a:buFont typeface="Arial" panose="020B0604020202020204" pitchFamily="34" charset="0"/>
              <a:buChar char="•"/>
            </a:pPr>
            <a:r>
              <a:rPr lang="en-US" dirty="0"/>
              <a:t>Students can underestimate the value of creativity and feel scared to be creative. But it is our own individual talents, interests, and perspectives that make for creative philosophy.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99475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to mirroring in this class: </a:t>
            </a:r>
          </a:p>
          <a:p>
            <a:pPr marL="171450" indent="-171450">
              <a:buFont typeface="Arial" panose="020B0604020202020204" pitchFamily="34" charset="0"/>
              <a:buChar char="•"/>
            </a:pPr>
            <a:r>
              <a:rPr lang="en-US" dirty="0"/>
              <a:t>There is diversity in ancient philosophy, but ancient Indian and Chinese philosophy (the two other major concurrent traditions) have no place in a Greek Philosophy course.</a:t>
            </a:r>
          </a:p>
          <a:p>
            <a:pPr marL="628650" lvl="1" indent="-171450">
              <a:buFont typeface="Arial" panose="020B0604020202020204" pitchFamily="34" charset="0"/>
              <a:buChar char="•"/>
            </a:pPr>
            <a:r>
              <a:rPr lang="en-US" dirty="0"/>
              <a:t>There isn’t a lot of obvious intercultural dialogue in 4</a:t>
            </a:r>
            <a:r>
              <a:rPr lang="en-US" baseline="30000" dirty="0"/>
              <a:t>th</a:t>
            </a:r>
            <a:r>
              <a:rPr lang="en-US" dirty="0"/>
              <a:t> c BCE philosophy.</a:t>
            </a:r>
          </a:p>
          <a:p>
            <a:pPr marL="171450" indent="-171450">
              <a:buFont typeface="Arial" panose="020B0604020202020204" pitchFamily="34" charset="0"/>
              <a:buChar char="•"/>
            </a:pPr>
            <a:r>
              <a:rPr lang="en-US" dirty="0"/>
              <a:t>Relying on secondary literature is unhelpful. </a:t>
            </a:r>
          </a:p>
          <a:p>
            <a:pPr marL="628650" lvl="1" indent="-171450">
              <a:buFont typeface="Arial" panose="020B0604020202020204" pitchFamily="34" charset="0"/>
              <a:buChar char="•"/>
            </a:pPr>
            <a:r>
              <a:rPr lang="en-US" dirty="0"/>
              <a:t>It is challenging for lower-division students, and the primary texts are already challenging enough. </a:t>
            </a:r>
          </a:p>
          <a:p>
            <a:pPr marL="628650" lvl="1" indent="-171450">
              <a:buFont typeface="Arial" panose="020B0604020202020204" pitchFamily="34" charset="0"/>
              <a:buChar char="•"/>
            </a:pPr>
            <a:r>
              <a:rPr lang="en-US" dirty="0"/>
              <a:t>Much of it is by white, male researchers.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collecting feedback: </a:t>
            </a:r>
          </a:p>
          <a:p>
            <a:r>
              <a:rPr lang="en-US" dirty="0"/>
              <a:t>I will be curious to see whether students will refer back to the new set of learning activities in answering the question.  Simply asking the question itself is intended to reinforce my belief that each student arrives to class with a particular background that empowers them to do interesting philosophy.</a:t>
            </a:r>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422119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Philosophical stories</a:t>
            </a:r>
          </a:p>
          <a:p>
            <a:pPr marL="171450" indent="-171450">
              <a:buFont typeface="Arial" panose="020B0604020202020204" pitchFamily="34" charset="0"/>
              <a:buChar char="•"/>
            </a:pPr>
            <a:r>
              <a:rPr lang="en-US" dirty="0"/>
              <a:t>Karl Popper’s critique of Plato’s politics as totalitarian. His experience: Born in Vienna, Jewish family background, Focused on developing his career to escape Nazism. Went to UK in the mid 30s and then to New Zealand until the war was over. The rise of totalitarian ideology and the threat is posed was a driving philosophical concern</a:t>
            </a:r>
          </a:p>
          <a:p>
            <a:pPr marL="171450" indent="-171450">
              <a:buFont typeface="Arial" panose="020B0604020202020204" pitchFamily="34" charset="0"/>
              <a:buChar char="•"/>
            </a:pPr>
            <a:r>
              <a:rPr lang="en-US" dirty="0"/>
              <a:t>Charles Mills (1951-2021), Jamaican philosopher who worked in US universities. Revolutionized the way race is considered in political philosophy. In particular, he pushed back against a still dominant trend in political philosophy that theorizes from an idealized position. Such a theory cannot account for the realities of oppression. </a:t>
            </a:r>
          </a:p>
          <a:p>
            <a:pPr marL="171450" indent="-171450">
              <a:buFont typeface="Arial" panose="020B0604020202020204" pitchFamily="34" charset="0"/>
              <a:buChar char="•"/>
            </a:pPr>
            <a:r>
              <a:rPr lang="en-US" dirty="0"/>
              <a:t>Nel </a:t>
            </a:r>
            <a:r>
              <a:rPr lang="en-US" dirty="0" err="1"/>
              <a:t>Noddings</a:t>
            </a:r>
            <a:r>
              <a:rPr lang="en-US" dirty="0"/>
              <a:t> (1929-2022), American feminist philosopher. One of her significant contributions is her 1980s work developing an ethics of care, which has since been developed by other feminist philosophers. This approach to ethics assigns significant ethical importance to the roles of relationships and dependencies in human life. (Ethics that grows out of a focus on human care-giving relationships)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Homework Assignment</a:t>
            </a:r>
          </a:p>
          <a:p>
            <a:pPr marL="0" indent="0">
              <a:buFont typeface="Arial" panose="020B0604020202020204" pitchFamily="34" charset="0"/>
              <a:buNone/>
            </a:pPr>
            <a:r>
              <a:rPr lang="en-US" u="sng" dirty="0"/>
              <a:t>Step 1: reading response</a:t>
            </a:r>
          </a:p>
          <a:p>
            <a:pPr marL="0" indent="0">
              <a:buFont typeface="Arial" panose="020B0604020202020204" pitchFamily="34" charset="0"/>
              <a:buNone/>
            </a:pPr>
            <a:r>
              <a:rPr lang="en-US" dirty="0"/>
              <a:t>Crafting the reading response assignment is key. First, I want to pair this with a text that can provoke a wide variety of responses (e.g. The Apology, Crito). Next, I want to craft a question to respond to that invites a variety of responses, that engages students in the philosophical process, but which will not lead to unreflective assertion or merely sharing the origin of an idea.  In service of the last point, I do NOT want to ask students to explicitly think from their identity positions; rather, I want to assume that positionality always influences thinking and ask them to reflect on that in the second, reflective  step. </a:t>
            </a:r>
          </a:p>
          <a:p>
            <a:pPr marL="171450" indent="-171450">
              <a:buFont typeface="Arial" panose="020B0604020202020204" pitchFamily="34" charset="0"/>
              <a:buChar char="•"/>
            </a:pPr>
            <a:r>
              <a:rPr lang="en-US" dirty="0"/>
              <a:t>Example: Socrates makes several claims in support of his conclusion that (….). Identify which of these claims you think is most obviously false, or most likely to be mistaken. Describe your reasons for thinking this claim is wrong. Write your reasons as though you are convincing someone who is skeptical of your claims; don’t presume your reader will agree with your claims.</a:t>
            </a:r>
          </a:p>
          <a:p>
            <a:pPr marL="171450" indent="-171450">
              <a:buFont typeface="Arial" panose="020B0604020202020204" pitchFamily="34" charset="0"/>
              <a:buChar char="•"/>
            </a:pPr>
            <a:r>
              <a:rPr lang="en-US" dirty="0"/>
              <a:t>Example: Socrates says “…”.  It’s not 100% what this statement means in context.  Explain carefully and completely what you take this statement to mean, and provide reasons for your interpretation. </a:t>
            </a:r>
          </a:p>
          <a:p>
            <a:pPr marL="171450" indent="-171450">
              <a:buFont typeface="Arial" panose="020B0604020202020204" pitchFamily="34" charset="0"/>
              <a:buChar char="•"/>
            </a:pPr>
            <a:r>
              <a:rPr lang="en-US" dirty="0"/>
              <a:t>Example:  Socrates makes several arguments in support of his staying in prison in the Crito.  Which argument do you find most compelling? Explain what about this argument makes it stronger than the others in your eyes. </a:t>
            </a:r>
          </a:p>
          <a:p>
            <a:pPr marL="0" indent="0">
              <a:buFont typeface="Arial" panose="020B0604020202020204" pitchFamily="34" charset="0"/>
              <a:buNone/>
            </a:pPr>
            <a:r>
              <a:rPr lang="en-US" u="sng" dirty="0"/>
              <a:t>Step 2: share</a:t>
            </a:r>
          </a:p>
          <a:p>
            <a:pPr marL="0" indent="0">
              <a:buFont typeface="Arial" panose="020B0604020202020204" pitchFamily="34" charset="0"/>
              <a:buNone/>
            </a:pPr>
            <a:r>
              <a:rPr lang="en-US" dirty="0"/>
              <a:t>I want students to read each others’ responses so that they can appreciate the range of ideas that emerged in their class. Ultimately they will recognize that their idea is philosophically valuable not despite it’s uniqueness, but in part because of it.</a:t>
            </a:r>
          </a:p>
          <a:p>
            <a:pPr marL="0" indent="0">
              <a:buFont typeface="Arial" panose="020B0604020202020204" pitchFamily="34" charset="0"/>
              <a:buNone/>
            </a:pPr>
            <a:r>
              <a:rPr lang="en-US" u="sng" dirty="0"/>
              <a:t>Step 3: reflect</a:t>
            </a:r>
          </a:p>
          <a:p>
            <a:pPr marL="0" indent="0">
              <a:buFont typeface="Arial" panose="020B0604020202020204" pitchFamily="34" charset="0"/>
              <a:buNone/>
            </a:pPr>
            <a:r>
              <a:rPr lang="en-US" dirty="0"/>
              <a:t>After reading their classmates’ work, students do a short reflection considering how their own response to the reading was informed by their individual positions/perspectives. I am still working out how to word this part of the assignment. </a:t>
            </a:r>
          </a:p>
          <a:p>
            <a:pPr marL="171450" indent="-171450">
              <a:buFont typeface="Arial" panose="020B0604020202020204" pitchFamily="34" charset="0"/>
              <a:buChar char="•"/>
            </a:pPr>
            <a:r>
              <a:rPr lang="en-US" dirty="0"/>
              <a:t>Idea: Think about your response in the context of the responses from the entire class. What ideas made your response uniquely yours?  For example, in responding to the text, what did you notice that not everyone else noticed? What vexed you that others found untroubling (or vice versa)? Next, articulate at least one connection between your response to the reading and your unique life experiences, skills, and perspective. To do this, consider how your particular position in the world produces a unique and valuable way of seeing the text we all read. </a:t>
            </a:r>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134014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sz="5400" dirty="0"/>
              <a:t>Inviting diverse identities into Ancient Greek Philosophy</a:t>
            </a:r>
            <a:br>
              <a:rPr lang="en-US" dirty="0"/>
            </a:br>
            <a:br>
              <a:rPr lang="en-US" sz="2800" dirty="0"/>
            </a:br>
            <a:r>
              <a:rPr lang="en-US" sz="2800" dirty="0"/>
              <a:t>JET Capstone, Spring 2024</a:t>
            </a:r>
            <a:endParaRPr lang="en-US" dirty="0"/>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6309905" y="4549552"/>
            <a:ext cx="5486400" cy="1645920"/>
          </a:xfrm>
        </p:spPr>
        <p:txBody>
          <a:bodyPr>
            <a:normAutofit/>
          </a:bodyPr>
          <a:lstStyle/>
          <a:p>
            <a:r>
              <a:rPr lang="en-US" dirty="0"/>
              <a:t>Dawn Jacob</a:t>
            </a:r>
          </a:p>
          <a:p>
            <a:r>
              <a:rPr lang="en-US" dirty="0"/>
              <a:t>PhD Candidate, Philosophy</a:t>
            </a:r>
          </a:p>
          <a:p>
            <a:r>
              <a:rPr lang="en-US" dirty="0"/>
              <a:t>University of Colorado Boulder</a:t>
            </a:r>
          </a:p>
        </p:txBody>
      </p:sp>
    </p:spTree>
    <p:extLst>
      <p:ext uri="{BB962C8B-B14F-4D97-AF65-F5344CB8AC3E}">
        <p14:creationId xmlns:p14="http://schemas.microsoft.com/office/powerpoint/2010/main" val="203905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559C4F-0F02-A91E-9BAA-1833AF38F9D6}"/>
              </a:ext>
            </a:extLst>
          </p:cNvPr>
          <p:cNvSpPr>
            <a:spLocks noGrp="1"/>
          </p:cNvSpPr>
          <p:nvPr>
            <p:ph type="pic" sz="quarter" idx="13"/>
          </p:nvPr>
        </p:nvSpPr>
        <p:spPr/>
        <p:txBody>
          <a:bodyPr/>
          <a:lstStyle/>
          <a:p>
            <a:endParaRPr lang="en-US" dirty="0"/>
          </a:p>
        </p:txBody>
      </p:sp>
      <p:sp>
        <p:nvSpPr>
          <p:cNvPr id="3" name="Title 2">
            <a:extLst>
              <a:ext uri="{FF2B5EF4-FFF2-40B4-BE49-F238E27FC236}">
                <a16:creationId xmlns:a16="http://schemas.microsoft.com/office/drawing/2014/main" id="{B9F36DD9-C176-F554-4E43-B02089D2271A}"/>
              </a:ext>
            </a:extLst>
          </p:cNvPr>
          <p:cNvSpPr>
            <a:spLocks noGrp="1"/>
          </p:cNvSpPr>
          <p:nvPr>
            <p:ph type="title"/>
          </p:nvPr>
        </p:nvSpPr>
        <p:spPr/>
        <p:txBody>
          <a:bodyPr/>
          <a:lstStyle/>
          <a:p>
            <a:r>
              <a:rPr lang="en-US" sz="4000" dirty="0"/>
              <a:t>See speaker notes for more details related to each slide.</a:t>
            </a:r>
          </a:p>
        </p:txBody>
      </p:sp>
    </p:spTree>
    <p:extLst>
      <p:ext uri="{BB962C8B-B14F-4D97-AF65-F5344CB8AC3E}">
        <p14:creationId xmlns:p14="http://schemas.microsoft.com/office/powerpoint/2010/main" val="99505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575310" y="278129"/>
            <a:ext cx="5063490" cy="2354026"/>
          </a:xfrm>
        </p:spPr>
        <p:txBody>
          <a:bodyPr/>
          <a:lstStyle/>
          <a:p>
            <a:r>
              <a:rPr lang="en-US" dirty="0"/>
              <a:t>The issue</a:t>
            </a:r>
          </a:p>
        </p:txBody>
      </p:sp>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593725" y="3279775"/>
            <a:ext cx="5045075" cy="2994025"/>
          </a:xfrm>
        </p:spPr>
        <p:txBody>
          <a:bodyPr>
            <a:normAutofit/>
          </a:bodyPr>
          <a:lstStyle/>
          <a:p>
            <a:r>
              <a:rPr lang="en-US" b="1" dirty="0"/>
              <a:t>Introduction to Ancient Greek Philosophy [PHIL1010] </a:t>
            </a:r>
            <a:r>
              <a:rPr lang="en-US" dirty="0"/>
              <a:t>is a central course in my teaching portfolio. </a:t>
            </a:r>
          </a:p>
          <a:p>
            <a:r>
              <a:rPr lang="en-US" dirty="0"/>
              <a:t>All the figures we study in this course read as dead, male, and white. </a:t>
            </a:r>
          </a:p>
          <a:p>
            <a:r>
              <a:rPr lang="en-US" dirty="0"/>
              <a:t>My students are alive and diverse. </a:t>
            </a:r>
          </a:p>
          <a:p>
            <a:endParaRPr lang="en-US" dirty="0"/>
          </a:p>
        </p:txBody>
      </p:sp>
      <p:pic>
        <p:nvPicPr>
          <p:cNvPr id="5" name="Picture Placeholder 52">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1096" b="11096"/>
          <a:stretch/>
        </p:blipFill>
        <p:spPr>
          <a:xfrm>
            <a:off x="6096000" y="0"/>
            <a:ext cx="6118225" cy="6858000"/>
          </a:xfrm>
        </p:spPr>
      </p:pic>
    </p:spTree>
    <p:extLst>
      <p:ext uri="{BB962C8B-B14F-4D97-AF65-F5344CB8AC3E}">
        <p14:creationId xmlns:p14="http://schemas.microsoft.com/office/powerpoint/2010/main" val="29836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sz="3200" dirty="0"/>
              <a:t>“A culturally-affirming learning experience entails…”mirroring” diverse students in course content, perspectives, and materials.”</a:t>
            </a:r>
          </a:p>
        </p:txBody>
      </p:sp>
      <p:pic>
        <p:nvPicPr>
          <p:cNvPr id="12" name="Picture Placeholder 4" descr="Person applying makeup">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a:blip r:embed="rId3">
            <a:grayscl/>
            <a:extLst>
              <a:ext uri="{28A0092B-C50C-407E-A947-70E740481C1C}">
                <a14:useLocalDpi xmlns:a14="http://schemas.microsoft.com/office/drawing/2010/main" val="0"/>
              </a:ext>
            </a:extLst>
          </a:blip>
          <a:srcRect/>
          <a:stretch/>
        </p:blipFill>
        <p:spPr>
          <a:xfrm>
            <a:off x="0" y="-11113"/>
            <a:ext cx="5791200" cy="6880226"/>
          </a:xfrm>
        </p:spPr>
      </p:pic>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568602"/>
            <a:ext cx="5486400" cy="1645920"/>
          </a:xfrm>
        </p:spPr>
        <p:txBody>
          <a:bodyPr/>
          <a:lstStyle/>
          <a:p>
            <a:r>
              <a:rPr lang="en-US" sz="1800" dirty="0"/>
              <a:t>Wood and Harris, “Employing Equity Minded &amp; Culturally-Affirming Teaching and Learning Practices in Virtual Learning Communities” (webinar, CORA, March 27, 2020) https://www.youtube.com/watch?v=aMrf_MC5COk</a:t>
            </a:r>
          </a:p>
        </p:txBody>
      </p:sp>
    </p:spTree>
    <p:extLst>
      <p:ext uri="{BB962C8B-B14F-4D97-AF65-F5344CB8AC3E}">
        <p14:creationId xmlns:p14="http://schemas.microsoft.com/office/powerpoint/2010/main" val="144087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Goal</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4360" y="1991871"/>
            <a:ext cx="6788150" cy="4061689"/>
          </a:xfrm>
        </p:spPr>
        <p:txBody>
          <a:bodyPr tIns="457200">
            <a:normAutofit fontScale="92500"/>
          </a:bodyPr>
          <a:lstStyle/>
          <a:p>
            <a:pPr marL="0" indent="0">
              <a:lnSpc>
                <a:spcPct val="120000"/>
              </a:lnSpc>
              <a:spcBef>
                <a:spcPts val="0"/>
              </a:spcBef>
              <a:buNone/>
            </a:pPr>
            <a:r>
              <a:rPr lang="en-US" sz="3600" dirty="0"/>
              <a:t>Support student experiences of relevance and belonging with a pair learning activities that </a:t>
            </a:r>
            <a:r>
              <a:rPr lang="en-US" sz="3600" dirty="0">
                <a:solidFill>
                  <a:schemeClr val="accent3">
                    <a:lumMod val="75000"/>
                  </a:schemeClr>
                </a:solidFill>
              </a:rPr>
              <a:t>deliberately invite </a:t>
            </a:r>
            <a:r>
              <a:rPr lang="en-US" sz="3600" dirty="0"/>
              <a:t>diverse identities and perspectives into a class where opportunities for mirroring are limited.</a:t>
            </a:r>
          </a:p>
        </p:txBody>
      </p:sp>
    </p:spTree>
    <p:extLst>
      <p:ext uri="{BB962C8B-B14F-4D97-AF65-F5344CB8AC3E}">
        <p14:creationId xmlns:p14="http://schemas.microsoft.com/office/powerpoint/2010/main" val="334668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Action Plan (major steps)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8" name="Rectangle: Rounded Corners 27">
            <a:extLst>
              <a:ext uri="{FF2B5EF4-FFF2-40B4-BE49-F238E27FC236}">
                <a16:creationId xmlns:a16="http://schemas.microsoft.com/office/drawing/2014/main" id="{7B152E18-19AA-BBBA-258F-79477F9612D1}"/>
              </a:ext>
            </a:extLst>
          </p:cNvPr>
          <p:cNvSpPr/>
          <p:nvPr/>
        </p:nvSpPr>
        <p:spPr>
          <a:xfrm>
            <a:off x="2959226" y="2337120"/>
            <a:ext cx="7926705" cy="69242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30" name="Group 29">
            <a:extLst>
              <a:ext uri="{FF2B5EF4-FFF2-40B4-BE49-F238E27FC236}">
                <a16:creationId xmlns:a16="http://schemas.microsoft.com/office/drawing/2014/main" id="{2B9D3330-093D-51C8-730D-7ED5FF7FCB13}"/>
              </a:ext>
            </a:extLst>
          </p:cNvPr>
          <p:cNvGrpSpPr/>
          <p:nvPr/>
        </p:nvGrpSpPr>
        <p:grpSpPr>
          <a:xfrm>
            <a:off x="3886612" y="2321354"/>
            <a:ext cx="6998411" cy="818698"/>
            <a:chOff x="927386" y="-11500"/>
            <a:chExt cx="6998411" cy="818698"/>
          </a:xfrm>
        </p:grpSpPr>
        <p:sp>
          <p:nvSpPr>
            <p:cNvPr id="44" name="Rectangle 43">
              <a:extLst>
                <a:ext uri="{FF2B5EF4-FFF2-40B4-BE49-F238E27FC236}">
                  <a16:creationId xmlns:a16="http://schemas.microsoft.com/office/drawing/2014/main" id="{05107ED6-E53C-94CF-7929-93ABBA46AFBB}"/>
                </a:ext>
              </a:extLst>
            </p:cNvPr>
            <p:cNvSpPr/>
            <p:nvPr/>
          </p:nvSpPr>
          <p:spPr>
            <a:xfrm>
              <a:off x="927386" y="4266"/>
              <a:ext cx="6998411" cy="8029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5" name="TextBox 44">
              <a:extLst>
                <a:ext uri="{FF2B5EF4-FFF2-40B4-BE49-F238E27FC236}">
                  <a16:creationId xmlns:a16="http://schemas.microsoft.com/office/drawing/2014/main" id="{7116478F-EECA-46AC-1A21-AE4595195893}"/>
                </a:ext>
              </a:extLst>
            </p:cNvPr>
            <p:cNvSpPr txBox="1"/>
            <p:nvPr/>
          </p:nvSpPr>
          <p:spPr>
            <a:xfrm>
              <a:off x="927386" y="-11500"/>
              <a:ext cx="6998411" cy="7269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4977" tIns="84977" rIns="84977" bIns="8497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Review disciplinary pedagogy literature for further ideas.</a:t>
              </a:r>
            </a:p>
          </p:txBody>
        </p:sp>
      </p:grpSp>
      <p:sp>
        <p:nvSpPr>
          <p:cNvPr id="31" name="Rectangle: Rounded Corners 30">
            <a:extLst>
              <a:ext uri="{FF2B5EF4-FFF2-40B4-BE49-F238E27FC236}">
                <a16:creationId xmlns:a16="http://schemas.microsoft.com/office/drawing/2014/main" id="{BE6C2F11-98AE-A50C-3305-0EC62ED22FEA}"/>
              </a:ext>
            </a:extLst>
          </p:cNvPr>
          <p:cNvSpPr/>
          <p:nvPr/>
        </p:nvSpPr>
        <p:spPr>
          <a:xfrm>
            <a:off x="2959226" y="3100056"/>
            <a:ext cx="7926705" cy="92423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3" name="Group 32">
            <a:extLst>
              <a:ext uri="{FF2B5EF4-FFF2-40B4-BE49-F238E27FC236}">
                <a16:creationId xmlns:a16="http://schemas.microsoft.com/office/drawing/2014/main" id="{B3ADCF9F-5DA9-5D6A-5861-9C9BB15A67A4}"/>
              </a:ext>
            </a:extLst>
          </p:cNvPr>
          <p:cNvGrpSpPr/>
          <p:nvPr/>
        </p:nvGrpSpPr>
        <p:grpSpPr>
          <a:xfrm>
            <a:off x="3886612" y="3202094"/>
            <a:ext cx="5020905" cy="641172"/>
            <a:chOff x="927386" y="963836"/>
            <a:chExt cx="5020905" cy="1437161"/>
          </a:xfrm>
        </p:grpSpPr>
        <p:sp>
          <p:nvSpPr>
            <p:cNvPr id="42" name="Rectangle 41">
              <a:extLst>
                <a:ext uri="{FF2B5EF4-FFF2-40B4-BE49-F238E27FC236}">
                  <a16:creationId xmlns:a16="http://schemas.microsoft.com/office/drawing/2014/main" id="{F12A2420-AEDC-DE44-D85E-3B4F28359CC6}"/>
                </a:ext>
              </a:extLst>
            </p:cNvPr>
            <p:cNvSpPr/>
            <p:nvPr/>
          </p:nvSpPr>
          <p:spPr>
            <a:xfrm>
              <a:off x="927386" y="1598063"/>
              <a:ext cx="3567017" cy="8029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3" name="TextBox 42">
              <a:extLst>
                <a:ext uri="{FF2B5EF4-FFF2-40B4-BE49-F238E27FC236}">
                  <a16:creationId xmlns:a16="http://schemas.microsoft.com/office/drawing/2014/main" id="{2E28EEC2-9109-FD9B-B0AD-17651FE26F4D}"/>
                </a:ext>
              </a:extLst>
            </p:cNvPr>
            <p:cNvSpPr txBox="1"/>
            <p:nvPr/>
          </p:nvSpPr>
          <p:spPr>
            <a:xfrm>
              <a:off x="927387" y="963836"/>
              <a:ext cx="5020904" cy="14371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4977" tIns="84977" rIns="84977" bIns="8497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Design in-class activity and homework activity for use early in course (weeks 1-3)</a:t>
              </a:r>
              <a:r>
                <a:rPr lang="en-US" sz="1600" dirty="0">
                  <a:solidFill>
                    <a:schemeClr val="bg1"/>
                  </a:solidFill>
                </a:rPr>
                <a:t>; </a:t>
              </a:r>
              <a:r>
                <a:rPr lang="en-US" sz="1600" kern="1200" dirty="0">
                  <a:solidFill>
                    <a:schemeClr val="bg1"/>
                  </a:solidFill>
                </a:rPr>
                <a:t>align with course goals.</a:t>
              </a:r>
            </a:p>
          </p:txBody>
        </p:sp>
      </p:grpSp>
      <p:sp>
        <p:nvSpPr>
          <p:cNvPr id="35" name="Rectangle: Rounded Corners 34">
            <a:extLst>
              <a:ext uri="{FF2B5EF4-FFF2-40B4-BE49-F238E27FC236}">
                <a16:creationId xmlns:a16="http://schemas.microsoft.com/office/drawing/2014/main" id="{39CE0121-235C-C498-13A3-F588E074774D}"/>
              </a:ext>
            </a:extLst>
          </p:cNvPr>
          <p:cNvSpPr/>
          <p:nvPr/>
        </p:nvSpPr>
        <p:spPr>
          <a:xfrm>
            <a:off x="2941871" y="4120576"/>
            <a:ext cx="7926705" cy="56920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7" name="Group 36">
            <a:extLst>
              <a:ext uri="{FF2B5EF4-FFF2-40B4-BE49-F238E27FC236}">
                <a16:creationId xmlns:a16="http://schemas.microsoft.com/office/drawing/2014/main" id="{4DFC8D16-271A-7A33-C524-34223591BA7F}"/>
              </a:ext>
            </a:extLst>
          </p:cNvPr>
          <p:cNvGrpSpPr/>
          <p:nvPr/>
        </p:nvGrpSpPr>
        <p:grpSpPr>
          <a:xfrm>
            <a:off x="3885704" y="4179873"/>
            <a:ext cx="6998411" cy="557209"/>
            <a:chOff x="927386" y="3089388"/>
            <a:chExt cx="6998411" cy="905404"/>
          </a:xfrm>
        </p:grpSpPr>
        <p:sp>
          <p:nvSpPr>
            <p:cNvPr id="38" name="Rectangle 37">
              <a:extLst>
                <a:ext uri="{FF2B5EF4-FFF2-40B4-BE49-F238E27FC236}">
                  <a16:creationId xmlns:a16="http://schemas.microsoft.com/office/drawing/2014/main" id="{97A45F75-EAC9-48DC-7C04-9CB41B3040B9}"/>
                </a:ext>
              </a:extLst>
            </p:cNvPr>
            <p:cNvSpPr/>
            <p:nvPr/>
          </p:nvSpPr>
          <p:spPr>
            <a:xfrm>
              <a:off x="927386" y="3191860"/>
              <a:ext cx="6998411" cy="8029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TextBox 38">
              <a:extLst>
                <a:ext uri="{FF2B5EF4-FFF2-40B4-BE49-F238E27FC236}">
                  <a16:creationId xmlns:a16="http://schemas.microsoft.com/office/drawing/2014/main" id="{65C1E62E-B1AF-B4C0-0714-D4F2078B9896}"/>
                </a:ext>
              </a:extLst>
            </p:cNvPr>
            <p:cNvSpPr txBox="1"/>
            <p:nvPr/>
          </p:nvSpPr>
          <p:spPr>
            <a:xfrm>
              <a:off x="927386" y="3089388"/>
              <a:ext cx="6998411" cy="8029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4977" tIns="84977" rIns="84977" bIns="8497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Deploy in course</a:t>
              </a:r>
            </a:p>
          </p:txBody>
        </p:sp>
      </p:grpSp>
      <p:pic>
        <p:nvPicPr>
          <p:cNvPr id="47" name="Graphic 46" descr="Books with solid fill">
            <a:extLst>
              <a:ext uri="{FF2B5EF4-FFF2-40B4-BE49-F238E27FC236}">
                <a16:creationId xmlns:a16="http://schemas.microsoft.com/office/drawing/2014/main" id="{E6C5DCAD-CCB4-F5AC-48A0-60386BEE1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2113" y="2443257"/>
            <a:ext cx="554754" cy="554754"/>
          </a:xfrm>
          <a:prstGeom prst="rect">
            <a:avLst/>
          </a:prstGeom>
        </p:spPr>
      </p:pic>
      <p:pic>
        <p:nvPicPr>
          <p:cNvPr id="49" name="Graphic 48" descr="Blueprint with solid fill">
            <a:extLst>
              <a:ext uri="{FF2B5EF4-FFF2-40B4-BE49-F238E27FC236}">
                <a16:creationId xmlns:a16="http://schemas.microsoft.com/office/drawing/2014/main" id="{21941FB9-8DE3-BD8E-D435-F7566E711A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5982" y="3177506"/>
            <a:ext cx="634227" cy="634227"/>
          </a:xfrm>
          <a:prstGeom prst="rect">
            <a:avLst/>
          </a:prstGeom>
        </p:spPr>
      </p:pic>
      <p:pic>
        <p:nvPicPr>
          <p:cNvPr id="51" name="Graphic 50" descr="Clapper board">
            <a:extLst>
              <a:ext uri="{FF2B5EF4-FFF2-40B4-BE49-F238E27FC236}">
                <a16:creationId xmlns:a16="http://schemas.microsoft.com/office/drawing/2014/main" id="{6ADCE64E-2295-1FC3-7EBF-C01531A7BB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1205" y="4072099"/>
            <a:ext cx="569208" cy="569208"/>
          </a:xfrm>
          <a:prstGeom prst="rect">
            <a:avLst/>
          </a:prstGeom>
        </p:spPr>
      </p:pic>
      <p:sp>
        <p:nvSpPr>
          <p:cNvPr id="2" name="Rectangle: Rounded Corners 1">
            <a:extLst>
              <a:ext uri="{FF2B5EF4-FFF2-40B4-BE49-F238E27FC236}">
                <a16:creationId xmlns:a16="http://schemas.microsoft.com/office/drawing/2014/main" id="{DDA77DAA-589E-39E9-BDF7-CD3B0ECF1108}"/>
              </a:ext>
            </a:extLst>
          </p:cNvPr>
          <p:cNvSpPr/>
          <p:nvPr/>
        </p:nvSpPr>
        <p:spPr>
          <a:xfrm>
            <a:off x="2957410" y="4761646"/>
            <a:ext cx="7926705" cy="93125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4" name="Group 3">
            <a:extLst>
              <a:ext uri="{FF2B5EF4-FFF2-40B4-BE49-F238E27FC236}">
                <a16:creationId xmlns:a16="http://schemas.microsoft.com/office/drawing/2014/main" id="{06EE2921-1559-A7DB-3DBD-134CA8DDF239}"/>
              </a:ext>
            </a:extLst>
          </p:cNvPr>
          <p:cNvGrpSpPr/>
          <p:nvPr/>
        </p:nvGrpSpPr>
        <p:grpSpPr>
          <a:xfrm>
            <a:off x="3837507" y="4780407"/>
            <a:ext cx="7045700" cy="878185"/>
            <a:chOff x="880097" y="3141170"/>
            <a:chExt cx="7045700" cy="878185"/>
          </a:xfrm>
        </p:grpSpPr>
        <p:sp>
          <p:nvSpPr>
            <p:cNvPr id="5" name="Rectangle 4">
              <a:extLst>
                <a:ext uri="{FF2B5EF4-FFF2-40B4-BE49-F238E27FC236}">
                  <a16:creationId xmlns:a16="http://schemas.microsoft.com/office/drawing/2014/main" id="{D651B8E9-8ABE-0149-FEF0-AB6EBCB5851C}"/>
                </a:ext>
              </a:extLst>
            </p:cNvPr>
            <p:cNvSpPr/>
            <p:nvPr/>
          </p:nvSpPr>
          <p:spPr>
            <a:xfrm>
              <a:off x="927386" y="3191860"/>
              <a:ext cx="6998411" cy="8029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CBCD41BE-BD06-4DF0-27A8-1F44236E274C}"/>
                </a:ext>
              </a:extLst>
            </p:cNvPr>
            <p:cNvSpPr txBox="1"/>
            <p:nvPr/>
          </p:nvSpPr>
          <p:spPr>
            <a:xfrm>
              <a:off x="880097" y="3141170"/>
              <a:ext cx="6998411" cy="8781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4977" tIns="84977" rIns="84977" bIns="8497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Collect feedback at midterm or final evaluations.-- </a:t>
              </a:r>
              <a:r>
                <a:rPr lang="en-US" sz="1600" i="1" kern="1200" dirty="0">
                  <a:solidFill>
                    <a:schemeClr val="bg1"/>
                  </a:solidFill>
                </a:rPr>
                <a:t>“Reflecting on your experience in class, how does your particular set of life experiences, skills, and interests contribute to your ability to do philosophy? Please share an example.”  </a:t>
              </a:r>
            </a:p>
          </p:txBody>
        </p:sp>
      </p:grpSp>
      <p:pic>
        <p:nvPicPr>
          <p:cNvPr id="7" name="Graphic 6" descr="Clipboard with solid fill">
            <a:extLst>
              <a:ext uri="{FF2B5EF4-FFF2-40B4-BE49-F238E27FC236}">
                <a16:creationId xmlns:a16="http://schemas.microsoft.com/office/drawing/2014/main" id="{0953FCE5-03F3-926A-34C0-DB3F08EFEC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200297" y="4912511"/>
            <a:ext cx="569208" cy="569208"/>
          </a:xfrm>
          <a:prstGeom prst="rect">
            <a:avLst/>
          </a:prstGeom>
        </p:spPr>
      </p:pic>
      <p:sp>
        <p:nvSpPr>
          <p:cNvPr id="8" name="Rectangle: Rounded Corners 7">
            <a:extLst>
              <a:ext uri="{FF2B5EF4-FFF2-40B4-BE49-F238E27FC236}">
                <a16:creationId xmlns:a16="http://schemas.microsoft.com/office/drawing/2014/main" id="{4036EC5C-73AF-B6AA-69C3-59A05424BD76}"/>
              </a:ext>
            </a:extLst>
          </p:cNvPr>
          <p:cNvSpPr/>
          <p:nvPr/>
        </p:nvSpPr>
        <p:spPr>
          <a:xfrm>
            <a:off x="2961724" y="5780067"/>
            <a:ext cx="7926705" cy="56920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9" name="Group 8">
            <a:extLst>
              <a:ext uri="{FF2B5EF4-FFF2-40B4-BE49-F238E27FC236}">
                <a16:creationId xmlns:a16="http://schemas.microsoft.com/office/drawing/2014/main" id="{EAC49459-7EBA-69F1-1DED-9896CFD6A1AC}"/>
              </a:ext>
            </a:extLst>
          </p:cNvPr>
          <p:cNvGrpSpPr/>
          <p:nvPr/>
        </p:nvGrpSpPr>
        <p:grpSpPr>
          <a:xfrm>
            <a:off x="3892516" y="5864117"/>
            <a:ext cx="6998411" cy="802932"/>
            <a:chOff x="927386" y="3191860"/>
            <a:chExt cx="6998411" cy="802932"/>
          </a:xfrm>
        </p:grpSpPr>
        <p:sp>
          <p:nvSpPr>
            <p:cNvPr id="10" name="Rectangle 9">
              <a:extLst>
                <a:ext uri="{FF2B5EF4-FFF2-40B4-BE49-F238E27FC236}">
                  <a16:creationId xmlns:a16="http://schemas.microsoft.com/office/drawing/2014/main" id="{B8E7AF07-5E7D-134A-404A-93A43D5FDA38}"/>
                </a:ext>
              </a:extLst>
            </p:cNvPr>
            <p:cNvSpPr/>
            <p:nvPr/>
          </p:nvSpPr>
          <p:spPr>
            <a:xfrm>
              <a:off x="927386" y="3191860"/>
              <a:ext cx="6998411" cy="8029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3A8F5E2C-7916-FB37-93FE-4127536843F5}"/>
                </a:ext>
              </a:extLst>
            </p:cNvPr>
            <p:cNvSpPr txBox="1"/>
            <p:nvPr/>
          </p:nvSpPr>
          <p:spPr>
            <a:xfrm>
              <a:off x="927386" y="3191860"/>
              <a:ext cx="6998411" cy="4851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4977" tIns="84977" rIns="84977" bIns="84977"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Reflect &amp; Revise</a:t>
              </a:r>
            </a:p>
          </p:txBody>
        </p:sp>
      </p:grpSp>
      <p:pic>
        <p:nvPicPr>
          <p:cNvPr id="12" name="Graphic 11" descr="Workflow with solid fill">
            <a:extLst>
              <a:ext uri="{FF2B5EF4-FFF2-40B4-BE49-F238E27FC236}">
                <a16:creationId xmlns:a16="http://schemas.microsoft.com/office/drawing/2014/main" id="{E3E2284E-5EE2-1CE5-B690-7D1910A545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04611" y="5820570"/>
            <a:ext cx="569208" cy="569208"/>
          </a:xfrm>
          <a:prstGeom prst="rect">
            <a:avLst/>
          </a:prstGeom>
        </p:spPr>
      </p:pic>
      <p:sp>
        <p:nvSpPr>
          <p:cNvPr id="13" name="Text Placeholder 2">
            <a:extLst>
              <a:ext uri="{FF2B5EF4-FFF2-40B4-BE49-F238E27FC236}">
                <a16:creationId xmlns:a16="http://schemas.microsoft.com/office/drawing/2014/main" id="{05EBDC02-D1C8-6AE2-D8D5-CE23F73B5294}"/>
              </a:ext>
            </a:extLst>
          </p:cNvPr>
          <p:cNvSpPr txBox="1">
            <a:spLocks/>
          </p:cNvSpPr>
          <p:nvPr/>
        </p:nvSpPr>
        <p:spPr>
          <a:xfrm>
            <a:off x="8893559" y="3247498"/>
            <a:ext cx="1210108" cy="381781"/>
          </a:xfrm>
          <a:prstGeom prst="rect">
            <a:avLst/>
          </a:prstGeom>
        </p:spPr>
        <p:txBody>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solidFill>
                  <a:schemeClr val="tx2"/>
                </a:solidFill>
              </a:rPr>
              <a:t>details on next slide</a:t>
            </a:r>
          </a:p>
        </p:txBody>
      </p:sp>
      <p:pic>
        <p:nvPicPr>
          <p:cNvPr id="15" name="Graphic 14" descr="Magnifying glass with solid fill">
            <a:extLst>
              <a:ext uri="{FF2B5EF4-FFF2-40B4-BE49-F238E27FC236}">
                <a16:creationId xmlns:a16="http://schemas.microsoft.com/office/drawing/2014/main" id="{A6B7407A-B9BD-4703-61F1-A773EF863E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17625" y="3247498"/>
            <a:ext cx="487560" cy="569723"/>
          </a:xfrm>
          <a:prstGeom prst="rect">
            <a:avLst/>
          </a:prstGeom>
        </p:spPr>
      </p:pic>
    </p:spTree>
    <p:extLst>
      <p:ext uri="{BB962C8B-B14F-4D97-AF65-F5344CB8AC3E}">
        <p14:creationId xmlns:p14="http://schemas.microsoft.com/office/powerpoint/2010/main" val="33463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In-class and Homework Activities (ideas)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2" name="Rectangle 41">
            <a:extLst>
              <a:ext uri="{FF2B5EF4-FFF2-40B4-BE49-F238E27FC236}">
                <a16:creationId xmlns:a16="http://schemas.microsoft.com/office/drawing/2014/main" id="{F12A2420-AEDC-DE44-D85E-3B4F28359CC6}"/>
              </a:ext>
            </a:extLst>
          </p:cNvPr>
          <p:cNvSpPr/>
          <p:nvPr/>
        </p:nvSpPr>
        <p:spPr>
          <a:xfrm>
            <a:off x="3886612" y="3930917"/>
            <a:ext cx="3567017" cy="8029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Rectangle 37">
            <a:extLst>
              <a:ext uri="{FF2B5EF4-FFF2-40B4-BE49-F238E27FC236}">
                <a16:creationId xmlns:a16="http://schemas.microsoft.com/office/drawing/2014/main" id="{97A45F75-EAC9-48DC-7C04-9CB41B3040B9}"/>
              </a:ext>
            </a:extLst>
          </p:cNvPr>
          <p:cNvSpPr/>
          <p:nvPr/>
        </p:nvSpPr>
        <p:spPr>
          <a:xfrm>
            <a:off x="3886612" y="5524714"/>
            <a:ext cx="6998411" cy="8029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6" name="Diagram 5">
            <a:extLst>
              <a:ext uri="{FF2B5EF4-FFF2-40B4-BE49-F238E27FC236}">
                <a16:creationId xmlns:a16="http://schemas.microsoft.com/office/drawing/2014/main" id="{0D34ECAE-097B-CC9D-B53D-7D6C62097360}"/>
              </a:ext>
            </a:extLst>
          </p:cNvPr>
          <p:cNvGraphicFramePr/>
          <p:nvPr>
            <p:extLst>
              <p:ext uri="{D42A27DB-BD31-4B8C-83A1-F6EECF244321}">
                <p14:modId xmlns:p14="http://schemas.microsoft.com/office/powerpoint/2010/main" val="1732778366"/>
              </p:ext>
            </p:extLst>
          </p:nvPr>
        </p:nvGraphicFramePr>
        <p:xfrm>
          <a:off x="3684249" y="2154756"/>
          <a:ext cx="7200774" cy="4355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22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29FA-B047-D400-83EA-A40C9ED0690C}"/>
              </a:ext>
            </a:extLst>
          </p:cNvPr>
          <p:cNvSpPr>
            <a:spLocks noGrp="1"/>
          </p:cNvSpPr>
          <p:nvPr>
            <p:ph type="ctrTitle"/>
          </p:nvPr>
        </p:nvSpPr>
        <p:spPr/>
        <p:txBody>
          <a:bodyPr/>
          <a:lstStyle/>
          <a:p>
            <a:r>
              <a:rPr lang="en-US" dirty="0"/>
              <a:t>Suggestions and feedback appreciated</a:t>
            </a:r>
          </a:p>
        </p:txBody>
      </p:sp>
      <p:sp>
        <p:nvSpPr>
          <p:cNvPr id="3" name="Text Placeholder 2">
            <a:extLst>
              <a:ext uri="{FF2B5EF4-FFF2-40B4-BE49-F238E27FC236}">
                <a16:creationId xmlns:a16="http://schemas.microsoft.com/office/drawing/2014/main" id="{55E18175-483D-7CEB-DE6C-287853FCC37A}"/>
              </a:ext>
            </a:extLst>
          </p:cNvPr>
          <p:cNvSpPr>
            <a:spLocks noGrp="1"/>
          </p:cNvSpPr>
          <p:nvPr>
            <p:ph type="body" sz="quarter" idx="11"/>
          </p:nvPr>
        </p:nvSpPr>
        <p:spPr>
          <a:xfrm>
            <a:off x="594360" y="4379416"/>
            <a:ext cx="5486400" cy="1645920"/>
          </a:xfrm>
        </p:spPr>
        <p:txBody>
          <a:bodyPr/>
          <a:lstStyle/>
          <a:p>
            <a:r>
              <a:rPr lang="en-US" sz="3200" b="0" dirty="0"/>
              <a:t>daja0116@colorado.edu</a:t>
            </a:r>
          </a:p>
        </p:txBody>
      </p:sp>
    </p:spTree>
    <p:extLst>
      <p:ext uri="{BB962C8B-B14F-4D97-AF65-F5344CB8AC3E}">
        <p14:creationId xmlns:p14="http://schemas.microsoft.com/office/powerpoint/2010/main" val="3736733714"/>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{5B28D0A1-43E7-473B-89E0-B0B9D9415D1A}tf78853419_win32</Template>
  <TotalTime>277</TotalTime>
  <Words>1236</Words>
  <Application>Microsoft Office PowerPoint</Application>
  <PresentationFormat>Widescreen</PresentationFormat>
  <Paragraphs>65</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Franklin Gothic Book</vt:lpstr>
      <vt:lpstr>Franklin Gothic Demi</vt:lpstr>
      <vt:lpstr>Custom</vt:lpstr>
      <vt:lpstr>Inviting diverse identities into Ancient Greek Philosophy  JET Capstone, Spring 2024</vt:lpstr>
      <vt:lpstr>See speaker notes for more details related to each slide.</vt:lpstr>
      <vt:lpstr>The issue</vt:lpstr>
      <vt:lpstr>“A culturally-affirming learning experience entails…”mirroring” diverse students in course content, perspectives, and materials.”</vt:lpstr>
      <vt:lpstr>Goal</vt:lpstr>
      <vt:lpstr>Action Plan (major steps)</vt:lpstr>
      <vt:lpstr>In-class and Homework Activities (ideas)</vt:lpstr>
      <vt:lpstr>Suggestions and feedback appreciated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JET Action Plan</dc:title>
  <dc:creator>Dawn Jacob</dc:creator>
  <cp:lastModifiedBy>Dawn Jacob</cp:lastModifiedBy>
  <cp:revision>6</cp:revision>
  <dcterms:created xsi:type="dcterms:W3CDTF">2024-04-10T21:10:31Z</dcterms:created>
  <dcterms:modified xsi:type="dcterms:W3CDTF">2024-05-02T22:07:05Z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