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4" autoAdjust="0"/>
    <p:restoredTop sz="84022" autoAdjust="0"/>
  </p:normalViewPr>
  <p:slideViewPr>
    <p:cSldViewPr snapToGrid="0">
      <p:cViewPr varScale="1">
        <p:scale>
          <a:sx n="66" d="100"/>
          <a:sy n="66" d="100"/>
        </p:scale>
        <p:origin x="38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24A5CF-1F5C-4BE5-8FCC-CF497E9C3337}" type="datetimeFigureOut">
              <a:rPr lang="en-US" smtClean="0"/>
              <a:t>5/1/2024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DEEB6D-A714-477C-9875-9AEF64CB3742}" type="slidenum">
              <a:rPr lang="en-US" smtClean="0"/>
              <a:t>‹#›</a:t>
            </a:fld>
            <a:endParaRPr lang="en-US"/>
          </a:p>
        </p:txBody>
      </p:sp>
    </p:spTree>
    <p:extLst>
      <p:ext uri="{BB962C8B-B14F-4D97-AF65-F5344CB8AC3E}">
        <p14:creationId xmlns:p14="http://schemas.microsoft.com/office/powerpoint/2010/main" val="3645430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DEEB6D-A714-477C-9875-9AEF64CB3742}" type="slidenum">
              <a:rPr lang="en-US" smtClean="0"/>
              <a:t>1</a:t>
            </a:fld>
            <a:endParaRPr lang="en-US"/>
          </a:p>
        </p:txBody>
      </p:sp>
    </p:spTree>
    <p:extLst>
      <p:ext uri="{BB962C8B-B14F-4D97-AF65-F5344CB8AC3E}">
        <p14:creationId xmlns:p14="http://schemas.microsoft.com/office/powerpoint/2010/main" val="2840498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DEEB6D-A714-477C-9875-9AEF64CB3742}" type="slidenum">
              <a:rPr lang="en-US" smtClean="0"/>
              <a:t>2</a:t>
            </a:fld>
            <a:endParaRPr lang="en-US"/>
          </a:p>
        </p:txBody>
      </p:sp>
    </p:spTree>
    <p:extLst>
      <p:ext uri="{BB962C8B-B14F-4D97-AF65-F5344CB8AC3E}">
        <p14:creationId xmlns:p14="http://schemas.microsoft.com/office/powerpoint/2010/main" val="1789980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DEEB6D-A714-477C-9875-9AEF64CB3742}" type="slidenum">
              <a:rPr lang="en-US" smtClean="0"/>
              <a:t>4</a:t>
            </a:fld>
            <a:endParaRPr lang="en-US"/>
          </a:p>
        </p:txBody>
      </p:sp>
    </p:spTree>
    <p:extLst>
      <p:ext uri="{BB962C8B-B14F-4D97-AF65-F5344CB8AC3E}">
        <p14:creationId xmlns:p14="http://schemas.microsoft.com/office/powerpoint/2010/main" val="2821966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Aptos" panose="020B0004020202020204" pitchFamily="34" charset="0"/>
                <a:cs typeface="Times New Roman" panose="02020603050405020304" pitchFamily="18" charset="0"/>
              </a:rPr>
              <a:t>Students will be given access a week before class begins, and due at the end of the first week of class. This survey will be graded Complete/Incomplete. The purpose of this survey is to get students thinking about what they expect from the course and what they expect to do in the course, as well as to show students that I value them individually and I am interested in responsive to what challenges they may be facing in my course.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6DEEB6D-A714-477C-9875-9AEF64CB3742}" type="slidenum">
              <a:rPr lang="en-US" smtClean="0"/>
              <a:t>5</a:t>
            </a:fld>
            <a:endParaRPr lang="en-US"/>
          </a:p>
        </p:txBody>
      </p:sp>
    </p:spTree>
    <p:extLst>
      <p:ext uri="{BB962C8B-B14F-4D97-AF65-F5344CB8AC3E}">
        <p14:creationId xmlns:p14="http://schemas.microsoft.com/office/powerpoint/2010/main" val="3220110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Aptos" panose="020B0004020202020204" pitchFamily="34" charset="0"/>
                <a:cs typeface="Times New Roman" panose="02020603050405020304" pitchFamily="18" charset="0"/>
              </a:rPr>
              <a:t>This survey will be given halfway through the course. This survey will be graded Complete/Incomplete. The purpose of these questions are to get students thinking about how they learn and study, and to give me feedback on my teaching activities and whether they are serving these students.</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6DEEB6D-A714-477C-9875-9AEF64CB3742}" type="slidenum">
              <a:rPr lang="en-US" smtClean="0"/>
              <a:t>6</a:t>
            </a:fld>
            <a:endParaRPr lang="en-US"/>
          </a:p>
        </p:txBody>
      </p:sp>
    </p:spTree>
    <p:extLst>
      <p:ext uri="{BB962C8B-B14F-4D97-AF65-F5344CB8AC3E}">
        <p14:creationId xmlns:p14="http://schemas.microsoft.com/office/powerpoint/2010/main" val="141334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Aptos" panose="020B0004020202020204" pitchFamily="34" charset="0"/>
                <a:cs typeface="Times New Roman" panose="02020603050405020304" pitchFamily="18" charset="0"/>
              </a:rPr>
              <a:t>This survey will be given at the end of the semester with the final project/exam. The purpose of these questions are to prompt student to think about their learning over the course of the semester, to connect what they learned with their lives outside of class, and to give me feedback on what was effective within the class.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6DEEB6D-A714-477C-9875-9AEF64CB3742}" type="slidenum">
              <a:rPr lang="en-US" smtClean="0"/>
              <a:t>7</a:t>
            </a:fld>
            <a:endParaRPr lang="en-US"/>
          </a:p>
        </p:txBody>
      </p:sp>
    </p:spTree>
    <p:extLst>
      <p:ext uri="{BB962C8B-B14F-4D97-AF65-F5344CB8AC3E}">
        <p14:creationId xmlns:p14="http://schemas.microsoft.com/office/powerpoint/2010/main" val="3868742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5/1/2024</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688946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356282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5/1/2024</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156088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738997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698442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103139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30025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2296664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852993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87739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5/1/2024</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7110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5/1/2024</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799782258"/>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2" r:id="rId6"/>
    <p:sldLayoutId id="2147483728" r:id="rId7"/>
    <p:sldLayoutId id="2147483729" r:id="rId8"/>
    <p:sldLayoutId id="2147483730" r:id="rId9"/>
    <p:sldLayoutId id="2147483731" r:id="rId10"/>
    <p:sldLayoutId id="2147483733"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05BB74C-33FB-4335-8808-49E247F7B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1225106"/>
            <a:ext cx="8132066" cy="378895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F7DAC4-CF85-8264-36E2-54965E0342A7}"/>
              </a:ext>
            </a:extLst>
          </p:cNvPr>
          <p:cNvSpPr>
            <a:spLocks noGrp="1"/>
          </p:cNvSpPr>
          <p:nvPr>
            <p:ph type="ctrTitle"/>
          </p:nvPr>
        </p:nvSpPr>
        <p:spPr>
          <a:xfrm>
            <a:off x="4703402" y="1841412"/>
            <a:ext cx="6406559" cy="2688020"/>
          </a:xfrm>
        </p:spPr>
        <p:txBody>
          <a:bodyPr>
            <a:normAutofit/>
          </a:bodyPr>
          <a:lstStyle/>
          <a:p>
            <a:pPr algn="l"/>
            <a:r>
              <a:rPr lang="en-US" sz="4800" dirty="0">
                <a:solidFill>
                  <a:schemeClr val="bg1"/>
                </a:solidFill>
              </a:rPr>
              <a:t>Student Metacognitive course feedback surveys</a:t>
            </a:r>
          </a:p>
        </p:txBody>
      </p:sp>
      <p:sp>
        <p:nvSpPr>
          <p:cNvPr id="3" name="Subtitle 2">
            <a:extLst>
              <a:ext uri="{FF2B5EF4-FFF2-40B4-BE49-F238E27FC236}">
                <a16:creationId xmlns:a16="http://schemas.microsoft.com/office/drawing/2014/main" id="{303EBBC7-E2A9-8675-4740-CA51A999DD51}"/>
              </a:ext>
            </a:extLst>
          </p:cNvPr>
          <p:cNvSpPr>
            <a:spLocks noGrp="1"/>
          </p:cNvSpPr>
          <p:nvPr>
            <p:ph type="subTitle" idx="1"/>
          </p:nvPr>
        </p:nvSpPr>
        <p:spPr>
          <a:xfrm>
            <a:off x="4703402" y="5206246"/>
            <a:ext cx="6433990" cy="1024128"/>
          </a:xfrm>
        </p:spPr>
        <p:txBody>
          <a:bodyPr>
            <a:normAutofit/>
          </a:bodyPr>
          <a:lstStyle/>
          <a:p>
            <a:pPr algn="l">
              <a:lnSpc>
                <a:spcPct val="91000"/>
              </a:lnSpc>
            </a:pPr>
            <a:r>
              <a:rPr lang="en-US" sz="1200">
                <a:solidFill>
                  <a:schemeClr val="tx1"/>
                </a:solidFill>
              </a:rPr>
              <a:t>Avedan Raggio (she/her)</a:t>
            </a:r>
          </a:p>
          <a:p>
            <a:pPr algn="l">
              <a:lnSpc>
                <a:spcPct val="91000"/>
              </a:lnSpc>
            </a:pPr>
            <a:r>
              <a:rPr lang="en-US" sz="1200">
                <a:solidFill>
                  <a:schemeClr val="tx1"/>
                </a:solidFill>
              </a:rPr>
              <a:t>Nordic Program</a:t>
            </a:r>
          </a:p>
          <a:p>
            <a:pPr algn="l">
              <a:lnSpc>
                <a:spcPct val="91000"/>
              </a:lnSpc>
            </a:pPr>
            <a:r>
              <a:rPr lang="en-US" sz="1200">
                <a:solidFill>
                  <a:schemeClr val="tx1"/>
                </a:solidFill>
              </a:rPr>
              <a:t>GSLL Dept, CU Boulder</a:t>
            </a:r>
          </a:p>
        </p:txBody>
      </p:sp>
      <p:pic>
        <p:nvPicPr>
          <p:cNvPr id="4" name="Picture 3" descr="A colorful splattered paint&#10;&#10;Description automatically generated">
            <a:extLst>
              <a:ext uri="{FF2B5EF4-FFF2-40B4-BE49-F238E27FC236}">
                <a16:creationId xmlns:a16="http://schemas.microsoft.com/office/drawing/2014/main" id="{2632247C-3B2A-C09C-2EF9-5870071EABE2}"/>
              </a:ext>
            </a:extLst>
          </p:cNvPr>
          <p:cNvPicPr>
            <a:picLocks noChangeAspect="1"/>
          </p:cNvPicPr>
          <p:nvPr/>
        </p:nvPicPr>
        <p:blipFill rotWithShape="1">
          <a:blip r:embed="rId3"/>
          <a:srcRect l="16394" r="22263" b="2"/>
          <a:stretch/>
        </p:blipFill>
        <p:spPr>
          <a:xfrm>
            <a:off x="20" y="1225106"/>
            <a:ext cx="4059915" cy="3788958"/>
          </a:xfrm>
          <a:prstGeom prst="rect">
            <a:avLst/>
          </a:prstGeom>
        </p:spPr>
      </p:pic>
    </p:spTree>
    <p:extLst>
      <p:ext uri="{BB962C8B-B14F-4D97-AF65-F5344CB8AC3E}">
        <p14:creationId xmlns:p14="http://schemas.microsoft.com/office/powerpoint/2010/main" val="820875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45B42B6-26F8-4E25-839B-FB38F13BEF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A9BD47-D3ED-7A05-F260-7DD5FA1042FB}"/>
              </a:ext>
            </a:extLst>
          </p:cNvPr>
          <p:cNvSpPr>
            <a:spLocks noGrp="1"/>
          </p:cNvSpPr>
          <p:nvPr>
            <p:ph type="title"/>
          </p:nvPr>
        </p:nvSpPr>
        <p:spPr>
          <a:xfrm>
            <a:off x="960120" y="317814"/>
            <a:ext cx="10268712" cy="1700784"/>
          </a:xfrm>
        </p:spPr>
        <p:txBody>
          <a:bodyPr>
            <a:normAutofit/>
          </a:bodyPr>
          <a:lstStyle/>
          <a:p>
            <a:r>
              <a:rPr lang="en-US"/>
              <a:t>The opportunity:</a:t>
            </a:r>
          </a:p>
        </p:txBody>
      </p:sp>
      <p:sp>
        <p:nvSpPr>
          <p:cNvPr id="3" name="Content Placeholder 2">
            <a:extLst>
              <a:ext uri="{FF2B5EF4-FFF2-40B4-BE49-F238E27FC236}">
                <a16:creationId xmlns:a16="http://schemas.microsoft.com/office/drawing/2014/main" id="{51C92C48-C04D-61A2-9912-68115097FF53}"/>
              </a:ext>
            </a:extLst>
          </p:cNvPr>
          <p:cNvSpPr>
            <a:spLocks noGrp="1"/>
          </p:cNvSpPr>
          <p:nvPr>
            <p:ph idx="1"/>
          </p:nvPr>
        </p:nvSpPr>
        <p:spPr>
          <a:xfrm>
            <a:off x="960120" y="2587752"/>
            <a:ext cx="5869303" cy="3593592"/>
          </a:xfrm>
        </p:spPr>
        <p:txBody>
          <a:bodyPr>
            <a:normAutofit/>
          </a:bodyPr>
          <a:lstStyle/>
          <a:p>
            <a:r>
              <a:rPr lang="en-US" dirty="0"/>
              <a:t>We know that a one-size-fits-all approach for education does not work.</a:t>
            </a:r>
          </a:p>
          <a:p>
            <a:r>
              <a:rPr lang="en-US" dirty="0"/>
              <a:t>Students bring a variety of experiences and viewpoints to our classes.</a:t>
            </a:r>
          </a:p>
          <a:p>
            <a:endParaRPr lang="en-US" dirty="0"/>
          </a:p>
        </p:txBody>
      </p:sp>
      <p:pic>
        <p:nvPicPr>
          <p:cNvPr id="5" name="Picture 4" descr="Magnifying glass on clear background">
            <a:extLst>
              <a:ext uri="{FF2B5EF4-FFF2-40B4-BE49-F238E27FC236}">
                <a16:creationId xmlns:a16="http://schemas.microsoft.com/office/drawing/2014/main" id="{BE7CB11E-7466-BA7A-91AE-C84BE77224DB}"/>
              </a:ext>
            </a:extLst>
          </p:cNvPr>
          <p:cNvPicPr>
            <a:picLocks noChangeAspect="1"/>
          </p:cNvPicPr>
          <p:nvPr/>
        </p:nvPicPr>
        <p:blipFill rotWithShape="1">
          <a:blip r:embed="rId3"/>
          <a:srcRect l="28792" r="3566" b="-2"/>
          <a:stretch/>
        </p:blipFill>
        <p:spPr>
          <a:xfrm>
            <a:off x="7537704" y="2264989"/>
            <a:ext cx="4654296" cy="4593011"/>
          </a:xfrm>
          <a:prstGeom prst="rect">
            <a:avLst/>
          </a:prstGeom>
        </p:spPr>
      </p:pic>
    </p:spTree>
    <p:extLst>
      <p:ext uri="{BB962C8B-B14F-4D97-AF65-F5344CB8AC3E}">
        <p14:creationId xmlns:p14="http://schemas.microsoft.com/office/powerpoint/2010/main" val="41337920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99829-DD52-E2D8-A479-7BAC7C4EF3E4}"/>
              </a:ext>
            </a:extLst>
          </p:cNvPr>
          <p:cNvSpPr>
            <a:spLocks noGrp="1"/>
          </p:cNvSpPr>
          <p:nvPr>
            <p:ph type="title"/>
          </p:nvPr>
        </p:nvSpPr>
        <p:spPr/>
        <p:txBody>
          <a:bodyPr>
            <a:normAutofit fontScale="90000"/>
          </a:bodyPr>
          <a:lstStyle/>
          <a:p>
            <a:r>
              <a:rPr lang="en-US" dirty="0"/>
              <a:t>Addressing social justice &amp; equity</a:t>
            </a:r>
          </a:p>
        </p:txBody>
      </p:sp>
      <p:sp>
        <p:nvSpPr>
          <p:cNvPr id="3" name="Content Placeholder 2">
            <a:extLst>
              <a:ext uri="{FF2B5EF4-FFF2-40B4-BE49-F238E27FC236}">
                <a16:creationId xmlns:a16="http://schemas.microsoft.com/office/drawing/2014/main" id="{81A66A9E-D27B-63F3-947C-BC8D01018656}"/>
              </a:ext>
            </a:extLst>
          </p:cNvPr>
          <p:cNvSpPr>
            <a:spLocks noGrp="1"/>
          </p:cNvSpPr>
          <p:nvPr>
            <p:ph idx="1"/>
          </p:nvPr>
        </p:nvSpPr>
        <p:spPr/>
        <p:txBody>
          <a:bodyPr/>
          <a:lstStyle/>
          <a:p>
            <a:r>
              <a:rPr lang="en-US" dirty="0"/>
              <a:t>My surveys address</a:t>
            </a:r>
          </a:p>
          <a:p>
            <a:pPr marL="457200" indent="-457200">
              <a:buFont typeface="Arial" panose="020B0604020202020204" pitchFamily="34" charset="0"/>
              <a:buChar char="•"/>
            </a:pPr>
            <a:r>
              <a:rPr lang="en-US" dirty="0"/>
              <a:t>Earning and restoring trust, getting to know students</a:t>
            </a:r>
          </a:p>
          <a:p>
            <a:pPr marL="457200" indent="-457200">
              <a:buFont typeface="Arial" panose="020B0604020202020204" pitchFamily="34" charset="0"/>
              <a:buChar char="•"/>
            </a:pPr>
            <a:r>
              <a:rPr lang="en-US" dirty="0"/>
              <a:t>Engendering competence</a:t>
            </a:r>
          </a:p>
          <a:p>
            <a:pPr marL="457200" indent="-457200">
              <a:buFont typeface="Arial" panose="020B0604020202020204" pitchFamily="34" charset="0"/>
              <a:buChar char="•"/>
            </a:pPr>
            <a:r>
              <a:rPr lang="en-US" dirty="0"/>
              <a:t>Learning from student feedback</a:t>
            </a:r>
          </a:p>
        </p:txBody>
      </p:sp>
    </p:spTree>
    <p:extLst>
      <p:ext uri="{BB962C8B-B14F-4D97-AF65-F5344CB8AC3E}">
        <p14:creationId xmlns:p14="http://schemas.microsoft.com/office/powerpoint/2010/main" val="479567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4474"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13BFED-81F5-7DC1-BA1C-9DB7BC266B80}"/>
              </a:ext>
            </a:extLst>
          </p:cNvPr>
          <p:cNvSpPr>
            <a:spLocks noGrp="1"/>
          </p:cNvSpPr>
          <p:nvPr>
            <p:ph type="title"/>
          </p:nvPr>
        </p:nvSpPr>
        <p:spPr>
          <a:xfrm>
            <a:off x="960120" y="643467"/>
            <a:ext cx="4628638" cy="5571066"/>
          </a:xfrm>
        </p:spPr>
        <p:txBody>
          <a:bodyPr>
            <a:normAutofit/>
          </a:bodyPr>
          <a:lstStyle/>
          <a:p>
            <a:r>
              <a:rPr lang="en-US" dirty="0"/>
              <a:t>Plan:</a:t>
            </a:r>
          </a:p>
        </p:txBody>
      </p:sp>
      <p:sp>
        <p:nvSpPr>
          <p:cNvPr id="3" name="Content Placeholder 2">
            <a:extLst>
              <a:ext uri="{FF2B5EF4-FFF2-40B4-BE49-F238E27FC236}">
                <a16:creationId xmlns:a16="http://schemas.microsoft.com/office/drawing/2014/main" id="{32CBDC5D-9C3F-2318-2A4D-C05C7771AAC0}"/>
              </a:ext>
            </a:extLst>
          </p:cNvPr>
          <p:cNvSpPr>
            <a:spLocks noGrp="1"/>
          </p:cNvSpPr>
          <p:nvPr>
            <p:ph idx="1"/>
          </p:nvPr>
        </p:nvSpPr>
        <p:spPr>
          <a:xfrm>
            <a:off x="6575296" y="643467"/>
            <a:ext cx="4653536" cy="5571066"/>
          </a:xfrm>
        </p:spPr>
        <p:txBody>
          <a:bodyPr anchor="ctr">
            <a:normAutofit/>
          </a:bodyPr>
          <a:lstStyle/>
          <a:p>
            <a:r>
              <a:rPr lang="en-US" dirty="0"/>
              <a:t>Surveys at the beginning, middle, and end of a course.</a:t>
            </a:r>
          </a:p>
          <a:p>
            <a:r>
              <a:rPr lang="en-US" dirty="0"/>
              <a:t>Surveys graded as complete/incomplete.</a:t>
            </a:r>
          </a:p>
          <a:p>
            <a:r>
              <a:rPr lang="en-US" dirty="0"/>
              <a:t>Introductory text to explain their value to students.</a:t>
            </a:r>
          </a:p>
          <a:p>
            <a:r>
              <a:rPr lang="en-US" dirty="0"/>
              <a:t>I will answer applicable questions for myself in a video form.</a:t>
            </a:r>
          </a:p>
          <a:p>
            <a:r>
              <a:rPr lang="en-US" dirty="0"/>
              <a:t>I will summarize responses to build community/belonging.</a:t>
            </a:r>
          </a:p>
        </p:txBody>
      </p:sp>
    </p:spTree>
    <p:extLst>
      <p:ext uri="{BB962C8B-B14F-4D97-AF65-F5344CB8AC3E}">
        <p14:creationId xmlns:p14="http://schemas.microsoft.com/office/powerpoint/2010/main" val="1406960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1038B-91BF-457D-D8AD-94E45142373E}"/>
              </a:ext>
            </a:extLst>
          </p:cNvPr>
          <p:cNvSpPr>
            <a:spLocks noGrp="1"/>
          </p:cNvSpPr>
          <p:nvPr>
            <p:ph type="title"/>
          </p:nvPr>
        </p:nvSpPr>
        <p:spPr/>
        <p:txBody>
          <a:bodyPr>
            <a:normAutofit/>
          </a:bodyPr>
          <a:lstStyle/>
          <a:p>
            <a:r>
              <a:rPr lang="en-US" dirty="0"/>
              <a:t>Pre-semester survey</a:t>
            </a:r>
          </a:p>
        </p:txBody>
      </p:sp>
      <p:sp>
        <p:nvSpPr>
          <p:cNvPr id="3" name="Content Placeholder 2">
            <a:extLst>
              <a:ext uri="{FF2B5EF4-FFF2-40B4-BE49-F238E27FC236}">
                <a16:creationId xmlns:a16="http://schemas.microsoft.com/office/drawing/2014/main" id="{DD351B83-CDF0-799B-42BC-5A2C42925D22}"/>
              </a:ext>
            </a:extLst>
          </p:cNvPr>
          <p:cNvSpPr>
            <a:spLocks noGrp="1"/>
          </p:cNvSpPr>
          <p:nvPr>
            <p:ph idx="1"/>
          </p:nvPr>
        </p:nvSpPr>
        <p:spPr/>
        <p:txBody>
          <a:bodyPr>
            <a:normAutofit/>
          </a:bodyPr>
          <a:lstStyle/>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personal connection do you have or do you want to make with the content in this course?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do you expect out of this course?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strength do you bring to this course?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do you want me (your instructor) to know about you?</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is a question you have about being in college at CU Boulder?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11509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70BA2-94A7-E527-76BE-E1344C161898}"/>
              </a:ext>
            </a:extLst>
          </p:cNvPr>
          <p:cNvSpPr>
            <a:spLocks noGrp="1"/>
          </p:cNvSpPr>
          <p:nvPr>
            <p:ph type="title"/>
          </p:nvPr>
        </p:nvSpPr>
        <p:spPr/>
        <p:txBody>
          <a:bodyPr/>
          <a:lstStyle/>
          <a:p>
            <a:r>
              <a:rPr lang="en-US" dirty="0"/>
              <a:t>Mid-semester survey</a:t>
            </a:r>
          </a:p>
        </p:txBody>
      </p:sp>
      <p:sp>
        <p:nvSpPr>
          <p:cNvPr id="3" name="Content Placeholder 2">
            <a:extLst>
              <a:ext uri="{FF2B5EF4-FFF2-40B4-BE49-F238E27FC236}">
                <a16:creationId xmlns:a16="http://schemas.microsoft.com/office/drawing/2014/main" id="{E635801E-D67C-0F9F-B82B-A8926C9152EC}"/>
              </a:ext>
            </a:extLst>
          </p:cNvPr>
          <p:cNvSpPr>
            <a:spLocks noGrp="1"/>
          </p:cNvSpPr>
          <p:nvPr>
            <p:ph idx="1"/>
          </p:nvPr>
        </p:nvSpPr>
        <p:spPr/>
        <p:txBody>
          <a:bodyPr>
            <a:normAutofit fontScale="92500"/>
          </a:bodyPr>
          <a:lstStyle/>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aspects of this course are exciting or helpful to you?</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aspects of this course are challenging or off-putting to you?</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has been the most impactful reading/activity so far? Please explain why.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has been the least impactful reading/activity so far? Please explain why.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How much/what sort of effort are you putting into the course right now?</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0"/>
              </a:spcAft>
              <a:buFont typeface="+mj-lt"/>
              <a:buAutoNum type="alphaL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Is this sufficient to meet your goals?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0"/>
              </a:spcAft>
              <a:buFont typeface="+mj-lt"/>
              <a:buAutoNum type="alphaL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Do you want to change anything?</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can I as instructor do to support you getting the most out of this class?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77924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A7D13-E142-A1D3-0263-938AFD3B3E4E}"/>
              </a:ext>
            </a:extLst>
          </p:cNvPr>
          <p:cNvSpPr>
            <a:spLocks noGrp="1"/>
          </p:cNvSpPr>
          <p:nvPr>
            <p:ph type="title"/>
          </p:nvPr>
        </p:nvSpPr>
        <p:spPr/>
        <p:txBody>
          <a:bodyPr/>
          <a:lstStyle/>
          <a:p>
            <a:r>
              <a:rPr lang="en-US" dirty="0"/>
              <a:t>End of semester survey</a:t>
            </a:r>
          </a:p>
        </p:txBody>
      </p:sp>
      <p:sp>
        <p:nvSpPr>
          <p:cNvPr id="3" name="Content Placeholder 2">
            <a:extLst>
              <a:ext uri="{FF2B5EF4-FFF2-40B4-BE49-F238E27FC236}">
                <a16:creationId xmlns:a16="http://schemas.microsoft.com/office/drawing/2014/main" id="{98DF9548-46DB-F21E-EBE3-A3F927F98C74}"/>
              </a:ext>
            </a:extLst>
          </p:cNvPr>
          <p:cNvSpPr>
            <a:spLocks noGrp="1"/>
          </p:cNvSpPr>
          <p:nvPr>
            <p:ph idx="1"/>
          </p:nvPr>
        </p:nvSpPr>
        <p:spPr/>
        <p:txBody>
          <a:bodyPr>
            <a:normAutofit/>
          </a:bodyPr>
          <a:lstStyle/>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aspects of this course were exciting or helpful to you?</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aspects of this course were challenging or off-putting to you?</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have you learned about how you learn in this course?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How will you apply this course to your life going forward?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What grade would you assign to yourself for this course? Please explain.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400" kern="100" dirty="0">
                <a:effectLst/>
                <a:latin typeface="Calibri" panose="020F0502020204030204" pitchFamily="34" charset="0"/>
                <a:ea typeface="Aptos" panose="020B0004020202020204" pitchFamily="34" charset="0"/>
                <a:cs typeface="Times New Roman" panose="02020603050405020304" pitchFamily="18" charset="0"/>
              </a:rPr>
              <a:t>If you had to take this class over again, what would you do differently?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18704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48639-C88F-3943-4B30-8402C49E2414}"/>
              </a:ext>
            </a:extLst>
          </p:cNvPr>
          <p:cNvSpPr>
            <a:spLocks noGrp="1"/>
          </p:cNvSpPr>
          <p:nvPr>
            <p:ph type="title"/>
          </p:nvPr>
        </p:nvSpPr>
        <p:spPr/>
        <p:txBody>
          <a:bodyPr/>
          <a:lstStyle/>
          <a:p>
            <a:r>
              <a:rPr lang="en-US" dirty="0"/>
              <a:t>Feedback</a:t>
            </a:r>
          </a:p>
        </p:txBody>
      </p:sp>
      <p:sp>
        <p:nvSpPr>
          <p:cNvPr id="3" name="Content Placeholder 2">
            <a:extLst>
              <a:ext uri="{FF2B5EF4-FFF2-40B4-BE49-F238E27FC236}">
                <a16:creationId xmlns:a16="http://schemas.microsoft.com/office/drawing/2014/main" id="{43A8D7F1-B041-214D-1364-CBED64CF8CDD}"/>
              </a:ext>
            </a:extLst>
          </p:cNvPr>
          <p:cNvSpPr>
            <a:spLocks noGrp="1"/>
          </p:cNvSpPr>
          <p:nvPr>
            <p:ph idx="1"/>
          </p:nvPr>
        </p:nvSpPr>
        <p:spPr/>
        <p:txBody>
          <a:bodyPr/>
          <a:lstStyle/>
          <a:p>
            <a:pPr marL="457200" indent="-457200">
              <a:buFont typeface="Arial" panose="020B0604020202020204" pitchFamily="34" charset="0"/>
              <a:buChar char="•"/>
            </a:pPr>
            <a:r>
              <a:rPr lang="en-US" dirty="0"/>
              <a:t>Questions</a:t>
            </a:r>
          </a:p>
          <a:p>
            <a:pPr marL="457200" indent="-457200">
              <a:buFont typeface="Arial" panose="020B0604020202020204" pitchFamily="34" charset="0"/>
              <a:buChar char="•"/>
            </a:pPr>
            <a:r>
              <a:rPr lang="en-US" dirty="0"/>
              <a:t>Suggestions</a:t>
            </a:r>
          </a:p>
          <a:p>
            <a:endParaRPr lang="en-US" dirty="0"/>
          </a:p>
          <a:p>
            <a:endParaRPr lang="en-US" dirty="0"/>
          </a:p>
          <a:p>
            <a:r>
              <a:rPr lang="en-US"/>
              <a:t>Thank you!</a:t>
            </a:r>
          </a:p>
        </p:txBody>
      </p:sp>
    </p:spTree>
    <p:extLst>
      <p:ext uri="{BB962C8B-B14F-4D97-AF65-F5344CB8AC3E}">
        <p14:creationId xmlns:p14="http://schemas.microsoft.com/office/powerpoint/2010/main" val="2435495745"/>
      </p:ext>
    </p:extLst>
  </p:cSld>
  <p:clrMapOvr>
    <a:masterClrMapping/>
  </p:clrMapOvr>
</p:sld>
</file>

<file path=ppt/theme/theme1.xml><?xml version="1.0" encoding="utf-8"?>
<a:theme xmlns:a="http://schemas.openxmlformats.org/drawingml/2006/main" name="JuxtaposeVTI">
  <a:themeElements>
    <a:clrScheme name="AnalogousFromRegularSeed_2SEEDS">
      <a:dk1>
        <a:srgbClr val="000000"/>
      </a:dk1>
      <a:lt1>
        <a:srgbClr val="FFFFFF"/>
      </a:lt1>
      <a:dk2>
        <a:srgbClr val="1B2130"/>
      </a:dk2>
      <a:lt2>
        <a:srgbClr val="F0F0F3"/>
      </a:lt2>
      <a:accent1>
        <a:srgbClr val="9FA812"/>
      </a:accent1>
      <a:accent2>
        <a:srgbClr val="D19325"/>
      </a:accent2>
      <a:accent3>
        <a:srgbClr val="6CB220"/>
      </a:accent3>
      <a:accent4>
        <a:srgbClr val="1798D5"/>
      </a:accent4>
      <a:accent5>
        <a:srgbClr val="295BE7"/>
      </a:accent5>
      <a:accent6>
        <a:srgbClr val="482DD9"/>
      </a:accent6>
      <a:hlink>
        <a:srgbClr val="473FBF"/>
      </a:hlink>
      <a:folHlink>
        <a:srgbClr val="7F7F7F"/>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TotalTime>
  <Words>593</Words>
  <Application>Microsoft Office PowerPoint</Application>
  <PresentationFormat>Widescreen</PresentationFormat>
  <Paragraphs>55</Paragraphs>
  <Slides>8</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Aptos</vt:lpstr>
      <vt:lpstr>Arial</vt:lpstr>
      <vt:lpstr>Calibri</vt:lpstr>
      <vt:lpstr>Franklin Gothic Demi Cond</vt:lpstr>
      <vt:lpstr>Franklin Gothic Medium</vt:lpstr>
      <vt:lpstr>Wingdings</vt:lpstr>
      <vt:lpstr>JuxtaposeVTI</vt:lpstr>
      <vt:lpstr>Student Metacognitive course feedback surveys</vt:lpstr>
      <vt:lpstr>The opportunity:</vt:lpstr>
      <vt:lpstr>Addressing social justice &amp; equity</vt:lpstr>
      <vt:lpstr>Plan:</vt:lpstr>
      <vt:lpstr>Pre-semester survey</vt:lpstr>
      <vt:lpstr>Mid-semester survey</vt:lpstr>
      <vt:lpstr>End of semester survey</vt:lpstr>
      <vt:lpstr>Feedback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Metacognitive course feedback surveys</dc:title>
  <dc:creator>Avedan Raggio</dc:creator>
  <cp:lastModifiedBy>Avedan Raggio</cp:lastModifiedBy>
  <cp:revision>4</cp:revision>
  <dcterms:created xsi:type="dcterms:W3CDTF">2024-04-15T17:51:06Z</dcterms:created>
  <dcterms:modified xsi:type="dcterms:W3CDTF">2024-05-01T15:02:01Z</dcterms:modified>
</cp:coreProperties>
</file>