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59" r:id="rId8"/>
    <p:sldId id="265" r:id="rId9"/>
    <p:sldId id="261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FFFEC6"/>
    <a:srgbClr val="D3B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64"/>
    <p:restoredTop sz="96327"/>
  </p:normalViewPr>
  <p:slideViewPr>
    <p:cSldViewPr snapToGrid="0">
      <p:cViewPr varScale="1">
        <p:scale>
          <a:sx n="115" d="100"/>
          <a:sy n="115" d="100"/>
        </p:scale>
        <p:origin x="3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5824E-DF0E-110A-473C-6500FDEEC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302042-3F89-6895-582F-CBC51A229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482AD-6C5F-9C11-016B-DC17B6F98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D784C-F388-E461-B4B7-0C403A6F2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716AC-F06F-F288-DE3B-336A59989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06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E2F0-5BC1-3A32-5F5E-85A4E38D6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02145-C2F3-97E7-AD62-97F3514FF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5E2AE-D4E0-C51F-6725-0A8B83CE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7FBDB-1146-CE7E-294B-CCD77A6C1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374EC-C001-163C-2517-A43BBF930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85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F985A1-5CCC-14E4-F96D-A4F90C3A8B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2EA114-A2DF-51BF-1AF3-53F7E7559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D9FF3-9062-7BB8-0D61-1104D8907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B9371-5BC1-24F2-A0EC-89AF87B4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9275F-5029-1DD7-5A79-91D18E789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09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8797C-F632-870D-5E09-306CBDC0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42F704-9E9E-31FD-8457-CABF2C7E1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EB9A9-0AA6-9125-CAE6-61B26F53A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E41961-F798-86F8-B9A0-DF4AF482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013935-8EC8-3DCC-9E7C-C107E6F84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6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997EA-817A-D843-9C13-C8BA46875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28D36-DB88-661F-3C04-E5551B6E2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81444-35A9-6C23-2F81-33C95BAC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76857-990F-7C36-9B81-205CFBF8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843AB1-B350-B9BD-F0E8-29049F250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7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71F2-46EB-0EB4-5FC8-759377E8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30EE0-EF8B-0386-DD0E-7451B96246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E718C-6A6A-AF4A-2263-9BBAF74D8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D4F37-892A-AA2F-03F3-7DA7D3061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BC35B1-095F-831D-01AC-63B0EB4CA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D76729-BDC7-F854-2DB9-1BA7A656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04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A0D0-E5CD-20B2-3BB7-8270918CF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1A3C53-2866-4359-1D7C-AA928DA0B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81DA2-D797-B1D5-1B14-AFEDF9F5B7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CDFE6E-127A-0DDC-B590-E84D71296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2121D8-55B0-8EC7-B537-4CDD30B91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835F57-325E-F920-D0F0-D747C2A40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190B14-643C-9B79-76E2-9360D7E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FF25EF-5BC3-9B14-B1F2-8FBF94C5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5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5CE94-B302-3766-BE85-EAF405482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950D8-D5F1-8685-3094-D3AB7BD6D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218297-2AFC-B386-9331-6DCE5385C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CEA0EC-4967-FC75-7A57-A57B6520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492421-DA12-3F78-E483-1C3E5B588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E503FF-FE79-12E3-8A69-4FF046F2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2E422A-CD33-FF57-FC9E-52CBF324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46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0C7A-7735-B5C4-DDB8-11599298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23C43-26DB-7EDB-C8C1-BC79620B1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DF29B-62B6-5D15-0491-7767E72E3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56AC8-CEC8-23FF-46B3-6FD07D205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B080C-C968-95EE-765E-F099C25C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0C870D-8F22-7E6A-3648-5601D7ACA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813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ADB2C-35D4-F7A6-B371-CAA47A8FE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5862F8-572B-5EF7-72B0-780FF61342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7994E-261A-7A00-FCD1-49807C6F6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3F71F-8E6E-57F3-737D-26BD923C5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346FEF-82B2-BF47-3007-AF9623C08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60496-4F7A-B88A-95EC-6980D7B38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8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30A1C1-699E-613E-BCEA-6CBB7F7A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12F4C-6DC9-EADD-4E39-FC63B62B1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0987-9ED7-DF6C-FD44-2B0E974E6E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AA3A-3A3B-D849-B0D2-463E01D091AC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A7F96-054B-5C2D-CCB6-53F5374E3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68872-25F7-4C35-29EE-6C3749B5B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53E66-973C-0249-8153-6DCB845DE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74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hyperlink" Target="What%20Is%20Chemistry%20and%20Who%20Uses%20It.pdf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What%20Is%20Chemistry%20and%20Who%20Uses%20I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lorado.edu/outreach/pisec/pisec-research" TargetMode="External"/><Relationship Id="rId2" Type="http://schemas.openxmlformats.org/officeDocument/2006/relationships/hyperlink" Target="What%20Is%20Chemistry%20and%20Who%20Uses%20I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fescied.org/doi/10.1187/cbe.16-01-0002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phic 5" descr="Test tubes outline">
            <a:extLst>
              <a:ext uri="{FF2B5EF4-FFF2-40B4-BE49-F238E27FC236}">
                <a16:creationId xmlns:a16="http://schemas.microsoft.com/office/drawing/2014/main" id="{BA3707BB-12C3-CBC6-6F35-027BAF5D9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650" y="579438"/>
            <a:ext cx="2074863" cy="2074863"/>
          </a:xfrm>
          <a:prstGeom prst="rect">
            <a:avLst/>
          </a:prstGeom>
        </p:spPr>
      </p:pic>
      <p:pic>
        <p:nvPicPr>
          <p:cNvPr id="11" name="Graphic 10" descr="Flask outline">
            <a:extLst>
              <a:ext uri="{FF2B5EF4-FFF2-40B4-BE49-F238E27FC236}">
                <a16:creationId xmlns:a16="http://schemas.microsoft.com/office/drawing/2014/main" id="{17D00C92-B3D3-B5BA-E170-ECF720194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3538" y="579438"/>
            <a:ext cx="2074863" cy="2074863"/>
          </a:xfrm>
          <a:prstGeom prst="rect">
            <a:avLst/>
          </a:prstGeom>
        </p:spPr>
      </p:pic>
      <p:pic>
        <p:nvPicPr>
          <p:cNvPr id="8" name="Graphic 7" descr="Beaker outline">
            <a:extLst>
              <a:ext uri="{FF2B5EF4-FFF2-40B4-BE49-F238E27FC236}">
                <a16:creationId xmlns:a16="http://schemas.microsoft.com/office/drawing/2014/main" id="{F7F7D64D-F156-94EC-4150-AA67A6A4F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3013" y="579438"/>
            <a:ext cx="2074863" cy="2074863"/>
          </a:xfrm>
          <a:prstGeom prst="rect">
            <a:avLst/>
          </a:prstGeom>
        </p:spPr>
      </p:pic>
      <p:pic>
        <p:nvPicPr>
          <p:cNvPr id="14" name="Graphic 13" descr="Scientific Thought outline">
            <a:extLst>
              <a:ext uri="{FF2B5EF4-FFF2-40B4-BE49-F238E27FC236}">
                <a16:creationId xmlns:a16="http://schemas.microsoft.com/office/drawing/2014/main" id="{F33EC802-42AA-74DB-FC45-3A709B0E45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5058" y="5550400"/>
            <a:ext cx="1210487" cy="1211413"/>
          </a:xfrm>
          <a:prstGeom prst="rect">
            <a:avLst/>
          </a:prstGeom>
        </p:spPr>
      </p:pic>
      <p:pic>
        <p:nvPicPr>
          <p:cNvPr id="16" name="Graphic 15" descr="Scientist female outline">
            <a:extLst>
              <a:ext uri="{FF2B5EF4-FFF2-40B4-BE49-F238E27FC236}">
                <a16:creationId xmlns:a16="http://schemas.microsoft.com/office/drawing/2014/main" id="{979C7046-C07C-93E2-85BF-A8775F343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89138" y="2727326"/>
            <a:ext cx="2074863" cy="2076450"/>
          </a:xfrm>
          <a:prstGeom prst="rect">
            <a:avLst/>
          </a:prstGeom>
        </p:spPr>
      </p:pic>
      <p:pic>
        <p:nvPicPr>
          <p:cNvPr id="18" name="Graphic 17" descr="Scientist male outline">
            <a:extLst>
              <a:ext uri="{FF2B5EF4-FFF2-40B4-BE49-F238E27FC236}">
                <a16:creationId xmlns:a16="http://schemas.microsoft.com/office/drawing/2014/main" id="{20CBD9FA-1166-654F-7927-E258D40200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8613" y="2727326"/>
            <a:ext cx="2074863" cy="2076450"/>
          </a:xfrm>
          <a:prstGeom prst="rect">
            <a:avLst/>
          </a:prstGeom>
        </p:spPr>
      </p:pic>
      <p:pic>
        <p:nvPicPr>
          <p:cNvPr id="5" name="Picture 4" descr="A logo for a university&#10;&#10;Description automatically generated">
            <a:extLst>
              <a:ext uri="{FF2B5EF4-FFF2-40B4-BE49-F238E27FC236}">
                <a16:creationId xmlns:a16="http://schemas.microsoft.com/office/drawing/2014/main" id="{0EC75C3C-2CD1-E974-F9F0-7BE37DD7990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" b="304"/>
          <a:stretch/>
        </p:blipFill>
        <p:spPr>
          <a:xfrm>
            <a:off x="7200900" y="579438"/>
            <a:ext cx="4235450" cy="422433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B12D-1EC8-B72F-E1FD-71D27A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hlinkClick r:id="rId15"/>
              </a:rPr>
              <a:t>What Is Chemistry and Who Uses It?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hlinkClick r:id="rId15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1C905-18F2-36CA-1C2A-97BE20696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36959"/>
          </a:xfrm>
        </p:spPr>
        <p:txBody>
          <a:bodyPr anchor="t">
            <a:normAutofit fontScale="25000" lnSpcReduction="20000"/>
          </a:bodyPr>
          <a:lstStyle/>
          <a:p>
            <a:endParaRPr lang="en-US" sz="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00">
                <a:solidFill>
                  <a:schemeClr val="tx1">
                    <a:lumMod val="85000"/>
                    <a:lumOff val="15000"/>
                  </a:schemeClr>
                </a:solidFill>
              </a:rPr>
              <a:t>Virginia Johnson (she/her),</a:t>
            </a:r>
          </a:p>
          <a:p>
            <a:r>
              <a:rPr lang="en-US" sz="400">
                <a:solidFill>
                  <a:schemeClr val="tx1">
                    <a:lumMod val="85000"/>
                    <a:lumOff val="15000"/>
                  </a:schemeClr>
                </a:solidFill>
              </a:rPr>
              <a:t>Physical Chemistry PhD Candidate</a:t>
            </a:r>
          </a:p>
          <a:p>
            <a:r>
              <a:rPr lang="en-US" sz="40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Chemistry and Biochemistry</a:t>
            </a:r>
          </a:p>
        </p:txBody>
      </p:sp>
      <p:pic>
        <p:nvPicPr>
          <p:cNvPr id="19" name="Graphic 18" descr="Scientific Thought outline">
            <a:extLst>
              <a:ext uri="{FF2B5EF4-FFF2-40B4-BE49-F238E27FC236}">
                <a16:creationId xmlns:a16="http://schemas.microsoft.com/office/drawing/2014/main" id="{231B7323-DA71-8A1D-8C42-CD4BF577C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550637" y="5583130"/>
            <a:ext cx="1210487" cy="12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74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FCA2118-59A2-4310-A4B2-F2CBA821E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40492"/>
            <a:ext cx="12192000" cy="1924333"/>
          </a:xfrm>
          <a:custGeom>
            <a:avLst/>
            <a:gdLst>
              <a:gd name="connsiteX0" fmla="*/ 6189199 w 12192000"/>
              <a:gd name="connsiteY0" fmla="*/ 588 h 1924333"/>
              <a:gd name="connsiteX1" fmla="*/ 6207079 w 12192000"/>
              <a:gd name="connsiteY1" fmla="*/ 2850 h 1924333"/>
              <a:gd name="connsiteX2" fmla="*/ 6285610 w 12192000"/>
              <a:gd name="connsiteY2" fmla="*/ 18131 h 1924333"/>
              <a:gd name="connsiteX3" fmla="*/ 6378008 w 12192000"/>
              <a:gd name="connsiteY3" fmla="*/ 24625 h 1924333"/>
              <a:gd name="connsiteX4" fmla="*/ 6466340 w 12192000"/>
              <a:gd name="connsiteY4" fmla="*/ 21366 h 1924333"/>
              <a:gd name="connsiteX5" fmla="*/ 6553334 w 12192000"/>
              <a:gd name="connsiteY5" fmla="*/ 35307 h 1924333"/>
              <a:gd name="connsiteX6" fmla="*/ 6626068 w 12192000"/>
              <a:gd name="connsiteY6" fmla="*/ 58045 h 1924333"/>
              <a:gd name="connsiteX7" fmla="*/ 6692303 w 12192000"/>
              <a:gd name="connsiteY7" fmla="*/ 91487 h 1924333"/>
              <a:gd name="connsiteX8" fmla="*/ 6733670 w 12192000"/>
              <a:gd name="connsiteY8" fmla="*/ 118130 h 1924333"/>
              <a:gd name="connsiteX9" fmla="*/ 6798016 w 12192000"/>
              <a:gd name="connsiteY9" fmla="*/ 112271 h 1924333"/>
              <a:gd name="connsiteX10" fmla="*/ 6801081 w 12192000"/>
              <a:gd name="connsiteY10" fmla="*/ 114963 h 1924333"/>
              <a:gd name="connsiteX11" fmla="*/ 6819351 w 12192000"/>
              <a:gd name="connsiteY11" fmla="*/ 128825 h 1924333"/>
              <a:gd name="connsiteX12" fmla="*/ 6852732 w 12192000"/>
              <a:gd name="connsiteY12" fmla="*/ 123321 h 1924333"/>
              <a:gd name="connsiteX13" fmla="*/ 6865247 w 12192000"/>
              <a:gd name="connsiteY13" fmla="*/ 128836 h 1924333"/>
              <a:gd name="connsiteX14" fmla="*/ 6905517 w 12192000"/>
              <a:gd name="connsiteY14" fmla="*/ 129265 h 1924333"/>
              <a:gd name="connsiteX15" fmla="*/ 6950286 w 12192000"/>
              <a:gd name="connsiteY15" fmla="*/ 150104 h 1924333"/>
              <a:gd name="connsiteX16" fmla="*/ 7003442 w 12192000"/>
              <a:gd name="connsiteY16" fmla="*/ 136136 h 1924333"/>
              <a:gd name="connsiteX17" fmla="*/ 7160047 w 12192000"/>
              <a:gd name="connsiteY17" fmla="*/ 166721 h 1924333"/>
              <a:gd name="connsiteX18" fmla="*/ 7325604 w 12192000"/>
              <a:gd name="connsiteY18" fmla="*/ 215867 h 1924333"/>
              <a:gd name="connsiteX19" fmla="*/ 7540522 w 12192000"/>
              <a:gd name="connsiteY19" fmla="*/ 239374 h 1924333"/>
              <a:gd name="connsiteX20" fmla="*/ 7612071 w 12192000"/>
              <a:gd name="connsiteY20" fmla="*/ 229553 h 1924333"/>
              <a:gd name="connsiteX21" fmla="*/ 7651995 w 12192000"/>
              <a:gd name="connsiteY21" fmla="*/ 244567 h 1924333"/>
              <a:gd name="connsiteX22" fmla="*/ 7725761 w 12192000"/>
              <a:gd name="connsiteY22" fmla="*/ 258638 h 1924333"/>
              <a:gd name="connsiteX23" fmla="*/ 7823038 w 12192000"/>
              <a:gd name="connsiteY23" fmla="*/ 287078 h 1924333"/>
              <a:gd name="connsiteX24" fmla="*/ 7866405 w 12192000"/>
              <a:gd name="connsiteY24" fmla="*/ 287288 h 1924333"/>
              <a:gd name="connsiteX25" fmla="*/ 7875021 w 12192000"/>
              <a:gd name="connsiteY25" fmla="*/ 288224 h 1924333"/>
              <a:gd name="connsiteX26" fmla="*/ 7875146 w 12192000"/>
              <a:gd name="connsiteY26" fmla="*/ 288614 h 1924333"/>
              <a:gd name="connsiteX27" fmla="*/ 7907443 w 12192000"/>
              <a:gd name="connsiteY27" fmla="*/ 291752 h 1924333"/>
              <a:gd name="connsiteX28" fmla="*/ 7912892 w 12192000"/>
              <a:gd name="connsiteY28" fmla="*/ 294833 h 1924333"/>
              <a:gd name="connsiteX29" fmla="*/ 7946345 w 12192000"/>
              <a:gd name="connsiteY29" fmla="*/ 319359 h 1924333"/>
              <a:gd name="connsiteX30" fmla="*/ 8021238 w 12192000"/>
              <a:gd name="connsiteY30" fmla="*/ 315159 h 1924333"/>
              <a:gd name="connsiteX31" fmla="*/ 8094697 w 12192000"/>
              <a:gd name="connsiteY31" fmla="*/ 351819 h 1924333"/>
              <a:gd name="connsiteX32" fmla="*/ 8155208 w 12192000"/>
              <a:gd name="connsiteY32" fmla="*/ 371168 h 1924333"/>
              <a:gd name="connsiteX33" fmla="*/ 8248472 w 12192000"/>
              <a:gd name="connsiteY33" fmla="*/ 400489 h 1924333"/>
              <a:gd name="connsiteX34" fmla="*/ 8300068 w 12192000"/>
              <a:gd name="connsiteY34" fmla="*/ 405531 h 1924333"/>
              <a:gd name="connsiteX35" fmla="*/ 8356293 w 12192000"/>
              <a:gd name="connsiteY35" fmla="*/ 403328 h 1924333"/>
              <a:gd name="connsiteX36" fmla="*/ 8475838 w 12192000"/>
              <a:gd name="connsiteY36" fmla="*/ 435524 h 1924333"/>
              <a:gd name="connsiteX37" fmla="*/ 8575216 w 12192000"/>
              <a:gd name="connsiteY37" fmla="*/ 450198 h 1924333"/>
              <a:gd name="connsiteX38" fmla="*/ 8588650 w 12192000"/>
              <a:gd name="connsiteY38" fmla="*/ 447070 h 1924333"/>
              <a:gd name="connsiteX39" fmla="*/ 8612184 w 12192000"/>
              <a:gd name="connsiteY39" fmla="*/ 439577 h 1924333"/>
              <a:gd name="connsiteX40" fmla="*/ 8630713 w 12192000"/>
              <a:gd name="connsiteY40" fmla="*/ 433015 h 1924333"/>
              <a:gd name="connsiteX41" fmla="*/ 8704240 w 12192000"/>
              <a:gd name="connsiteY41" fmla="*/ 422865 h 1924333"/>
              <a:gd name="connsiteX42" fmla="*/ 8829513 w 12192000"/>
              <a:gd name="connsiteY42" fmla="*/ 429389 h 1924333"/>
              <a:gd name="connsiteX43" fmla="*/ 9083651 w 12192000"/>
              <a:gd name="connsiteY43" fmla="*/ 390744 h 1924333"/>
              <a:gd name="connsiteX44" fmla="*/ 9371402 w 12192000"/>
              <a:gd name="connsiteY44" fmla="*/ 371809 h 1924333"/>
              <a:gd name="connsiteX45" fmla="*/ 9429586 w 12192000"/>
              <a:gd name="connsiteY45" fmla="*/ 369213 h 1924333"/>
              <a:gd name="connsiteX46" fmla="*/ 9489757 w 12192000"/>
              <a:gd name="connsiteY46" fmla="*/ 377814 h 1924333"/>
              <a:gd name="connsiteX47" fmla="*/ 9516954 w 12192000"/>
              <a:gd name="connsiteY47" fmla="*/ 376991 h 1924333"/>
              <a:gd name="connsiteX48" fmla="*/ 9645588 w 12192000"/>
              <a:gd name="connsiteY48" fmla="*/ 363590 h 1924333"/>
              <a:gd name="connsiteX49" fmla="*/ 9722896 w 12192000"/>
              <a:gd name="connsiteY49" fmla="*/ 360983 h 1924333"/>
              <a:gd name="connsiteX50" fmla="*/ 9752803 w 12192000"/>
              <a:gd name="connsiteY50" fmla="*/ 368492 h 1924333"/>
              <a:gd name="connsiteX51" fmla="*/ 9890305 w 12192000"/>
              <a:gd name="connsiteY51" fmla="*/ 380736 h 1924333"/>
              <a:gd name="connsiteX52" fmla="*/ 9939767 w 12192000"/>
              <a:gd name="connsiteY52" fmla="*/ 377776 h 1924333"/>
              <a:gd name="connsiteX53" fmla="*/ 9944355 w 12192000"/>
              <a:gd name="connsiteY53" fmla="*/ 377352 h 1924333"/>
              <a:gd name="connsiteX54" fmla="*/ 9953719 w 12192000"/>
              <a:gd name="connsiteY54" fmla="*/ 375642 h 1924333"/>
              <a:gd name="connsiteX55" fmla="*/ 9955809 w 12192000"/>
              <a:gd name="connsiteY55" fmla="*/ 376294 h 1924333"/>
              <a:gd name="connsiteX56" fmla="*/ 10032710 w 12192000"/>
              <a:gd name="connsiteY56" fmla="*/ 394940 h 1924333"/>
              <a:gd name="connsiteX57" fmla="*/ 10049925 w 12192000"/>
              <a:gd name="connsiteY57" fmla="*/ 404971 h 1924333"/>
              <a:gd name="connsiteX58" fmla="*/ 10112671 w 12192000"/>
              <a:gd name="connsiteY58" fmla="*/ 414549 h 1924333"/>
              <a:gd name="connsiteX59" fmla="*/ 10170853 w 12192000"/>
              <a:gd name="connsiteY59" fmla="*/ 435168 h 1924333"/>
              <a:gd name="connsiteX60" fmla="*/ 10290184 w 12192000"/>
              <a:gd name="connsiteY60" fmla="*/ 448123 h 1924333"/>
              <a:gd name="connsiteX61" fmla="*/ 10320158 w 12192000"/>
              <a:gd name="connsiteY61" fmla="*/ 458352 h 1924333"/>
              <a:gd name="connsiteX62" fmla="*/ 10321815 w 12192000"/>
              <a:gd name="connsiteY62" fmla="*/ 463087 h 1924333"/>
              <a:gd name="connsiteX63" fmla="*/ 10373742 w 12192000"/>
              <a:gd name="connsiteY63" fmla="*/ 464538 h 1924333"/>
              <a:gd name="connsiteX64" fmla="*/ 10428532 w 12192000"/>
              <a:gd name="connsiteY64" fmla="*/ 492504 h 1924333"/>
              <a:gd name="connsiteX65" fmla="*/ 10466490 w 12192000"/>
              <a:gd name="connsiteY65" fmla="*/ 517759 h 1924333"/>
              <a:gd name="connsiteX66" fmla="*/ 10466675 w 12192000"/>
              <a:gd name="connsiteY66" fmla="*/ 522076 h 1924333"/>
              <a:gd name="connsiteX67" fmla="*/ 10470309 w 12192000"/>
              <a:gd name="connsiteY67" fmla="*/ 522792 h 1924333"/>
              <a:gd name="connsiteX68" fmla="*/ 10474138 w 12192000"/>
              <a:gd name="connsiteY68" fmla="*/ 519761 h 1924333"/>
              <a:gd name="connsiteX69" fmla="*/ 10501100 w 12192000"/>
              <a:gd name="connsiteY69" fmla="*/ 528263 h 1924333"/>
              <a:gd name="connsiteX70" fmla="*/ 10502395 w 12192000"/>
              <a:gd name="connsiteY70" fmla="*/ 536393 h 1924333"/>
              <a:gd name="connsiteX71" fmla="*/ 10689496 w 12192000"/>
              <a:gd name="connsiteY71" fmla="*/ 560233 h 1924333"/>
              <a:gd name="connsiteX72" fmla="*/ 10788736 w 12192000"/>
              <a:gd name="connsiteY72" fmla="*/ 613188 h 1924333"/>
              <a:gd name="connsiteX73" fmla="*/ 10819747 w 12192000"/>
              <a:gd name="connsiteY73" fmla="*/ 621351 h 1924333"/>
              <a:gd name="connsiteX74" fmla="*/ 10864632 w 12192000"/>
              <a:gd name="connsiteY74" fmla="*/ 644858 h 1924333"/>
              <a:gd name="connsiteX75" fmla="*/ 10929407 w 12192000"/>
              <a:gd name="connsiteY75" fmla="*/ 652945 h 1924333"/>
              <a:gd name="connsiteX76" fmla="*/ 10979412 w 12192000"/>
              <a:gd name="connsiteY76" fmla="*/ 654217 h 1924333"/>
              <a:gd name="connsiteX77" fmla="*/ 11006959 w 12192000"/>
              <a:gd name="connsiteY77" fmla="*/ 657017 h 1924333"/>
              <a:gd name="connsiteX78" fmla="*/ 11077038 w 12192000"/>
              <a:gd name="connsiteY78" fmla="*/ 668487 h 1924333"/>
              <a:gd name="connsiteX79" fmla="*/ 11157850 w 12192000"/>
              <a:gd name="connsiteY79" fmla="*/ 693164 h 1924333"/>
              <a:gd name="connsiteX80" fmla="*/ 11175276 w 12192000"/>
              <a:gd name="connsiteY80" fmla="*/ 697243 h 1924333"/>
              <a:gd name="connsiteX81" fmla="*/ 11191131 w 12192000"/>
              <a:gd name="connsiteY81" fmla="*/ 696085 h 1924333"/>
              <a:gd name="connsiteX82" fmla="*/ 11195573 w 12192000"/>
              <a:gd name="connsiteY82" fmla="*/ 691751 h 1924333"/>
              <a:gd name="connsiteX83" fmla="*/ 11205299 w 12192000"/>
              <a:gd name="connsiteY83" fmla="*/ 693247 h 1924333"/>
              <a:gd name="connsiteX84" fmla="*/ 11223770 w 12192000"/>
              <a:gd name="connsiteY84" fmla="*/ 690335 h 1924333"/>
              <a:gd name="connsiteX85" fmla="*/ 11292119 w 12192000"/>
              <a:gd name="connsiteY85" fmla="*/ 713311 h 1924333"/>
              <a:gd name="connsiteX86" fmla="*/ 11435379 w 12192000"/>
              <a:gd name="connsiteY86" fmla="*/ 758519 h 1924333"/>
              <a:gd name="connsiteX87" fmla="*/ 11604406 w 12192000"/>
              <a:gd name="connsiteY87" fmla="*/ 810476 h 1924333"/>
              <a:gd name="connsiteX88" fmla="*/ 11652155 w 12192000"/>
              <a:gd name="connsiteY88" fmla="*/ 825109 h 1924333"/>
              <a:gd name="connsiteX89" fmla="*/ 11654192 w 12192000"/>
              <a:gd name="connsiteY89" fmla="*/ 827301 h 1924333"/>
              <a:gd name="connsiteX90" fmla="*/ 11676599 w 12192000"/>
              <a:gd name="connsiteY90" fmla="*/ 846628 h 1924333"/>
              <a:gd name="connsiteX91" fmla="*/ 11775168 w 12192000"/>
              <a:gd name="connsiteY91" fmla="*/ 890664 h 1924333"/>
              <a:gd name="connsiteX92" fmla="*/ 11826341 w 12192000"/>
              <a:gd name="connsiteY92" fmla="*/ 877558 h 1924333"/>
              <a:gd name="connsiteX93" fmla="*/ 11879068 w 12192000"/>
              <a:gd name="connsiteY93" fmla="*/ 874038 h 1924333"/>
              <a:gd name="connsiteX94" fmla="*/ 11889563 w 12192000"/>
              <a:gd name="connsiteY94" fmla="*/ 878619 h 1924333"/>
              <a:gd name="connsiteX95" fmla="*/ 12016613 w 12192000"/>
              <a:gd name="connsiteY95" fmla="*/ 886111 h 1924333"/>
              <a:gd name="connsiteX96" fmla="*/ 12108292 w 12192000"/>
              <a:gd name="connsiteY96" fmla="*/ 868500 h 1924333"/>
              <a:gd name="connsiteX97" fmla="*/ 12182910 w 12192000"/>
              <a:gd name="connsiteY97" fmla="*/ 882003 h 1924333"/>
              <a:gd name="connsiteX98" fmla="*/ 12192000 w 12192000"/>
              <a:gd name="connsiteY98" fmla="*/ 884778 h 1924333"/>
              <a:gd name="connsiteX99" fmla="*/ 12192000 w 12192000"/>
              <a:gd name="connsiteY99" fmla="*/ 1610315 h 1924333"/>
              <a:gd name="connsiteX100" fmla="*/ 12191998 w 12192000"/>
              <a:gd name="connsiteY100" fmla="*/ 1610315 h 1924333"/>
              <a:gd name="connsiteX101" fmla="*/ 12191998 w 12192000"/>
              <a:gd name="connsiteY101" fmla="*/ 1924333 h 1924333"/>
              <a:gd name="connsiteX102" fmla="*/ 0 w 12192000"/>
              <a:gd name="connsiteY102" fmla="*/ 1924333 h 1924333"/>
              <a:gd name="connsiteX103" fmla="*/ 0 w 12192000"/>
              <a:gd name="connsiteY103" fmla="*/ 505159 h 1924333"/>
              <a:gd name="connsiteX104" fmla="*/ 5722 w 12192000"/>
              <a:gd name="connsiteY104" fmla="*/ 508889 h 1924333"/>
              <a:gd name="connsiteX105" fmla="*/ 38476 w 12192000"/>
              <a:gd name="connsiteY105" fmla="*/ 524137 h 1924333"/>
              <a:gd name="connsiteX106" fmla="*/ 192883 w 12192000"/>
              <a:gd name="connsiteY106" fmla="*/ 545272 h 1924333"/>
              <a:gd name="connsiteX107" fmla="*/ 343710 w 12192000"/>
              <a:gd name="connsiteY107" fmla="*/ 565029 h 1924333"/>
              <a:gd name="connsiteX108" fmla="*/ 471066 w 12192000"/>
              <a:gd name="connsiteY108" fmla="*/ 549837 h 1924333"/>
              <a:gd name="connsiteX109" fmla="*/ 617333 w 12192000"/>
              <a:gd name="connsiteY109" fmla="*/ 526428 h 1924333"/>
              <a:gd name="connsiteX110" fmla="*/ 725203 w 12192000"/>
              <a:gd name="connsiteY110" fmla="*/ 523793 h 1924333"/>
              <a:gd name="connsiteX111" fmla="*/ 788494 w 12192000"/>
              <a:gd name="connsiteY111" fmla="*/ 505799 h 1924333"/>
              <a:gd name="connsiteX112" fmla="*/ 885977 w 12192000"/>
              <a:gd name="connsiteY112" fmla="*/ 526585 h 1924333"/>
              <a:gd name="connsiteX113" fmla="*/ 932142 w 12192000"/>
              <a:gd name="connsiteY113" fmla="*/ 528005 h 1924333"/>
              <a:gd name="connsiteX114" fmla="*/ 1090404 w 12192000"/>
              <a:gd name="connsiteY114" fmla="*/ 498299 h 1924333"/>
              <a:gd name="connsiteX115" fmla="*/ 1188628 w 12192000"/>
              <a:gd name="connsiteY115" fmla="*/ 483151 h 1924333"/>
              <a:gd name="connsiteX116" fmla="*/ 1316247 w 12192000"/>
              <a:gd name="connsiteY116" fmla="*/ 425979 h 1924333"/>
              <a:gd name="connsiteX117" fmla="*/ 1357712 w 12192000"/>
              <a:gd name="connsiteY117" fmla="*/ 416549 h 1924333"/>
              <a:gd name="connsiteX118" fmla="*/ 1425921 w 12192000"/>
              <a:gd name="connsiteY118" fmla="*/ 413953 h 1924333"/>
              <a:gd name="connsiteX119" fmla="*/ 1503817 w 12192000"/>
              <a:gd name="connsiteY119" fmla="*/ 380457 h 1924333"/>
              <a:gd name="connsiteX120" fmla="*/ 1639196 w 12192000"/>
              <a:gd name="connsiteY120" fmla="*/ 372785 h 1924333"/>
              <a:gd name="connsiteX121" fmla="*/ 1705606 w 12192000"/>
              <a:gd name="connsiteY121" fmla="*/ 359023 h 1924333"/>
              <a:gd name="connsiteX122" fmla="*/ 1813011 w 12192000"/>
              <a:gd name="connsiteY122" fmla="*/ 331023 h 1924333"/>
              <a:gd name="connsiteX123" fmla="*/ 1831380 w 12192000"/>
              <a:gd name="connsiteY123" fmla="*/ 341307 h 1924333"/>
              <a:gd name="connsiteX124" fmla="*/ 1858612 w 12192000"/>
              <a:gd name="connsiteY124" fmla="*/ 326777 h 1924333"/>
              <a:gd name="connsiteX125" fmla="*/ 1880661 w 12192000"/>
              <a:gd name="connsiteY125" fmla="*/ 335987 h 1924333"/>
              <a:gd name="connsiteX126" fmla="*/ 1941495 w 12192000"/>
              <a:gd name="connsiteY126" fmla="*/ 310792 h 1924333"/>
              <a:gd name="connsiteX127" fmla="*/ 1995402 w 12192000"/>
              <a:gd name="connsiteY127" fmla="*/ 305480 h 1924333"/>
              <a:gd name="connsiteX128" fmla="*/ 2223864 w 12192000"/>
              <a:gd name="connsiteY128" fmla="*/ 266118 h 1924333"/>
              <a:gd name="connsiteX129" fmla="*/ 2418043 w 12192000"/>
              <a:gd name="connsiteY129" fmla="*/ 215314 h 1924333"/>
              <a:gd name="connsiteX130" fmla="*/ 2558461 w 12192000"/>
              <a:gd name="connsiteY130" fmla="*/ 168193 h 1924333"/>
              <a:gd name="connsiteX131" fmla="*/ 2595535 w 12192000"/>
              <a:gd name="connsiteY131" fmla="*/ 158548 h 1924333"/>
              <a:gd name="connsiteX132" fmla="*/ 2626942 w 12192000"/>
              <a:gd name="connsiteY132" fmla="*/ 130400 h 1924333"/>
              <a:gd name="connsiteX133" fmla="*/ 2632225 w 12192000"/>
              <a:gd name="connsiteY133" fmla="*/ 130446 h 1924333"/>
              <a:gd name="connsiteX134" fmla="*/ 2696856 w 12192000"/>
              <a:gd name="connsiteY134" fmla="*/ 128498 h 1924333"/>
              <a:gd name="connsiteX135" fmla="*/ 2759767 w 12192000"/>
              <a:gd name="connsiteY135" fmla="*/ 127784 h 1924333"/>
              <a:gd name="connsiteX136" fmla="*/ 2792685 w 12192000"/>
              <a:gd name="connsiteY136" fmla="*/ 115710 h 1924333"/>
              <a:gd name="connsiteX137" fmla="*/ 2799767 w 12192000"/>
              <a:gd name="connsiteY137" fmla="*/ 113754 h 1924333"/>
              <a:gd name="connsiteX138" fmla="*/ 2829799 w 12192000"/>
              <a:gd name="connsiteY138" fmla="*/ 120042 h 1924333"/>
              <a:gd name="connsiteX139" fmla="*/ 2890704 w 12192000"/>
              <a:gd name="connsiteY139" fmla="*/ 121493 h 1924333"/>
              <a:gd name="connsiteX140" fmla="*/ 3042646 w 12192000"/>
              <a:gd name="connsiteY140" fmla="*/ 112273 h 1924333"/>
              <a:gd name="connsiteX141" fmla="*/ 3146630 w 12192000"/>
              <a:gd name="connsiteY141" fmla="*/ 100898 h 1924333"/>
              <a:gd name="connsiteX142" fmla="*/ 3233163 w 12192000"/>
              <a:gd name="connsiteY142" fmla="*/ 120200 h 1924333"/>
              <a:gd name="connsiteX143" fmla="*/ 3372699 w 12192000"/>
              <a:gd name="connsiteY143" fmla="*/ 129394 h 1924333"/>
              <a:gd name="connsiteX144" fmla="*/ 3394352 w 12192000"/>
              <a:gd name="connsiteY144" fmla="*/ 131671 h 1924333"/>
              <a:gd name="connsiteX145" fmla="*/ 3448218 w 12192000"/>
              <a:gd name="connsiteY145" fmla="*/ 118229 h 1924333"/>
              <a:gd name="connsiteX146" fmla="*/ 3505047 w 12192000"/>
              <a:gd name="connsiteY146" fmla="*/ 115412 h 1924333"/>
              <a:gd name="connsiteX147" fmla="*/ 3521767 w 12192000"/>
              <a:gd name="connsiteY147" fmla="*/ 111071 h 1924333"/>
              <a:gd name="connsiteX148" fmla="*/ 3585137 w 12192000"/>
              <a:gd name="connsiteY148" fmla="*/ 114371 h 1924333"/>
              <a:gd name="connsiteX149" fmla="*/ 3690293 w 12192000"/>
              <a:gd name="connsiteY149" fmla="*/ 98301 h 1924333"/>
              <a:gd name="connsiteX150" fmla="*/ 3867818 w 12192000"/>
              <a:gd name="connsiteY150" fmla="*/ 88985 h 1924333"/>
              <a:gd name="connsiteX151" fmla="*/ 4091337 w 12192000"/>
              <a:gd name="connsiteY151" fmla="*/ 70813 h 1924333"/>
              <a:gd name="connsiteX152" fmla="*/ 4246332 w 12192000"/>
              <a:gd name="connsiteY152" fmla="*/ 41697 h 1924333"/>
              <a:gd name="connsiteX153" fmla="*/ 4266975 w 12192000"/>
              <a:gd name="connsiteY153" fmla="*/ 46592 h 1924333"/>
              <a:gd name="connsiteX154" fmla="*/ 4270566 w 12192000"/>
              <a:gd name="connsiteY154" fmla="*/ 47620 h 1924333"/>
              <a:gd name="connsiteX155" fmla="*/ 4288964 w 12192000"/>
              <a:gd name="connsiteY155" fmla="*/ 52766 h 1924333"/>
              <a:gd name="connsiteX156" fmla="*/ 4365137 w 12192000"/>
              <a:gd name="connsiteY156" fmla="*/ 51783 h 1924333"/>
              <a:gd name="connsiteX157" fmla="*/ 4430546 w 12192000"/>
              <a:gd name="connsiteY157" fmla="*/ 44555 h 1924333"/>
              <a:gd name="connsiteX158" fmla="*/ 4444136 w 12192000"/>
              <a:gd name="connsiteY158" fmla="*/ 39567 h 1924333"/>
              <a:gd name="connsiteX159" fmla="*/ 4534039 w 12192000"/>
              <a:gd name="connsiteY159" fmla="*/ 31604 h 1924333"/>
              <a:gd name="connsiteX160" fmla="*/ 4560448 w 12192000"/>
              <a:gd name="connsiteY160" fmla="*/ 25231 h 1924333"/>
              <a:gd name="connsiteX161" fmla="*/ 4568006 w 12192000"/>
              <a:gd name="connsiteY161" fmla="*/ 25970 h 1924333"/>
              <a:gd name="connsiteX162" fmla="*/ 4595497 w 12192000"/>
              <a:gd name="connsiteY162" fmla="*/ 22958 h 1924333"/>
              <a:gd name="connsiteX163" fmla="*/ 4608623 w 12192000"/>
              <a:gd name="connsiteY163" fmla="*/ 18108 h 1924333"/>
              <a:gd name="connsiteX164" fmla="*/ 4623942 w 12192000"/>
              <a:gd name="connsiteY164" fmla="*/ 22251 h 1924333"/>
              <a:gd name="connsiteX165" fmla="*/ 4664336 w 12192000"/>
              <a:gd name="connsiteY165" fmla="*/ 23306 h 1924333"/>
              <a:gd name="connsiteX166" fmla="*/ 4677385 w 12192000"/>
              <a:gd name="connsiteY166" fmla="*/ 18246 h 1924333"/>
              <a:gd name="connsiteX167" fmla="*/ 4698143 w 12192000"/>
              <a:gd name="connsiteY167" fmla="*/ 18036 h 1924333"/>
              <a:gd name="connsiteX168" fmla="*/ 4750609 w 12192000"/>
              <a:gd name="connsiteY168" fmla="*/ 23611 h 1924333"/>
              <a:gd name="connsiteX169" fmla="*/ 4784658 w 12192000"/>
              <a:gd name="connsiteY169" fmla="*/ 25057 h 1924333"/>
              <a:gd name="connsiteX170" fmla="*/ 4847558 w 12192000"/>
              <a:gd name="connsiteY170" fmla="*/ 38726 h 1924333"/>
              <a:gd name="connsiteX171" fmla="*/ 4909134 w 12192000"/>
              <a:gd name="connsiteY171" fmla="*/ 50659 h 1924333"/>
              <a:gd name="connsiteX172" fmla="*/ 5099219 w 12192000"/>
              <a:gd name="connsiteY172" fmla="*/ 55050 h 1924333"/>
              <a:gd name="connsiteX173" fmla="*/ 5184992 w 12192000"/>
              <a:gd name="connsiteY173" fmla="*/ 67596 h 1924333"/>
              <a:gd name="connsiteX174" fmla="*/ 5229637 w 12192000"/>
              <a:gd name="connsiteY174" fmla="*/ 67789 h 1924333"/>
              <a:gd name="connsiteX175" fmla="*/ 5389346 w 12192000"/>
              <a:gd name="connsiteY175" fmla="*/ 80211 h 1924333"/>
              <a:gd name="connsiteX176" fmla="*/ 5494414 w 12192000"/>
              <a:gd name="connsiteY176" fmla="*/ 75926 h 1924333"/>
              <a:gd name="connsiteX177" fmla="*/ 5528443 w 12192000"/>
              <a:gd name="connsiteY177" fmla="*/ 77206 h 1924333"/>
              <a:gd name="connsiteX178" fmla="*/ 5684939 w 12192000"/>
              <a:gd name="connsiteY178" fmla="*/ 50269 h 1924333"/>
              <a:gd name="connsiteX179" fmla="*/ 5765146 w 12192000"/>
              <a:gd name="connsiteY179" fmla="*/ 50414 h 1924333"/>
              <a:gd name="connsiteX180" fmla="*/ 5848655 w 12192000"/>
              <a:gd name="connsiteY180" fmla="*/ 35257 h 1924333"/>
              <a:gd name="connsiteX181" fmla="*/ 5930656 w 12192000"/>
              <a:gd name="connsiteY181" fmla="*/ 30131 h 1924333"/>
              <a:gd name="connsiteX182" fmla="*/ 6124150 w 12192000"/>
              <a:gd name="connsiteY182" fmla="*/ 31679 h 1924333"/>
              <a:gd name="connsiteX183" fmla="*/ 6189199 w 12192000"/>
              <a:gd name="connsiteY183" fmla="*/ 588 h 19243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</a:cxnLst>
            <a:rect l="l" t="t" r="r" b="b"/>
            <a:pathLst>
              <a:path w="12192000" h="1924333">
                <a:moveTo>
                  <a:pt x="6189199" y="588"/>
                </a:moveTo>
                <a:cubicBezTo>
                  <a:pt x="6196356" y="-574"/>
                  <a:pt x="6202609" y="-108"/>
                  <a:pt x="6207079" y="2850"/>
                </a:cubicBezTo>
                <a:cubicBezTo>
                  <a:pt x="6222026" y="2749"/>
                  <a:pt x="6273489" y="3767"/>
                  <a:pt x="6285610" y="18131"/>
                </a:cubicBezTo>
                <a:cubicBezTo>
                  <a:pt x="6307255" y="18685"/>
                  <a:pt x="6357141" y="23793"/>
                  <a:pt x="6378008" y="24625"/>
                </a:cubicBezTo>
                <a:cubicBezTo>
                  <a:pt x="6409946" y="30645"/>
                  <a:pt x="6438307" y="10375"/>
                  <a:pt x="6466340" y="21366"/>
                </a:cubicBezTo>
                <a:cubicBezTo>
                  <a:pt x="6488276" y="31229"/>
                  <a:pt x="6529854" y="28110"/>
                  <a:pt x="6553334" y="35307"/>
                </a:cubicBezTo>
                <a:cubicBezTo>
                  <a:pt x="6561737" y="48059"/>
                  <a:pt x="6609188" y="62087"/>
                  <a:pt x="6626068" y="58045"/>
                </a:cubicBezTo>
                <a:cubicBezTo>
                  <a:pt x="6660952" y="66570"/>
                  <a:pt x="6666277" y="84716"/>
                  <a:pt x="6692303" y="91487"/>
                </a:cubicBezTo>
                <a:lnTo>
                  <a:pt x="6733670" y="118130"/>
                </a:lnTo>
                <a:lnTo>
                  <a:pt x="6798016" y="112271"/>
                </a:lnTo>
                <a:lnTo>
                  <a:pt x="6801081" y="114963"/>
                </a:lnTo>
                <a:cubicBezTo>
                  <a:pt x="6806919" y="120140"/>
                  <a:pt x="6812832" y="125016"/>
                  <a:pt x="6819351" y="128825"/>
                </a:cubicBezTo>
                <a:cubicBezTo>
                  <a:pt x="6825742" y="109997"/>
                  <a:pt x="6840132" y="116541"/>
                  <a:pt x="6852732" y="123321"/>
                </a:cubicBezTo>
                <a:lnTo>
                  <a:pt x="6865247" y="128836"/>
                </a:lnTo>
                <a:lnTo>
                  <a:pt x="6905517" y="129265"/>
                </a:lnTo>
                <a:cubicBezTo>
                  <a:pt x="6934052" y="140042"/>
                  <a:pt x="6939773" y="141556"/>
                  <a:pt x="6950286" y="150104"/>
                </a:cubicBezTo>
                <a:lnTo>
                  <a:pt x="7003442" y="136136"/>
                </a:lnTo>
                <a:lnTo>
                  <a:pt x="7160047" y="166721"/>
                </a:lnTo>
                <a:cubicBezTo>
                  <a:pt x="7207281" y="179911"/>
                  <a:pt x="7280644" y="210197"/>
                  <a:pt x="7325604" y="215867"/>
                </a:cubicBezTo>
                <a:cubicBezTo>
                  <a:pt x="7460113" y="233904"/>
                  <a:pt x="7393081" y="242880"/>
                  <a:pt x="7540522" y="239374"/>
                </a:cubicBezTo>
                <a:cubicBezTo>
                  <a:pt x="7545714" y="234872"/>
                  <a:pt x="7605972" y="231727"/>
                  <a:pt x="7612071" y="229553"/>
                </a:cubicBezTo>
                <a:lnTo>
                  <a:pt x="7651995" y="244567"/>
                </a:lnTo>
                <a:lnTo>
                  <a:pt x="7725761" y="258638"/>
                </a:lnTo>
                <a:lnTo>
                  <a:pt x="7823038" y="287078"/>
                </a:lnTo>
                <a:cubicBezTo>
                  <a:pt x="7837080" y="286482"/>
                  <a:pt x="7851647" y="286498"/>
                  <a:pt x="7866405" y="287288"/>
                </a:cubicBezTo>
                <a:lnTo>
                  <a:pt x="7875021" y="288224"/>
                </a:lnTo>
                <a:cubicBezTo>
                  <a:pt x="7875062" y="288354"/>
                  <a:pt x="7875105" y="288483"/>
                  <a:pt x="7875146" y="288614"/>
                </a:cubicBezTo>
                <a:cubicBezTo>
                  <a:pt x="7880550" y="289202"/>
                  <a:pt x="7901153" y="290716"/>
                  <a:pt x="7907443" y="291752"/>
                </a:cubicBezTo>
                <a:lnTo>
                  <a:pt x="7912892" y="294833"/>
                </a:lnTo>
                <a:lnTo>
                  <a:pt x="7946345" y="319359"/>
                </a:lnTo>
                <a:cubicBezTo>
                  <a:pt x="7958657" y="312776"/>
                  <a:pt x="7996513" y="309749"/>
                  <a:pt x="8021238" y="315159"/>
                </a:cubicBezTo>
                <a:cubicBezTo>
                  <a:pt x="8045964" y="320570"/>
                  <a:pt x="8058169" y="340462"/>
                  <a:pt x="8094697" y="351819"/>
                </a:cubicBezTo>
                <a:cubicBezTo>
                  <a:pt x="8129587" y="361154"/>
                  <a:pt x="8116181" y="360544"/>
                  <a:pt x="8155208" y="371168"/>
                </a:cubicBezTo>
                <a:cubicBezTo>
                  <a:pt x="8196217" y="383300"/>
                  <a:pt x="8205468" y="391801"/>
                  <a:pt x="8248472" y="400489"/>
                </a:cubicBezTo>
                <a:cubicBezTo>
                  <a:pt x="8283932" y="419791"/>
                  <a:pt x="8278617" y="392031"/>
                  <a:pt x="8300068" y="405531"/>
                </a:cubicBezTo>
                <a:lnTo>
                  <a:pt x="8356293" y="403328"/>
                </a:lnTo>
                <a:cubicBezTo>
                  <a:pt x="8377247" y="404463"/>
                  <a:pt x="8438442" y="433194"/>
                  <a:pt x="8475838" y="435524"/>
                </a:cubicBezTo>
                <a:cubicBezTo>
                  <a:pt x="8510241" y="438037"/>
                  <a:pt x="8545511" y="449840"/>
                  <a:pt x="8575216" y="450198"/>
                </a:cubicBezTo>
                <a:lnTo>
                  <a:pt x="8588650" y="447070"/>
                </a:lnTo>
                <a:lnTo>
                  <a:pt x="8612184" y="439577"/>
                </a:lnTo>
                <a:lnTo>
                  <a:pt x="8630713" y="433015"/>
                </a:lnTo>
                <a:cubicBezTo>
                  <a:pt x="8635870" y="429519"/>
                  <a:pt x="8700685" y="428411"/>
                  <a:pt x="8704240" y="422865"/>
                </a:cubicBezTo>
                <a:cubicBezTo>
                  <a:pt x="8761777" y="429549"/>
                  <a:pt x="8768302" y="427178"/>
                  <a:pt x="8829513" y="429389"/>
                </a:cubicBezTo>
                <a:cubicBezTo>
                  <a:pt x="8922895" y="444672"/>
                  <a:pt x="8924579" y="401507"/>
                  <a:pt x="9083651" y="390744"/>
                </a:cubicBezTo>
                <a:cubicBezTo>
                  <a:pt x="9138403" y="388032"/>
                  <a:pt x="9315003" y="378647"/>
                  <a:pt x="9371402" y="371809"/>
                </a:cubicBezTo>
                <a:cubicBezTo>
                  <a:pt x="9358632" y="337502"/>
                  <a:pt x="9402842" y="379364"/>
                  <a:pt x="9429586" y="369213"/>
                </a:cubicBezTo>
                <a:cubicBezTo>
                  <a:pt x="9449312" y="370213"/>
                  <a:pt x="9473938" y="373270"/>
                  <a:pt x="9489757" y="377814"/>
                </a:cubicBezTo>
                <a:cubicBezTo>
                  <a:pt x="9498164" y="379256"/>
                  <a:pt x="9507139" y="379272"/>
                  <a:pt x="9516954" y="376991"/>
                </a:cubicBezTo>
                <a:cubicBezTo>
                  <a:pt x="9548430" y="354766"/>
                  <a:pt x="9591874" y="370315"/>
                  <a:pt x="9645588" y="363590"/>
                </a:cubicBezTo>
                <a:cubicBezTo>
                  <a:pt x="9660487" y="368814"/>
                  <a:pt x="9710817" y="350550"/>
                  <a:pt x="9722896" y="360983"/>
                </a:cubicBezTo>
                <a:cubicBezTo>
                  <a:pt x="9733918" y="362239"/>
                  <a:pt x="9745201" y="356679"/>
                  <a:pt x="9752803" y="368492"/>
                </a:cubicBezTo>
                <a:cubicBezTo>
                  <a:pt x="9793268" y="374490"/>
                  <a:pt x="9843313" y="380978"/>
                  <a:pt x="9890305" y="380736"/>
                </a:cubicBezTo>
                <a:cubicBezTo>
                  <a:pt x="9912701" y="380083"/>
                  <a:pt x="9926523" y="379037"/>
                  <a:pt x="9939767" y="377776"/>
                </a:cubicBezTo>
                <a:lnTo>
                  <a:pt x="9944355" y="377352"/>
                </a:lnTo>
                <a:lnTo>
                  <a:pt x="9953719" y="375642"/>
                </a:lnTo>
                <a:lnTo>
                  <a:pt x="9955809" y="376294"/>
                </a:lnTo>
                <a:lnTo>
                  <a:pt x="10032710" y="394940"/>
                </a:lnTo>
                <a:lnTo>
                  <a:pt x="10049925" y="404971"/>
                </a:lnTo>
                <a:lnTo>
                  <a:pt x="10112671" y="414549"/>
                </a:lnTo>
                <a:cubicBezTo>
                  <a:pt x="10169643" y="412125"/>
                  <a:pt x="10132220" y="425358"/>
                  <a:pt x="10170853" y="435168"/>
                </a:cubicBezTo>
                <a:cubicBezTo>
                  <a:pt x="10206088" y="442020"/>
                  <a:pt x="10240809" y="454081"/>
                  <a:pt x="10290184" y="448123"/>
                </a:cubicBezTo>
                <a:cubicBezTo>
                  <a:pt x="10301813" y="444919"/>
                  <a:pt x="10315233" y="449499"/>
                  <a:pt x="10320158" y="458352"/>
                </a:cubicBezTo>
                <a:cubicBezTo>
                  <a:pt x="10321006" y="459876"/>
                  <a:pt x="10321565" y="461470"/>
                  <a:pt x="10321815" y="463087"/>
                </a:cubicBezTo>
                <a:cubicBezTo>
                  <a:pt x="10354058" y="457158"/>
                  <a:pt x="10355176" y="470634"/>
                  <a:pt x="10373742" y="464538"/>
                </a:cubicBezTo>
                <a:cubicBezTo>
                  <a:pt x="10403060" y="475292"/>
                  <a:pt x="10411841" y="497597"/>
                  <a:pt x="10428532" y="492504"/>
                </a:cubicBezTo>
                <a:cubicBezTo>
                  <a:pt x="10440561" y="500742"/>
                  <a:pt x="10446267" y="521930"/>
                  <a:pt x="10466490" y="517759"/>
                </a:cubicBezTo>
                <a:cubicBezTo>
                  <a:pt x="10464622" y="519986"/>
                  <a:pt x="10465013" y="521261"/>
                  <a:pt x="10466675" y="522076"/>
                </a:cubicBezTo>
                <a:lnTo>
                  <a:pt x="10470309" y="522792"/>
                </a:lnTo>
                <a:lnTo>
                  <a:pt x="10474138" y="519761"/>
                </a:lnTo>
                <a:cubicBezTo>
                  <a:pt x="10488888" y="509612"/>
                  <a:pt x="10484914" y="524734"/>
                  <a:pt x="10501100" y="528263"/>
                </a:cubicBezTo>
                <a:cubicBezTo>
                  <a:pt x="10508412" y="530705"/>
                  <a:pt x="10505426" y="533743"/>
                  <a:pt x="10502395" y="536393"/>
                </a:cubicBezTo>
                <a:lnTo>
                  <a:pt x="10689496" y="560233"/>
                </a:lnTo>
                <a:cubicBezTo>
                  <a:pt x="10721441" y="573640"/>
                  <a:pt x="10757547" y="582937"/>
                  <a:pt x="10788736" y="613188"/>
                </a:cubicBezTo>
                <a:cubicBezTo>
                  <a:pt x="10794510" y="621641"/>
                  <a:pt x="10807098" y="616073"/>
                  <a:pt x="10819747" y="621351"/>
                </a:cubicBezTo>
                <a:cubicBezTo>
                  <a:pt x="10832398" y="626630"/>
                  <a:pt x="10846356" y="639592"/>
                  <a:pt x="10864632" y="644858"/>
                </a:cubicBezTo>
                <a:cubicBezTo>
                  <a:pt x="10895617" y="652290"/>
                  <a:pt x="10921550" y="640451"/>
                  <a:pt x="10929407" y="652945"/>
                </a:cubicBezTo>
                <a:cubicBezTo>
                  <a:pt x="10945460" y="653176"/>
                  <a:pt x="10968148" y="640553"/>
                  <a:pt x="10979412" y="654217"/>
                </a:cubicBezTo>
                <a:cubicBezTo>
                  <a:pt x="10981679" y="643737"/>
                  <a:pt x="10997287" y="663414"/>
                  <a:pt x="11006959" y="657017"/>
                </a:cubicBezTo>
                <a:cubicBezTo>
                  <a:pt x="11023230" y="659396"/>
                  <a:pt x="11051890" y="662462"/>
                  <a:pt x="11077038" y="668487"/>
                </a:cubicBezTo>
                <a:cubicBezTo>
                  <a:pt x="11097000" y="690299"/>
                  <a:pt x="11141286" y="676399"/>
                  <a:pt x="11157850" y="693164"/>
                </a:cubicBezTo>
                <a:cubicBezTo>
                  <a:pt x="11163800" y="695757"/>
                  <a:pt x="11169599" y="696942"/>
                  <a:pt x="11175276" y="697243"/>
                </a:cubicBezTo>
                <a:lnTo>
                  <a:pt x="11191131" y="696085"/>
                </a:lnTo>
                <a:lnTo>
                  <a:pt x="11195573" y="691751"/>
                </a:lnTo>
                <a:lnTo>
                  <a:pt x="11205299" y="693247"/>
                </a:lnTo>
                <a:lnTo>
                  <a:pt x="11223770" y="690335"/>
                </a:lnTo>
                <a:cubicBezTo>
                  <a:pt x="11237778" y="693777"/>
                  <a:pt x="11256852" y="701947"/>
                  <a:pt x="11292119" y="713311"/>
                </a:cubicBezTo>
                <a:cubicBezTo>
                  <a:pt x="11334878" y="733451"/>
                  <a:pt x="11401662" y="729175"/>
                  <a:pt x="11435379" y="758519"/>
                </a:cubicBezTo>
                <a:lnTo>
                  <a:pt x="11604406" y="810476"/>
                </a:lnTo>
                <a:lnTo>
                  <a:pt x="11652155" y="825109"/>
                </a:lnTo>
                <a:lnTo>
                  <a:pt x="11654192" y="827301"/>
                </a:lnTo>
                <a:cubicBezTo>
                  <a:pt x="11661650" y="834729"/>
                  <a:pt x="11669215" y="841480"/>
                  <a:pt x="11676599" y="846628"/>
                </a:cubicBezTo>
                <a:cubicBezTo>
                  <a:pt x="11688258" y="861760"/>
                  <a:pt x="11752266" y="896888"/>
                  <a:pt x="11775168" y="890664"/>
                </a:cubicBezTo>
                <a:cubicBezTo>
                  <a:pt x="11790977" y="883819"/>
                  <a:pt x="11808364" y="879901"/>
                  <a:pt x="11826341" y="877558"/>
                </a:cubicBezTo>
                <a:lnTo>
                  <a:pt x="11879068" y="874038"/>
                </a:lnTo>
                <a:lnTo>
                  <a:pt x="11889563" y="878619"/>
                </a:lnTo>
                <a:lnTo>
                  <a:pt x="12016613" y="886111"/>
                </a:lnTo>
                <a:lnTo>
                  <a:pt x="12108292" y="868500"/>
                </a:lnTo>
                <a:cubicBezTo>
                  <a:pt x="12129725" y="867311"/>
                  <a:pt x="12157891" y="874537"/>
                  <a:pt x="12182910" y="882003"/>
                </a:cubicBezTo>
                <a:lnTo>
                  <a:pt x="12192000" y="884778"/>
                </a:lnTo>
                <a:lnTo>
                  <a:pt x="12192000" y="1610315"/>
                </a:lnTo>
                <a:lnTo>
                  <a:pt x="12191998" y="1610315"/>
                </a:lnTo>
                <a:lnTo>
                  <a:pt x="12191998" y="1924333"/>
                </a:lnTo>
                <a:lnTo>
                  <a:pt x="0" y="1924333"/>
                </a:lnTo>
                <a:lnTo>
                  <a:pt x="0" y="505159"/>
                </a:lnTo>
                <a:lnTo>
                  <a:pt x="5722" y="508889"/>
                </a:lnTo>
                <a:cubicBezTo>
                  <a:pt x="21614" y="518548"/>
                  <a:pt x="33814" y="524781"/>
                  <a:pt x="38476" y="524137"/>
                </a:cubicBezTo>
                <a:cubicBezTo>
                  <a:pt x="99229" y="544180"/>
                  <a:pt x="142010" y="538457"/>
                  <a:pt x="192883" y="545272"/>
                </a:cubicBezTo>
                <a:cubicBezTo>
                  <a:pt x="277629" y="525210"/>
                  <a:pt x="293434" y="558443"/>
                  <a:pt x="343710" y="565029"/>
                </a:cubicBezTo>
                <a:cubicBezTo>
                  <a:pt x="383094" y="555729"/>
                  <a:pt x="425462" y="556271"/>
                  <a:pt x="471066" y="549837"/>
                </a:cubicBezTo>
                <a:cubicBezTo>
                  <a:pt x="513583" y="544428"/>
                  <a:pt x="569194" y="531004"/>
                  <a:pt x="617333" y="526428"/>
                </a:cubicBezTo>
                <a:cubicBezTo>
                  <a:pt x="660031" y="520760"/>
                  <a:pt x="696675" y="523882"/>
                  <a:pt x="725203" y="523793"/>
                </a:cubicBezTo>
                <a:cubicBezTo>
                  <a:pt x="736650" y="521695"/>
                  <a:pt x="780513" y="502146"/>
                  <a:pt x="788494" y="505799"/>
                </a:cubicBezTo>
                <a:lnTo>
                  <a:pt x="885977" y="526585"/>
                </a:lnTo>
                <a:cubicBezTo>
                  <a:pt x="906140" y="522837"/>
                  <a:pt x="917203" y="532232"/>
                  <a:pt x="932142" y="528005"/>
                </a:cubicBezTo>
                <a:cubicBezTo>
                  <a:pt x="963701" y="524128"/>
                  <a:pt x="1061555" y="499582"/>
                  <a:pt x="1090404" y="498299"/>
                </a:cubicBezTo>
                <a:cubicBezTo>
                  <a:pt x="1132840" y="494057"/>
                  <a:pt x="1148476" y="496041"/>
                  <a:pt x="1188628" y="483151"/>
                </a:cubicBezTo>
                <a:cubicBezTo>
                  <a:pt x="1230397" y="468408"/>
                  <a:pt x="1278711" y="457638"/>
                  <a:pt x="1316247" y="425979"/>
                </a:cubicBezTo>
                <a:cubicBezTo>
                  <a:pt x="1322662" y="417251"/>
                  <a:pt x="1339433" y="418553"/>
                  <a:pt x="1357712" y="416549"/>
                </a:cubicBezTo>
                <a:cubicBezTo>
                  <a:pt x="1375991" y="414544"/>
                  <a:pt x="1423507" y="412949"/>
                  <a:pt x="1425921" y="413953"/>
                </a:cubicBezTo>
                <a:cubicBezTo>
                  <a:pt x="1450272" y="407937"/>
                  <a:pt x="1458223" y="388156"/>
                  <a:pt x="1503817" y="380457"/>
                </a:cubicBezTo>
                <a:cubicBezTo>
                  <a:pt x="1541095" y="377398"/>
                  <a:pt x="1605565" y="376357"/>
                  <a:pt x="1639196" y="372785"/>
                </a:cubicBezTo>
                <a:cubicBezTo>
                  <a:pt x="1653280" y="376736"/>
                  <a:pt x="1695289" y="365766"/>
                  <a:pt x="1705606" y="359023"/>
                </a:cubicBezTo>
                <a:cubicBezTo>
                  <a:pt x="1729169" y="336295"/>
                  <a:pt x="1793207" y="348537"/>
                  <a:pt x="1813011" y="331023"/>
                </a:cubicBezTo>
                <a:cubicBezTo>
                  <a:pt x="1820772" y="328179"/>
                  <a:pt x="1823566" y="341833"/>
                  <a:pt x="1831380" y="341307"/>
                </a:cubicBezTo>
                <a:lnTo>
                  <a:pt x="1858612" y="326777"/>
                </a:lnTo>
                <a:lnTo>
                  <a:pt x="1880661" y="335987"/>
                </a:lnTo>
                <a:lnTo>
                  <a:pt x="1941495" y="310792"/>
                </a:lnTo>
                <a:cubicBezTo>
                  <a:pt x="1978970" y="307223"/>
                  <a:pt x="1947391" y="291714"/>
                  <a:pt x="1995402" y="305480"/>
                </a:cubicBezTo>
                <a:cubicBezTo>
                  <a:pt x="2042464" y="298034"/>
                  <a:pt x="2153424" y="281146"/>
                  <a:pt x="2223864" y="266118"/>
                </a:cubicBezTo>
                <a:cubicBezTo>
                  <a:pt x="2261296" y="256300"/>
                  <a:pt x="2360518" y="238323"/>
                  <a:pt x="2418043" y="215314"/>
                </a:cubicBezTo>
                <a:cubicBezTo>
                  <a:pt x="2472088" y="206823"/>
                  <a:pt x="2499422" y="162612"/>
                  <a:pt x="2558461" y="168193"/>
                </a:cubicBezTo>
                <a:cubicBezTo>
                  <a:pt x="2559660" y="164506"/>
                  <a:pt x="2592244" y="161337"/>
                  <a:pt x="2595535" y="158548"/>
                </a:cubicBezTo>
                <a:lnTo>
                  <a:pt x="2626942" y="130400"/>
                </a:lnTo>
                <a:lnTo>
                  <a:pt x="2632225" y="130446"/>
                </a:lnTo>
                <a:lnTo>
                  <a:pt x="2696856" y="128498"/>
                </a:lnTo>
                <a:lnTo>
                  <a:pt x="2759767" y="127784"/>
                </a:lnTo>
                <a:cubicBezTo>
                  <a:pt x="2770024" y="123546"/>
                  <a:pt x="2781047" y="119463"/>
                  <a:pt x="2792685" y="115710"/>
                </a:cubicBezTo>
                <a:lnTo>
                  <a:pt x="2799767" y="113754"/>
                </a:lnTo>
                <a:lnTo>
                  <a:pt x="2829799" y="120042"/>
                </a:lnTo>
                <a:lnTo>
                  <a:pt x="2890704" y="121493"/>
                </a:lnTo>
                <a:cubicBezTo>
                  <a:pt x="2935390" y="121035"/>
                  <a:pt x="2990780" y="113193"/>
                  <a:pt x="3042646" y="112273"/>
                </a:cubicBezTo>
                <a:cubicBezTo>
                  <a:pt x="3077119" y="111474"/>
                  <a:pt x="3124089" y="100414"/>
                  <a:pt x="3146630" y="100898"/>
                </a:cubicBezTo>
                <a:cubicBezTo>
                  <a:pt x="3169381" y="117699"/>
                  <a:pt x="3224695" y="125864"/>
                  <a:pt x="3233163" y="120200"/>
                </a:cubicBezTo>
                <a:lnTo>
                  <a:pt x="3372699" y="129394"/>
                </a:lnTo>
                <a:cubicBezTo>
                  <a:pt x="3389020" y="126586"/>
                  <a:pt x="3397563" y="116804"/>
                  <a:pt x="3394352" y="131671"/>
                </a:cubicBezTo>
                <a:cubicBezTo>
                  <a:pt x="3406102" y="131485"/>
                  <a:pt x="3429770" y="120938"/>
                  <a:pt x="3448218" y="118229"/>
                </a:cubicBezTo>
                <a:lnTo>
                  <a:pt x="3505047" y="115412"/>
                </a:lnTo>
                <a:lnTo>
                  <a:pt x="3521767" y="111071"/>
                </a:lnTo>
                <a:cubicBezTo>
                  <a:pt x="3526335" y="108877"/>
                  <a:pt x="3582156" y="117732"/>
                  <a:pt x="3585137" y="114371"/>
                </a:cubicBezTo>
                <a:cubicBezTo>
                  <a:pt x="3638265" y="102098"/>
                  <a:pt x="3633789" y="98565"/>
                  <a:pt x="3690293" y="98301"/>
                </a:cubicBezTo>
                <a:cubicBezTo>
                  <a:pt x="3782197" y="112746"/>
                  <a:pt x="3826738" y="92943"/>
                  <a:pt x="3867818" y="88985"/>
                </a:cubicBezTo>
                <a:cubicBezTo>
                  <a:pt x="3943777" y="81477"/>
                  <a:pt x="3990501" y="75194"/>
                  <a:pt x="4091337" y="70813"/>
                </a:cubicBezTo>
                <a:cubicBezTo>
                  <a:pt x="4154422" y="62932"/>
                  <a:pt x="4217060" y="45734"/>
                  <a:pt x="4246332" y="41697"/>
                </a:cubicBezTo>
                <a:cubicBezTo>
                  <a:pt x="4253308" y="42804"/>
                  <a:pt x="4260125" y="44606"/>
                  <a:pt x="4266975" y="46592"/>
                </a:cubicBezTo>
                <a:lnTo>
                  <a:pt x="4270566" y="47620"/>
                </a:lnTo>
                <a:lnTo>
                  <a:pt x="4288964" y="52766"/>
                </a:lnTo>
                <a:lnTo>
                  <a:pt x="4365137" y="51783"/>
                </a:lnTo>
                <a:lnTo>
                  <a:pt x="4430546" y="44555"/>
                </a:lnTo>
                <a:lnTo>
                  <a:pt x="4444136" y="39567"/>
                </a:lnTo>
                <a:lnTo>
                  <a:pt x="4534039" y="31604"/>
                </a:lnTo>
                <a:lnTo>
                  <a:pt x="4560448" y="25231"/>
                </a:lnTo>
                <a:lnTo>
                  <a:pt x="4568006" y="25970"/>
                </a:lnTo>
                <a:cubicBezTo>
                  <a:pt x="4580278" y="23866"/>
                  <a:pt x="4594878" y="14904"/>
                  <a:pt x="4595497" y="22958"/>
                </a:cubicBezTo>
                <a:lnTo>
                  <a:pt x="4608623" y="18108"/>
                </a:lnTo>
                <a:lnTo>
                  <a:pt x="4623942" y="22251"/>
                </a:lnTo>
                <a:cubicBezTo>
                  <a:pt x="4633227" y="23117"/>
                  <a:pt x="4655429" y="23973"/>
                  <a:pt x="4664336" y="23306"/>
                </a:cubicBezTo>
                <a:lnTo>
                  <a:pt x="4677385" y="18246"/>
                </a:lnTo>
                <a:lnTo>
                  <a:pt x="4698143" y="18036"/>
                </a:lnTo>
                <a:cubicBezTo>
                  <a:pt x="4710347" y="18931"/>
                  <a:pt x="4736189" y="22441"/>
                  <a:pt x="4750609" y="23611"/>
                </a:cubicBezTo>
                <a:cubicBezTo>
                  <a:pt x="4764270" y="27424"/>
                  <a:pt x="4774858" y="29782"/>
                  <a:pt x="4784658" y="25057"/>
                </a:cubicBezTo>
                <a:cubicBezTo>
                  <a:pt x="4804708" y="29613"/>
                  <a:pt x="4822811" y="48263"/>
                  <a:pt x="4847558" y="38726"/>
                </a:cubicBezTo>
                <a:cubicBezTo>
                  <a:pt x="4868304" y="42993"/>
                  <a:pt x="4867190" y="47939"/>
                  <a:pt x="4909134" y="50659"/>
                </a:cubicBezTo>
                <a:cubicBezTo>
                  <a:pt x="4945026" y="52455"/>
                  <a:pt x="5063406" y="54096"/>
                  <a:pt x="5099219" y="55050"/>
                </a:cubicBezTo>
                <a:cubicBezTo>
                  <a:pt x="5145195" y="57873"/>
                  <a:pt x="5163254" y="65473"/>
                  <a:pt x="5184992" y="67596"/>
                </a:cubicBezTo>
                <a:cubicBezTo>
                  <a:pt x="5206728" y="69720"/>
                  <a:pt x="5195578" y="65687"/>
                  <a:pt x="5229637" y="67789"/>
                </a:cubicBezTo>
                <a:cubicBezTo>
                  <a:pt x="5263695" y="69892"/>
                  <a:pt x="5345217" y="78854"/>
                  <a:pt x="5389346" y="80211"/>
                </a:cubicBezTo>
                <a:cubicBezTo>
                  <a:pt x="5425889" y="83191"/>
                  <a:pt x="5461943" y="84751"/>
                  <a:pt x="5494414" y="75926"/>
                </a:cubicBezTo>
                <a:lnTo>
                  <a:pt x="5528443" y="77206"/>
                </a:lnTo>
                <a:cubicBezTo>
                  <a:pt x="5582723" y="71370"/>
                  <a:pt x="5638917" y="68385"/>
                  <a:pt x="5684939" y="50269"/>
                </a:cubicBezTo>
                <a:cubicBezTo>
                  <a:pt x="5724389" y="45804"/>
                  <a:pt x="5737860" y="52916"/>
                  <a:pt x="5765146" y="50414"/>
                </a:cubicBezTo>
                <a:cubicBezTo>
                  <a:pt x="5792695" y="43060"/>
                  <a:pt x="5827352" y="38097"/>
                  <a:pt x="5848655" y="35257"/>
                </a:cubicBezTo>
                <a:lnTo>
                  <a:pt x="5930656" y="30131"/>
                </a:lnTo>
                <a:lnTo>
                  <a:pt x="6124150" y="31679"/>
                </a:lnTo>
                <a:cubicBezTo>
                  <a:pt x="6138131" y="22216"/>
                  <a:pt x="6167730" y="4075"/>
                  <a:pt x="6189199" y="5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raphic 5" descr="Test tubes outline">
            <a:extLst>
              <a:ext uri="{FF2B5EF4-FFF2-40B4-BE49-F238E27FC236}">
                <a16:creationId xmlns:a16="http://schemas.microsoft.com/office/drawing/2014/main" id="{BA3707BB-12C3-CBC6-6F35-027BAF5D93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650" y="579438"/>
            <a:ext cx="2074863" cy="2074863"/>
          </a:xfrm>
          <a:prstGeom prst="rect">
            <a:avLst/>
          </a:prstGeom>
        </p:spPr>
      </p:pic>
      <p:pic>
        <p:nvPicPr>
          <p:cNvPr id="11" name="Graphic 10" descr="Flask outline">
            <a:extLst>
              <a:ext uri="{FF2B5EF4-FFF2-40B4-BE49-F238E27FC236}">
                <a16:creationId xmlns:a16="http://schemas.microsoft.com/office/drawing/2014/main" id="{17D00C92-B3D3-B5BA-E170-ECF7201941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3538" y="579438"/>
            <a:ext cx="2074863" cy="2074863"/>
          </a:xfrm>
          <a:prstGeom prst="rect">
            <a:avLst/>
          </a:prstGeom>
        </p:spPr>
      </p:pic>
      <p:pic>
        <p:nvPicPr>
          <p:cNvPr id="8" name="Graphic 7" descr="Beaker outline">
            <a:extLst>
              <a:ext uri="{FF2B5EF4-FFF2-40B4-BE49-F238E27FC236}">
                <a16:creationId xmlns:a16="http://schemas.microsoft.com/office/drawing/2014/main" id="{F7F7D64D-F156-94EC-4150-AA67A6A4F4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53013" y="579438"/>
            <a:ext cx="2074863" cy="2074863"/>
          </a:xfrm>
          <a:prstGeom prst="rect">
            <a:avLst/>
          </a:prstGeom>
        </p:spPr>
      </p:pic>
      <p:pic>
        <p:nvPicPr>
          <p:cNvPr id="14" name="Graphic 13" descr="Scientific Thought outline">
            <a:extLst>
              <a:ext uri="{FF2B5EF4-FFF2-40B4-BE49-F238E27FC236}">
                <a16:creationId xmlns:a16="http://schemas.microsoft.com/office/drawing/2014/main" id="{F33EC802-42AA-74DB-FC45-3A709B0E45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55058" y="5550400"/>
            <a:ext cx="1210487" cy="1211413"/>
          </a:xfrm>
          <a:prstGeom prst="rect">
            <a:avLst/>
          </a:prstGeom>
        </p:spPr>
      </p:pic>
      <p:pic>
        <p:nvPicPr>
          <p:cNvPr id="16" name="Graphic 15" descr="Scientist female outline">
            <a:extLst>
              <a:ext uri="{FF2B5EF4-FFF2-40B4-BE49-F238E27FC236}">
                <a16:creationId xmlns:a16="http://schemas.microsoft.com/office/drawing/2014/main" id="{979C7046-C07C-93E2-85BF-A8775F3430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89138" y="2727326"/>
            <a:ext cx="2074863" cy="2076450"/>
          </a:xfrm>
          <a:prstGeom prst="rect">
            <a:avLst/>
          </a:prstGeom>
        </p:spPr>
      </p:pic>
      <p:pic>
        <p:nvPicPr>
          <p:cNvPr id="18" name="Graphic 17" descr="Scientist male outline">
            <a:extLst>
              <a:ext uri="{FF2B5EF4-FFF2-40B4-BE49-F238E27FC236}">
                <a16:creationId xmlns:a16="http://schemas.microsoft.com/office/drawing/2014/main" id="{20CBD9FA-1166-654F-7927-E258D40200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38613" y="2727326"/>
            <a:ext cx="2074863" cy="2076450"/>
          </a:xfrm>
          <a:prstGeom prst="rect">
            <a:avLst/>
          </a:prstGeom>
        </p:spPr>
      </p:pic>
      <p:pic>
        <p:nvPicPr>
          <p:cNvPr id="5" name="Picture 4" descr="A logo for a university&#10;&#10;Description automatically generated">
            <a:extLst>
              <a:ext uri="{FF2B5EF4-FFF2-40B4-BE49-F238E27FC236}">
                <a16:creationId xmlns:a16="http://schemas.microsoft.com/office/drawing/2014/main" id="{0EC75C3C-2CD1-E974-F9F0-7BE37DD7990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r="2" b="304"/>
          <a:stretch/>
        </p:blipFill>
        <p:spPr>
          <a:xfrm>
            <a:off x="7200900" y="579438"/>
            <a:ext cx="4235450" cy="4224338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ECB12D-1EC8-B72F-E1FD-71D27A450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anchor="b">
            <a:normAutofit/>
          </a:bodyPr>
          <a:lstStyle/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your questions!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A1C905-18F2-36CA-1C2A-97BE20696F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36959"/>
          </a:xfrm>
        </p:spPr>
        <p:txBody>
          <a:bodyPr anchor="t">
            <a:normAutofit fontScale="25000" lnSpcReduction="20000"/>
          </a:bodyPr>
          <a:lstStyle/>
          <a:p>
            <a:endParaRPr lang="en-US" sz="4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sz="400">
                <a:solidFill>
                  <a:schemeClr val="tx1">
                    <a:lumMod val="85000"/>
                    <a:lumOff val="15000"/>
                  </a:schemeClr>
                </a:solidFill>
              </a:rPr>
              <a:t>Virginia Johnson (she/her),</a:t>
            </a:r>
          </a:p>
          <a:p>
            <a:r>
              <a:rPr lang="en-US" sz="400">
                <a:solidFill>
                  <a:schemeClr val="tx1">
                    <a:lumMod val="85000"/>
                    <a:lumOff val="15000"/>
                  </a:schemeClr>
                </a:solidFill>
              </a:rPr>
              <a:t>Physical Chemistry PhD Candidate</a:t>
            </a:r>
          </a:p>
          <a:p>
            <a:r>
              <a:rPr lang="en-US" sz="400">
                <a:solidFill>
                  <a:schemeClr val="tx1">
                    <a:lumMod val="85000"/>
                    <a:lumOff val="15000"/>
                  </a:schemeClr>
                </a:solidFill>
              </a:rPr>
              <a:t>Department of Chemistry and Biochemistry</a:t>
            </a:r>
          </a:p>
        </p:txBody>
      </p:sp>
      <p:pic>
        <p:nvPicPr>
          <p:cNvPr id="19" name="Graphic 18" descr="Scientific Thought outline">
            <a:extLst>
              <a:ext uri="{FF2B5EF4-FFF2-40B4-BE49-F238E27FC236}">
                <a16:creationId xmlns:a16="http://schemas.microsoft.com/office/drawing/2014/main" id="{231B7323-DA71-8A1D-8C42-CD4BF577C3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550637" y="5583130"/>
            <a:ext cx="1210487" cy="12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92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blue text&#10;&#10;Description automatically generated">
            <a:extLst>
              <a:ext uri="{FF2B5EF4-FFF2-40B4-BE49-F238E27FC236}">
                <a16:creationId xmlns:a16="http://schemas.microsoft.com/office/drawing/2014/main" id="{35CA4217-A18D-DDC8-C3C8-6EF40E7107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4240" y="0"/>
            <a:ext cx="5303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817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per with text and images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B20E46A2-B8D0-26E1-B199-DA573F7E0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476" y="643467"/>
            <a:ext cx="4303648" cy="5571066"/>
          </a:xfrm>
          <a:prstGeom prst="rect">
            <a:avLst/>
          </a:prstGeom>
        </p:spPr>
      </p:pic>
      <p:pic>
        <p:nvPicPr>
          <p:cNvPr id="7" name="Picture 6" descr="A screenshot of a questionnair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3BDDA5B-0C8B-5EC4-1786-0850D9231F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1598" y="643467"/>
            <a:ext cx="45822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78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29B1-0F45-142F-6596-AE4F6BE2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6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Fink’s Taxonomy of Significant Learning</a:t>
            </a:r>
          </a:p>
        </p:txBody>
      </p:sp>
      <p:pic>
        <p:nvPicPr>
          <p:cNvPr id="1026" name="Picture 2" descr="Significant learning: Learning how to learn, Caring, Human Dimension, Integration, Application, Foundational Knowledge. ">
            <a:extLst>
              <a:ext uri="{FF2B5EF4-FFF2-40B4-BE49-F238E27FC236}">
                <a16:creationId xmlns:a16="http://schemas.microsoft.com/office/drawing/2014/main" id="{B0872D3C-45FB-600E-D5B6-F024762D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58" y="1524840"/>
            <a:ext cx="5941086" cy="47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52F65-997F-8035-B793-21983FAEECEE}"/>
              </a:ext>
            </a:extLst>
          </p:cNvPr>
          <p:cNvSpPr txBox="1"/>
          <p:nvPr/>
        </p:nvSpPr>
        <p:spPr>
          <a:xfrm>
            <a:off x="6895172" y="6488668"/>
            <a:ext cx="56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Fink, L. D. (2013). Creating significant learning experiences: an integrated approach to designing college courses (Revised and updated edition). San Francisco: Jossey-Bass.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41A239-F9CC-6C1C-98C1-8444A49222F9}"/>
              </a:ext>
            </a:extLst>
          </p:cNvPr>
          <p:cNvSpPr txBox="1"/>
          <p:nvPr/>
        </p:nvSpPr>
        <p:spPr>
          <a:xfrm>
            <a:off x="8125975" y="1509738"/>
            <a:ext cx="2679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Students gain essential understandings.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193F84-7268-E57C-B153-0841CF66FC2B}"/>
              </a:ext>
            </a:extLst>
          </p:cNvPr>
          <p:cNvSpPr txBox="1"/>
          <p:nvPr/>
        </p:nvSpPr>
        <p:spPr>
          <a:xfrm>
            <a:off x="8999787" y="3644073"/>
            <a:ext cx="2679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Students apply knowledge or perform skills.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243C7-F71C-7CFD-2028-59350919B216}"/>
              </a:ext>
            </a:extLst>
          </p:cNvPr>
          <p:cNvSpPr txBox="1"/>
          <p:nvPr/>
        </p:nvSpPr>
        <p:spPr>
          <a:xfrm>
            <a:off x="8125975" y="5501303"/>
            <a:ext cx="26795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Students make connections between ideas within and outside of the course.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D340FB-24EF-DC84-4E91-FA96E4DB322B}"/>
              </a:ext>
            </a:extLst>
          </p:cNvPr>
          <p:cNvSpPr txBox="1"/>
          <p:nvPr/>
        </p:nvSpPr>
        <p:spPr>
          <a:xfrm>
            <a:off x="1386467" y="5547863"/>
            <a:ext cx="26795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Students will better understand themselves, their identities, and others.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17FBEF2-DB2D-EE80-02A9-900A3F6918DE}"/>
              </a:ext>
            </a:extLst>
          </p:cNvPr>
          <p:cNvSpPr txBox="1"/>
          <p:nvPr/>
        </p:nvSpPr>
        <p:spPr>
          <a:xfrm>
            <a:off x="512655" y="3644073"/>
            <a:ext cx="2679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Students care more deeply and invest values or interests.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56FCCF8-96F0-08E1-901F-E5843D737A24}"/>
              </a:ext>
            </a:extLst>
          </p:cNvPr>
          <p:cNvSpPr txBox="1"/>
          <p:nvPr/>
        </p:nvSpPr>
        <p:spPr>
          <a:xfrm>
            <a:off x="1386468" y="1509738"/>
            <a:ext cx="2679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400" dirty="0"/>
              <a:t>Students develop learning skills, in this course and in life in general.</a:t>
            </a:r>
          </a:p>
        </p:txBody>
      </p:sp>
    </p:spTree>
    <p:extLst>
      <p:ext uri="{BB962C8B-B14F-4D97-AF65-F5344CB8AC3E}">
        <p14:creationId xmlns:p14="http://schemas.microsoft.com/office/powerpoint/2010/main" val="186560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29B1-0F45-142F-6596-AE4F6BE2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6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Fink’s Taxonomy of Significant Learning</a:t>
            </a:r>
          </a:p>
        </p:txBody>
      </p:sp>
      <p:pic>
        <p:nvPicPr>
          <p:cNvPr id="1026" name="Picture 2" descr="Significant learning: Learning how to learn, Caring, Human Dimension, Integration, Application, Foundational Knowledge. ">
            <a:extLst>
              <a:ext uri="{FF2B5EF4-FFF2-40B4-BE49-F238E27FC236}">
                <a16:creationId xmlns:a16="http://schemas.microsoft.com/office/drawing/2014/main" id="{B0872D3C-45FB-600E-D5B6-F024762D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58" y="1524840"/>
            <a:ext cx="5941086" cy="47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52F65-997F-8035-B793-21983FAEECEE}"/>
              </a:ext>
            </a:extLst>
          </p:cNvPr>
          <p:cNvSpPr txBox="1"/>
          <p:nvPr/>
        </p:nvSpPr>
        <p:spPr>
          <a:xfrm>
            <a:off x="6895172" y="6488668"/>
            <a:ext cx="56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Fink, L. D. (2013). Creating significant learning experiences: an integrated approach to designing college courses (Revised and updated edition). San Francisco: Jossey-Bass.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1B65FFB-9CD5-C4F6-BA3D-523E60F95182}"/>
              </a:ext>
            </a:extLst>
          </p:cNvPr>
          <p:cNvSpPr/>
          <p:nvPr/>
        </p:nvSpPr>
        <p:spPr>
          <a:xfrm rot="10800000">
            <a:off x="5313834" y="1623542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E440B64-AE86-C194-201A-39F0831A77DF}"/>
              </a:ext>
            </a:extLst>
          </p:cNvPr>
          <p:cNvSpPr/>
          <p:nvPr/>
        </p:nvSpPr>
        <p:spPr>
          <a:xfrm rot="13703767">
            <a:off x="5639186" y="2369683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AF627-189C-1650-E339-DDA9356ECB7E}"/>
              </a:ext>
            </a:extLst>
          </p:cNvPr>
          <p:cNvSpPr/>
          <p:nvPr/>
        </p:nvSpPr>
        <p:spPr>
          <a:xfrm>
            <a:off x="8938536" y="2025408"/>
            <a:ext cx="3074504" cy="1611114"/>
          </a:xfrm>
          <a:prstGeom prst="rect">
            <a:avLst/>
          </a:prstGeom>
          <a:solidFill>
            <a:srgbClr val="FFFE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Formal Coursework in general chemistry emphasizes and enforces  Foundational Knowledge and Application</a:t>
            </a:r>
          </a:p>
        </p:txBody>
      </p:sp>
    </p:spTree>
    <p:extLst>
      <p:ext uri="{BB962C8B-B14F-4D97-AF65-F5344CB8AC3E}">
        <p14:creationId xmlns:p14="http://schemas.microsoft.com/office/powerpoint/2010/main" val="69497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29B1-0F45-142F-6596-AE4F6BE2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6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Fink’s Taxonomy of Significant Learning</a:t>
            </a:r>
          </a:p>
        </p:txBody>
      </p:sp>
      <p:pic>
        <p:nvPicPr>
          <p:cNvPr id="1026" name="Picture 2" descr="Significant learning: Learning how to learn, Caring, Human Dimension, Integration, Application, Foundational Knowledge. ">
            <a:extLst>
              <a:ext uri="{FF2B5EF4-FFF2-40B4-BE49-F238E27FC236}">
                <a16:creationId xmlns:a16="http://schemas.microsoft.com/office/drawing/2014/main" id="{B0872D3C-45FB-600E-D5B6-F024762D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58" y="1524840"/>
            <a:ext cx="5941086" cy="47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52F65-997F-8035-B793-21983FAEECEE}"/>
              </a:ext>
            </a:extLst>
          </p:cNvPr>
          <p:cNvSpPr txBox="1"/>
          <p:nvPr/>
        </p:nvSpPr>
        <p:spPr>
          <a:xfrm>
            <a:off x="6895172" y="6488668"/>
            <a:ext cx="56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Fink, L. D. (2013). Creating significant learning experiences: an integrated approach to designing college courses (Revised and updated edition). San Francisco: Jossey-Bass.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1B65FFB-9CD5-C4F6-BA3D-523E60F95182}"/>
              </a:ext>
            </a:extLst>
          </p:cNvPr>
          <p:cNvSpPr/>
          <p:nvPr/>
        </p:nvSpPr>
        <p:spPr>
          <a:xfrm rot="10800000">
            <a:off x="5313834" y="1623542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E440B64-AE86-C194-201A-39F0831A77DF}"/>
              </a:ext>
            </a:extLst>
          </p:cNvPr>
          <p:cNvSpPr/>
          <p:nvPr/>
        </p:nvSpPr>
        <p:spPr>
          <a:xfrm rot="13703767">
            <a:off x="5639186" y="2369683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2AF627-189C-1650-E339-DDA9356ECB7E}"/>
              </a:ext>
            </a:extLst>
          </p:cNvPr>
          <p:cNvSpPr/>
          <p:nvPr/>
        </p:nvSpPr>
        <p:spPr>
          <a:xfrm>
            <a:off x="8711099" y="4574985"/>
            <a:ext cx="3074504" cy="1516350"/>
          </a:xfrm>
          <a:prstGeom prst="rect">
            <a:avLst/>
          </a:prstGeom>
          <a:solidFill>
            <a:srgbClr val="FFFEC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With some added effort on the part of the instructor and students, traditional coursework can extend even further into this taxonomy!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962FA22-A26F-7E05-C307-E18708D05887}"/>
              </a:ext>
            </a:extLst>
          </p:cNvPr>
          <p:cNvSpPr/>
          <p:nvPr/>
        </p:nvSpPr>
        <p:spPr>
          <a:xfrm rot="5999461">
            <a:off x="4065211" y="1597170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AF4C7E-DD9E-2953-7906-76E1EE473CDF}"/>
              </a:ext>
            </a:extLst>
          </p:cNvPr>
          <p:cNvSpPr/>
          <p:nvPr/>
        </p:nvSpPr>
        <p:spPr>
          <a:xfrm rot="16666282">
            <a:off x="5278676" y="3097291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429B1-0F45-142F-6596-AE4F6BE29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864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Fink’s Taxonomy of Significant Learning</a:t>
            </a:r>
          </a:p>
        </p:txBody>
      </p:sp>
      <p:pic>
        <p:nvPicPr>
          <p:cNvPr id="1026" name="Picture 2" descr="Significant learning: Learning how to learn, Caring, Human Dimension, Integration, Application, Foundational Knowledge. ">
            <a:extLst>
              <a:ext uri="{FF2B5EF4-FFF2-40B4-BE49-F238E27FC236}">
                <a16:creationId xmlns:a16="http://schemas.microsoft.com/office/drawing/2014/main" id="{B0872D3C-45FB-600E-D5B6-F024762D8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458" y="1524840"/>
            <a:ext cx="5941086" cy="4761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952F65-997F-8035-B793-21983FAEECEE}"/>
              </a:ext>
            </a:extLst>
          </p:cNvPr>
          <p:cNvSpPr txBox="1"/>
          <p:nvPr/>
        </p:nvSpPr>
        <p:spPr>
          <a:xfrm>
            <a:off x="6895172" y="6488668"/>
            <a:ext cx="565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Fink, L. D. (2013). Creating significant learning experiences: an integrated approach to designing college courses (Revised and updated edition). San Francisco: Jossey-Bass.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71B65FFB-9CD5-C4F6-BA3D-523E60F95182}"/>
              </a:ext>
            </a:extLst>
          </p:cNvPr>
          <p:cNvSpPr/>
          <p:nvPr/>
        </p:nvSpPr>
        <p:spPr>
          <a:xfrm rot="10800000">
            <a:off x="5313834" y="1623542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9E440B64-AE86-C194-201A-39F0831A77DF}"/>
              </a:ext>
            </a:extLst>
          </p:cNvPr>
          <p:cNvSpPr/>
          <p:nvPr/>
        </p:nvSpPr>
        <p:spPr>
          <a:xfrm rot="13703767">
            <a:off x="5639186" y="2369683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C962FA22-A26F-7E05-C307-E18708D05887}"/>
              </a:ext>
            </a:extLst>
          </p:cNvPr>
          <p:cNvSpPr/>
          <p:nvPr/>
        </p:nvSpPr>
        <p:spPr>
          <a:xfrm rot="5999461">
            <a:off x="4065211" y="1597170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25AF4C7E-DD9E-2953-7906-76E1EE473CDF}"/>
              </a:ext>
            </a:extLst>
          </p:cNvPr>
          <p:cNvSpPr/>
          <p:nvPr/>
        </p:nvSpPr>
        <p:spPr>
          <a:xfrm rot="16666282">
            <a:off x="5278676" y="3097291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solidFill>
            <a:srgbClr val="FFFC0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33BDE18-2EFB-F302-3259-E577C706547C}"/>
              </a:ext>
            </a:extLst>
          </p:cNvPr>
          <p:cNvSpPr/>
          <p:nvPr/>
        </p:nvSpPr>
        <p:spPr>
          <a:xfrm rot="5911393">
            <a:off x="4113984" y="1599170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010B219-43F3-7F1B-21EF-DA084B544F14}"/>
              </a:ext>
            </a:extLst>
          </p:cNvPr>
          <p:cNvSpPr/>
          <p:nvPr/>
        </p:nvSpPr>
        <p:spPr>
          <a:xfrm rot="2942067">
            <a:off x="3738297" y="2312229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B60B0D81-19D7-2FF8-319F-2ADB0D25D375}"/>
              </a:ext>
            </a:extLst>
          </p:cNvPr>
          <p:cNvSpPr/>
          <p:nvPr/>
        </p:nvSpPr>
        <p:spPr>
          <a:xfrm>
            <a:off x="4116223" y="3004747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4BDA3133-8377-ED5B-610A-985391A3E399}"/>
              </a:ext>
            </a:extLst>
          </p:cNvPr>
          <p:cNvSpPr/>
          <p:nvPr/>
        </p:nvSpPr>
        <p:spPr>
          <a:xfrm rot="16730039">
            <a:off x="5254534" y="3051523"/>
            <a:ext cx="2816457" cy="3160517"/>
          </a:xfrm>
          <a:custGeom>
            <a:avLst/>
            <a:gdLst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47132 w 2810107"/>
              <a:gd name="connsiteY15" fmla="*/ 3166947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66947"/>
              <a:gd name="connsiteX1" fmla="*/ 2509024 w 2810107"/>
              <a:gd name="connsiteY1" fmla="*/ 44605 h 3166947"/>
              <a:gd name="connsiteX2" fmla="*/ 1973766 w 2810107"/>
              <a:gd name="connsiteY2" fmla="*/ 323386 h 3166947"/>
              <a:gd name="connsiteX3" fmla="*/ 1360449 w 2810107"/>
              <a:gd name="connsiteY3" fmla="*/ 724830 h 3166947"/>
              <a:gd name="connsiteX4" fmla="*/ 680224 w 2810107"/>
              <a:gd name="connsiteY4" fmla="*/ 1204332 h 3166947"/>
              <a:gd name="connsiteX5" fmla="*/ 479502 w 2810107"/>
              <a:gd name="connsiteY5" fmla="*/ 1393903 h 3166947"/>
              <a:gd name="connsiteX6" fmla="*/ 356839 w 2810107"/>
              <a:gd name="connsiteY6" fmla="*/ 1538869 h 3166947"/>
              <a:gd name="connsiteX7" fmla="*/ 223024 w 2810107"/>
              <a:gd name="connsiteY7" fmla="*/ 1739591 h 3166947"/>
              <a:gd name="connsiteX8" fmla="*/ 89210 w 2810107"/>
              <a:gd name="connsiteY8" fmla="*/ 2018371 h 3166947"/>
              <a:gd name="connsiteX9" fmla="*/ 33454 w 2810107"/>
              <a:gd name="connsiteY9" fmla="*/ 2252547 h 3166947"/>
              <a:gd name="connsiteX10" fmla="*/ 0 w 2810107"/>
              <a:gd name="connsiteY10" fmla="*/ 2475571 h 3166947"/>
              <a:gd name="connsiteX11" fmla="*/ 11151 w 2810107"/>
              <a:gd name="connsiteY11" fmla="*/ 2665142 h 3166947"/>
              <a:gd name="connsiteX12" fmla="*/ 55756 w 2810107"/>
              <a:gd name="connsiteY12" fmla="*/ 2899317 h 3166947"/>
              <a:gd name="connsiteX13" fmla="*/ 211873 w 2810107"/>
              <a:gd name="connsiteY13" fmla="*/ 3077737 h 3166947"/>
              <a:gd name="connsiteX14" fmla="*/ 379141 w 2810107"/>
              <a:gd name="connsiteY14" fmla="*/ 3166947 h 3166947"/>
              <a:gd name="connsiteX15" fmla="*/ 758284 w 2810107"/>
              <a:gd name="connsiteY15" fmla="*/ 3133493 h 3166947"/>
              <a:gd name="connsiteX16" fmla="*/ 1393902 w 2810107"/>
              <a:gd name="connsiteY16" fmla="*/ 2865864 h 3166947"/>
              <a:gd name="connsiteX17" fmla="*/ 1817649 w 2810107"/>
              <a:gd name="connsiteY17" fmla="*/ 2453269 h 3166947"/>
              <a:gd name="connsiteX18" fmla="*/ 2118732 w 2810107"/>
              <a:gd name="connsiteY18" fmla="*/ 1862254 h 3166947"/>
              <a:gd name="connsiteX19" fmla="*/ 2375210 w 2810107"/>
              <a:gd name="connsiteY19" fmla="*/ 1349298 h 3166947"/>
              <a:gd name="connsiteX20" fmla="*/ 2609385 w 2810107"/>
              <a:gd name="connsiteY20" fmla="*/ 791737 h 3166947"/>
              <a:gd name="connsiteX21" fmla="*/ 2732049 w 2810107"/>
              <a:gd name="connsiteY21" fmla="*/ 468351 h 3166947"/>
              <a:gd name="connsiteX22" fmla="*/ 2776654 w 2810107"/>
              <a:gd name="connsiteY22" fmla="*/ 223025 h 3166947"/>
              <a:gd name="connsiteX23" fmla="*/ 2810107 w 2810107"/>
              <a:gd name="connsiteY23" fmla="*/ 78059 h 3166947"/>
              <a:gd name="connsiteX24" fmla="*/ 2776654 w 2810107"/>
              <a:gd name="connsiteY24" fmla="*/ 0 h 3166947"/>
              <a:gd name="connsiteX0" fmla="*/ 2776654 w 2810107"/>
              <a:gd name="connsiteY0" fmla="*/ 0 h 3133493"/>
              <a:gd name="connsiteX1" fmla="*/ 2509024 w 2810107"/>
              <a:gd name="connsiteY1" fmla="*/ 44605 h 3133493"/>
              <a:gd name="connsiteX2" fmla="*/ 1973766 w 2810107"/>
              <a:gd name="connsiteY2" fmla="*/ 323386 h 3133493"/>
              <a:gd name="connsiteX3" fmla="*/ 1360449 w 2810107"/>
              <a:gd name="connsiteY3" fmla="*/ 724830 h 3133493"/>
              <a:gd name="connsiteX4" fmla="*/ 680224 w 2810107"/>
              <a:gd name="connsiteY4" fmla="*/ 1204332 h 3133493"/>
              <a:gd name="connsiteX5" fmla="*/ 479502 w 2810107"/>
              <a:gd name="connsiteY5" fmla="*/ 1393903 h 3133493"/>
              <a:gd name="connsiteX6" fmla="*/ 356839 w 2810107"/>
              <a:gd name="connsiteY6" fmla="*/ 1538869 h 3133493"/>
              <a:gd name="connsiteX7" fmla="*/ 223024 w 2810107"/>
              <a:gd name="connsiteY7" fmla="*/ 1739591 h 3133493"/>
              <a:gd name="connsiteX8" fmla="*/ 89210 w 2810107"/>
              <a:gd name="connsiteY8" fmla="*/ 2018371 h 3133493"/>
              <a:gd name="connsiteX9" fmla="*/ 33454 w 2810107"/>
              <a:gd name="connsiteY9" fmla="*/ 2252547 h 3133493"/>
              <a:gd name="connsiteX10" fmla="*/ 0 w 2810107"/>
              <a:gd name="connsiteY10" fmla="*/ 2475571 h 3133493"/>
              <a:gd name="connsiteX11" fmla="*/ 11151 w 2810107"/>
              <a:gd name="connsiteY11" fmla="*/ 2665142 h 3133493"/>
              <a:gd name="connsiteX12" fmla="*/ 55756 w 2810107"/>
              <a:gd name="connsiteY12" fmla="*/ 2899317 h 3133493"/>
              <a:gd name="connsiteX13" fmla="*/ 211873 w 2810107"/>
              <a:gd name="connsiteY13" fmla="*/ 3077737 h 3133493"/>
              <a:gd name="connsiteX14" fmla="*/ 434897 w 2810107"/>
              <a:gd name="connsiteY14" fmla="*/ 3122343 h 3133493"/>
              <a:gd name="connsiteX15" fmla="*/ 758284 w 2810107"/>
              <a:gd name="connsiteY15" fmla="*/ 3133493 h 3133493"/>
              <a:gd name="connsiteX16" fmla="*/ 1393902 w 2810107"/>
              <a:gd name="connsiteY16" fmla="*/ 2865864 h 3133493"/>
              <a:gd name="connsiteX17" fmla="*/ 1817649 w 2810107"/>
              <a:gd name="connsiteY17" fmla="*/ 2453269 h 3133493"/>
              <a:gd name="connsiteX18" fmla="*/ 2118732 w 2810107"/>
              <a:gd name="connsiteY18" fmla="*/ 1862254 h 3133493"/>
              <a:gd name="connsiteX19" fmla="*/ 2375210 w 2810107"/>
              <a:gd name="connsiteY19" fmla="*/ 1349298 h 3133493"/>
              <a:gd name="connsiteX20" fmla="*/ 2609385 w 2810107"/>
              <a:gd name="connsiteY20" fmla="*/ 791737 h 3133493"/>
              <a:gd name="connsiteX21" fmla="*/ 2732049 w 2810107"/>
              <a:gd name="connsiteY21" fmla="*/ 468351 h 3133493"/>
              <a:gd name="connsiteX22" fmla="*/ 2776654 w 2810107"/>
              <a:gd name="connsiteY22" fmla="*/ 223025 h 3133493"/>
              <a:gd name="connsiteX23" fmla="*/ 2810107 w 2810107"/>
              <a:gd name="connsiteY23" fmla="*/ 78059 h 3133493"/>
              <a:gd name="connsiteX24" fmla="*/ 2776654 w 2810107"/>
              <a:gd name="connsiteY24" fmla="*/ 0 h 3133493"/>
              <a:gd name="connsiteX0" fmla="*/ 2776654 w 2810107"/>
              <a:gd name="connsiteY0" fmla="*/ 0 h 3147743"/>
              <a:gd name="connsiteX1" fmla="*/ 2509024 w 2810107"/>
              <a:gd name="connsiteY1" fmla="*/ 44605 h 3147743"/>
              <a:gd name="connsiteX2" fmla="*/ 1973766 w 2810107"/>
              <a:gd name="connsiteY2" fmla="*/ 323386 h 3147743"/>
              <a:gd name="connsiteX3" fmla="*/ 1360449 w 2810107"/>
              <a:gd name="connsiteY3" fmla="*/ 724830 h 3147743"/>
              <a:gd name="connsiteX4" fmla="*/ 680224 w 2810107"/>
              <a:gd name="connsiteY4" fmla="*/ 1204332 h 3147743"/>
              <a:gd name="connsiteX5" fmla="*/ 479502 w 2810107"/>
              <a:gd name="connsiteY5" fmla="*/ 1393903 h 3147743"/>
              <a:gd name="connsiteX6" fmla="*/ 356839 w 2810107"/>
              <a:gd name="connsiteY6" fmla="*/ 1538869 h 3147743"/>
              <a:gd name="connsiteX7" fmla="*/ 223024 w 2810107"/>
              <a:gd name="connsiteY7" fmla="*/ 1739591 h 3147743"/>
              <a:gd name="connsiteX8" fmla="*/ 89210 w 2810107"/>
              <a:gd name="connsiteY8" fmla="*/ 2018371 h 3147743"/>
              <a:gd name="connsiteX9" fmla="*/ 33454 w 2810107"/>
              <a:gd name="connsiteY9" fmla="*/ 2252547 h 3147743"/>
              <a:gd name="connsiteX10" fmla="*/ 0 w 2810107"/>
              <a:gd name="connsiteY10" fmla="*/ 2475571 h 3147743"/>
              <a:gd name="connsiteX11" fmla="*/ 11151 w 2810107"/>
              <a:gd name="connsiteY11" fmla="*/ 2665142 h 3147743"/>
              <a:gd name="connsiteX12" fmla="*/ 55756 w 2810107"/>
              <a:gd name="connsiteY12" fmla="*/ 2899317 h 3147743"/>
              <a:gd name="connsiteX13" fmla="*/ 211873 w 2810107"/>
              <a:gd name="connsiteY13" fmla="*/ 3077737 h 3147743"/>
              <a:gd name="connsiteX14" fmla="*/ 434897 w 2810107"/>
              <a:gd name="connsiteY14" fmla="*/ 3147743 h 3147743"/>
              <a:gd name="connsiteX15" fmla="*/ 758284 w 2810107"/>
              <a:gd name="connsiteY15" fmla="*/ 3133493 h 3147743"/>
              <a:gd name="connsiteX16" fmla="*/ 1393902 w 2810107"/>
              <a:gd name="connsiteY16" fmla="*/ 2865864 h 3147743"/>
              <a:gd name="connsiteX17" fmla="*/ 1817649 w 2810107"/>
              <a:gd name="connsiteY17" fmla="*/ 2453269 h 3147743"/>
              <a:gd name="connsiteX18" fmla="*/ 2118732 w 2810107"/>
              <a:gd name="connsiteY18" fmla="*/ 1862254 h 3147743"/>
              <a:gd name="connsiteX19" fmla="*/ 2375210 w 2810107"/>
              <a:gd name="connsiteY19" fmla="*/ 1349298 h 3147743"/>
              <a:gd name="connsiteX20" fmla="*/ 2609385 w 2810107"/>
              <a:gd name="connsiteY20" fmla="*/ 791737 h 3147743"/>
              <a:gd name="connsiteX21" fmla="*/ 2732049 w 2810107"/>
              <a:gd name="connsiteY21" fmla="*/ 468351 h 3147743"/>
              <a:gd name="connsiteX22" fmla="*/ 2776654 w 2810107"/>
              <a:gd name="connsiteY22" fmla="*/ 223025 h 3147743"/>
              <a:gd name="connsiteX23" fmla="*/ 2810107 w 2810107"/>
              <a:gd name="connsiteY23" fmla="*/ 78059 h 3147743"/>
              <a:gd name="connsiteX24" fmla="*/ 2776654 w 2810107"/>
              <a:gd name="connsiteY24" fmla="*/ 0 h 3147743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93902 w 2810107"/>
              <a:gd name="connsiteY16" fmla="*/ 2865864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17649 w 2810107"/>
              <a:gd name="connsiteY17" fmla="*/ 2453269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76654 w 2810107"/>
              <a:gd name="connsiteY0" fmla="*/ 0 h 3150992"/>
              <a:gd name="connsiteX1" fmla="*/ 2509024 w 2810107"/>
              <a:gd name="connsiteY1" fmla="*/ 44605 h 3150992"/>
              <a:gd name="connsiteX2" fmla="*/ 1973766 w 2810107"/>
              <a:gd name="connsiteY2" fmla="*/ 323386 h 3150992"/>
              <a:gd name="connsiteX3" fmla="*/ 1360449 w 2810107"/>
              <a:gd name="connsiteY3" fmla="*/ 724830 h 3150992"/>
              <a:gd name="connsiteX4" fmla="*/ 680224 w 2810107"/>
              <a:gd name="connsiteY4" fmla="*/ 1204332 h 3150992"/>
              <a:gd name="connsiteX5" fmla="*/ 479502 w 2810107"/>
              <a:gd name="connsiteY5" fmla="*/ 1393903 h 3150992"/>
              <a:gd name="connsiteX6" fmla="*/ 356839 w 2810107"/>
              <a:gd name="connsiteY6" fmla="*/ 1538869 h 3150992"/>
              <a:gd name="connsiteX7" fmla="*/ 223024 w 2810107"/>
              <a:gd name="connsiteY7" fmla="*/ 1739591 h 3150992"/>
              <a:gd name="connsiteX8" fmla="*/ 89210 w 2810107"/>
              <a:gd name="connsiteY8" fmla="*/ 2018371 h 3150992"/>
              <a:gd name="connsiteX9" fmla="*/ 33454 w 2810107"/>
              <a:gd name="connsiteY9" fmla="*/ 2252547 h 3150992"/>
              <a:gd name="connsiteX10" fmla="*/ 0 w 2810107"/>
              <a:gd name="connsiteY10" fmla="*/ 2475571 h 3150992"/>
              <a:gd name="connsiteX11" fmla="*/ 11151 w 2810107"/>
              <a:gd name="connsiteY11" fmla="*/ 2665142 h 3150992"/>
              <a:gd name="connsiteX12" fmla="*/ 55756 w 2810107"/>
              <a:gd name="connsiteY12" fmla="*/ 2899317 h 3150992"/>
              <a:gd name="connsiteX13" fmla="*/ 211873 w 2810107"/>
              <a:gd name="connsiteY13" fmla="*/ 3077737 h 3150992"/>
              <a:gd name="connsiteX14" fmla="*/ 434897 w 2810107"/>
              <a:gd name="connsiteY14" fmla="*/ 3147743 h 3150992"/>
              <a:gd name="connsiteX15" fmla="*/ 758284 w 2810107"/>
              <a:gd name="connsiteY15" fmla="*/ 3133493 h 3150992"/>
              <a:gd name="connsiteX16" fmla="*/ 1301827 w 2810107"/>
              <a:gd name="connsiteY16" fmla="*/ 2894439 h 3150992"/>
              <a:gd name="connsiteX17" fmla="*/ 1808124 w 2810107"/>
              <a:gd name="connsiteY17" fmla="*/ 2431044 h 3150992"/>
              <a:gd name="connsiteX18" fmla="*/ 2118732 w 2810107"/>
              <a:gd name="connsiteY18" fmla="*/ 1862254 h 3150992"/>
              <a:gd name="connsiteX19" fmla="*/ 2375210 w 2810107"/>
              <a:gd name="connsiteY19" fmla="*/ 1349298 h 3150992"/>
              <a:gd name="connsiteX20" fmla="*/ 2609385 w 2810107"/>
              <a:gd name="connsiteY20" fmla="*/ 791737 h 3150992"/>
              <a:gd name="connsiteX21" fmla="*/ 2732049 w 2810107"/>
              <a:gd name="connsiteY21" fmla="*/ 468351 h 3150992"/>
              <a:gd name="connsiteX22" fmla="*/ 2776654 w 2810107"/>
              <a:gd name="connsiteY22" fmla="*/ 223025 h 3150992"/>
              <a:gd name="connsiteX23" fmla="*/ 2810107 w 2810107"/>
              <a:gd name="connsiteY23" fmla="*/ 78059 h 3150992"/>
              <a:gd name="connsiteX24" fmla="*/ 2776654 w 2810107"/>
              <a:gd name="connsiteY24" fmla="*/ 0 h 3150992"/>
              <a:gd name="connsiteX0" fmla="*/ 2781378 w 2814831"/>
              <a:gd name="connsiteY0" fmla="*/ 0 h 3150992"/>
              <a:gd name="connsiteX1" fmla="*/ 2513748 w 2814831"/>
              <a:gd name="connsiteY1" fmla="*/ 44605 h 3150992"/>
              <a:gd name="connsiteX2" fmla="*/ 1978490 w 2814831"/>
              <a:gd name="connsiteY2" fmla="*/ 323386 h 3150992"/>
              <a:gd name="connsiteX3" fmla="*/ 1365173 w 2814831"/>
              <a:gd name="connsiteY3" fmla="*/ 724830 h 3150992"/>
              <a:gd name="connsiteX4" fmla="*/ 684948 w 2814831"/>
              <a:gd name="connsiteY4" fmla="*/ 1204332 h 3150992"/>
              <a:gd name="connsiteX5" fmla="*/ 484226 w 2814831"/>
              <a:gd name="connsiteY5" fmla="*/ 1393903 h 3150992"/>
              <a:gd name="connsiteX6" fmla="*/ 361563 w 2814831"/>
              <a:gd name="connsiteY6" fmla="*/ 1538869 h 3150992"/>
              <a:gd name="connsiteX7" fmla="*/ 227748 w 2814831"/>
              <a:gd name="connsiteY7" fmla="*/ 1739591 h 3150992"/>
              <a:gd name="connsiteX8" fmla="*/ 93934 w 2814831"/>
              <a:gd name="connsiteY8" fmla="*/ 2018371 h 3150992"/>
              <a:gd name="connsiteX9" fmla="*/ 38178 w 2814831"/>
              <a:gd name="connsiteY9" fmla="*/ 2252547 h 3150992"/>
              <a:gd name="connsiteX10" fmla="*/ 4724 w 2814831"/>
              <a:gd name="connsiteY10" fmla="*/ 2475571 h 3150992"/>
              <a:gd name="connsiteX11" fmla="*/ 0 w 2814831"/>
              <a:gd name="connsiteY11" fmla="*/ 2661967 h 3150992"/>
              <a:gd name="connsiteX12" fmla="*/ 60480 w 2814831"/>
              <a:gd name="connsiteY12" fmla="*/ 2899317 h 3150992"/>
              <a:gd name="connsiteX13" fmla="*/ 216597 w 2814831"/>
              <a:gd name="connsiteY13" fmla="*/ 3077737 h 3150992"/>
              <a:gd name="connsiteX14" fmla="*/ 439621 w 2814831"/>
              <a:gd name="connsiteY14" fmla="*/ 3147743 h 3150992"/>
              <a:gd name="connsiteX15" fmla="*/ 763008 w 2814831"/>
              <a:gd name="connsiteY15" fmla="*/ 3133493 h 3150992"/>
              <a:gd name="connsiteX16" fmla="*/ 1306551 w 2814831"/>
              <a:gd name="connsiteY16" fmla="*/ 2894439 h 3150992"/>
              <a:gd name="connsiteX17" fmla="*/ 1812848 w 2814831"/>
              <a:gd name="connsiteY17" fmla="*/ 2431044 h 3150992"/>
              <a:gd name="connsiteX18" fmla="*/ 2123456 w 2814831"/>
              <a:gd name="connsiteY18" fmla="*/ 1862254 h 3150992"/>
              <a:gd name="connsiteX19" fmla="*/ 2379934 w 2814831"/>
              <a:gd name="connsiteY19" fmla="*/ 1349298 h 3150992"/>
              <a:gd name="connsiteX20" fmla="*/ 2614109 w 2814831"/>
              <a:gd name="connsiteY20" fmla="*/ 791737 h 3150992"/>
              <a:gd name="connsiteX21" fmla="*/ 2736773 w 2814831"/>
              <a:gd name="connsiteY21" fmla="*/ 468351 h 3150992"/>
              <a:gd name="connsiteX22" fmla="*/ 2781378 w 2814831"/>
              <a:gd name="connsiteY22" fmla="*/ 223025 h 3150992"/>
              <a:gd name="connsiteX23" fmla="*/ 2814831 w 2814831"/>
              <a:gd name="connsiteY23" fmla="*/ 78059 h 3150992"/>
              <a:gd name="connsiteX24" fmla="*/ 2781378 w 2814831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525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83004 w 2816457"/>
              <a:gd name="connsiteY0" fmla="*/ 0 h 3150992"/>
              <a:gd name="connsiteX1" fmla="*/ 2515374 w 2816457"/>
              <a:gd name="connsiteY1" fmla="*/ 44605 h 3150992"/>
              <a:gd name="connsiteX2" fmla="*/ 1980116 w 2816457"/>
              <a:gd name="connsiteY2" fmla="*/ 323386 h 3150992"/>
              <a:gd name="connsiteX3" fmla="*/ 1366799 w 2816457"/>
              <a:gd name="connsiteY3" fmla="*/ 724830 h 3150992"/>
              <a:gd name="connsiteX4" fmla="*/ 686574 w 2816457"/>
              <a:gd name="connsiteY4" fmla="*/ 1204332 h 3150992"/>
              <a:gd name="connsiteX5" fmla="*/ 485852 w 2816457"/>
              <a:gd name="connsiteY5" fmla="*/ 1393903 h 3150992"/>
              <a:gd name="connsiteX6" fmla="*/ 363189 w 2816457"/>
              <a:gd name="connsiteY6" fmla="*/ 1538869 h 3150992"/>
              <a:gd name="connsiteX7" fmla="*/ 229374 w 2816457"/>
              <a:gd name="connsiteY7" fmla="*/ 1739591 h 3150992"/>
              <a:gd name="connsiteX8" fmla="*/ 95560 w 2816457"/>
              <a:gd name="connsiteY8" fmla="*/ 2018371 h 3150992"/>
              <a:gd name="connsiteX9" fmla="*/ 39804 w 2816457"/>
              <a:gd name="connsiteY9" fmla="*/ 2214447 h 3150992"/>
              <a:gd name="connsiteX10" fmla="*/ 0 w 2816457"/>
              <a:gd name="connsiteY10" fmla="*/ 2437471 h 3150992"/>
              <a:gd name="connsiteX11" fmla="*/ 1626 w 2816457"/>
              <a:gd name="connsiteY11" fmla="*/ 2661967 h 3150992"/>
              <a:gd name="connsiteX12" fmla="*/ 62106 w 2816457"/>
              <a:gd name="connsiteY12" fmla="*/ 2899317 h 3150992"/>
              <a:gd name="connsiteX13" fmla="*/ 218223 w 2816457"/>
              <a:gd name="connsiteY13" fmla="*/ 3077737 h 3150992"/>
              <a:gd name="connsiteX14" fmla="*/ 441247 w 2816457"/>
              <a:gd name="connsiteY14" fmla="*/ 3147743 h 3150992"/>
              <a:gd name="connsiteX15" fmla="*/ 764634 w 2816457"/>
              <a:gd name="connsiteY15" fmla="*/ 3133493 h 3150992"/>
              <a:gd name="connsiteX16" fmla="*/ 1308177 w 2816457"/>
              <a:gd name="connsiteY16" fmla="*/ 2894439 h 3150992"/>
              <a:gd name="connsiteX17" fmla="*/ 1814474 w 2816457"/>
              <a:gd name="connsiteY17" fmla="*/ 2431044 h 3150992"/>
              <a:gd name="connsiteX18" fmla="*/ 2125082 w 2816457"/>
              <a:gd name="connsiteY18" fmla="*/ 1862254 h 3150992"/>
              <a:gd name="connsiteX19" fmla="*/ 2381560 w 2816457"/>
              <a:gd name="connsiteY19" fmla="*/ 1349298 h 3150992"/>
              <a:gd name="connsiteX20" fmla="*/ 2615735 w 2816457"/>
              <a:gd name="connsiteY20" fmla="*/ 791737 h 3150992"/>
              <a:gd name="connsiteX21" fmla="*/ 2738399 w 2816457"/>
              <a:gd name="connsiteY21" fmla="*/ 468351 h 3150992"/>
              <a:gd name="connsiteX22" fmla="*/ 2783004 w 2816457"/>
              <a:gd name="connsiteY22" fmla="*/ 223025 h 3150992"/>
              <a:gd name="connsiteX23" fmla="*/ 2816457 w 2816457"/>
              <a:gd name="connsiteY23" fmla="*/ 78059 h 3150992"/>
              <a:gd name="connsiteX24" fmla="*/ 2783004 w 2816457"/>
              <a:gd name="connsiteY24" fmla="*/ 0 h 3150992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83004 w 2816457"/>
              <a:gd name="connsiteY22" fmla="*/ 2325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  <a:gd name="connsiteX0" fmla="*/ 2741729 w 2816457"/>
              <a:gd name="connsiteY0" fmla="*/ 0 h 3160517"/>
              <a:gd name="connsiteX1" fmla="*/ 2515374 w 2816457"/>
              <a:gd name="connsiteY1" fmla="*/ 54130 h 3160517"/>
              <a:gd name="connsiteX2" fmla="*/ 1980116 w 2816457"/>
              <a:gd name="connsiteY2" fmla="*/ 332911 h 3160517"/>
              <a:gd name="connsiteX3" fmla="*/ 1366799 w 2816457"/>
              <a:gd name="connsiteY3" fmla="*/ 734355 h 3160517"/>
              <a:gd name="connsiteX4" fmla="*/ 686574 w 2816457"/>
              <a:gd name="connsiteY4" fmla="*/ 1213857 h 3160517"/>
              <a:gd name="connsiteX5" fmla="*/ 485852 w 2816457"/>
              <a:gd name="connsiteY5" fmla="*/ 1403428 h 3160517"/>
              <a:gd name="connsiteX6" fmla="*/ 363189 w 2816457"/>
              <a:gd name="connsiteY6" fmla="*/ 1548394 h 3160517"/>
              <a:gd name="connsiteX7" fmla="*/ 229374 w 2816457"/>
              <a:gd name="connsiteY7" fmla="*/ 1749116 h 3160517"/>
              <a:gd name="connsiteX8" fmla="*/ 95560 w 2816457"/>
              <a:gd name="connsiteY8" fmla="*/ 2027896 h 3160517"/>
              <a:gd name="connsiteX9" fmla="*/ 39804 w 2816457"/>
              <a:gd name="connsiteY9" fmla="*/ 2223972 h 3160517"/>
              <a:gd name="connsiteX10" fmla="*/ 0 w 2816457"/>
              <a:gd name="connsiteY10" fmla="*/ 2446996 h 3160517"/>
              <a:gd name="connsiteX11" fmla="*/ 1626 w 2816457"/>
              <a:gd name="connsiteY11" fmla="*/ 2671492 h 3160517"/>
              <a:gd name="connsiteX12" fmla="*/ 62106 w 2816457"/>
              <a:gd name="connsiteY12" fmla="*/ 2908842 h 3160517"/>
              <a:gd name="connsiteX13" fmla="*/ 218223 w 2816457"/>
              <a:gd name="connsiteY13" fmla="*/ 3087262 h 3160517"/>
              <a:gd name="connsiteX14" fmla="*/ 441247 w 2816457"/>
              <a:gd name="connsiteY14" fmla="*/ 3157268 h 3160517"/>
              <a:gd name="connsiteX15" fmla="*/ 764634 w 2816457"/>
              <a:gd name="connsiteY15" fmla="*/ 3143018 h 3160517"/>
              <a:gd name="connsiteX16" fmla="*/ 1308177 w 2816457"/>
              <a:gd name="connsiteY16" fmla="*/ 2903964 h 3160517"/>
              <a:gd name="connsiteX17" fmla="*/ 1814474 w 2816457"/>
              <a:gd name="connsiteY17" fmla="*/ 2440569 h 3160517"/>
              <a:gd name="connsiteX18" fmla="*/ 2125082 w 2816457"/>
              <a:gd name="connsiteY18" fmla="*/ 1871779 h 3160517"/>
              <a:gd name="connsiteX19" fmla="*/ 2381560 w 2816457"/>
              <a:gd name="connsiteY19" fmla="*/ 1358823 h 3160517"/>
              <a:gd name="connsiteX20" fmla="*/ 2615735 w 2816457"/>
              <a:gd name="connsiteY20" fmla="*/ 801262 h 3160517"/>
              <a:gd name="connsiteX21" fmla="*/ 2738399 w 2816457"/>
              <a:gd name="connsiteY21" fmla="*/ 477876 h 3160517"/>
              <a:gd name="connsiteX22" fmla="*/ 2798879 w 2816457"/>
              <a:gd name="connsiteY22" fmla="*/ 245250 h 3160517"/>
              <a:gd name="connsiteX23" fmla="*/ 2816457 w 2816457"/>
              <a:gd name="connsiteY23" fmla="*/ 87584 h 3160517"/>
              <a:gd name="connsiteX24" fmla="*/ 2741729 w 2816457"/>
              <a:gd name="connsiteY24" fmla="*/ 0 h 3160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816457" h="3160517">
                <a:moveTo>
                  <a:pt x="2741729" y="0"/>
                </a:moveTo>
                <a:lnTo>
                  <a:pt x="2515374" y="54130"/>
                </a:lnTo>
                <a:lnTo>
                  <a:pt x="1980116" y="332911"/>
                </a:lnTo>
                <a:lnTo>
                  <a:pt x="1366799" y="734355"/>
                </a:lnTo>
                <a:lnTo>
                  <a:pt x="686574" y="1213857"/>
                </a:lnTo>
                <a:lnTo>
                  <a:pt x="485852" y="1403428"/>
                </a:lnTo>
                <a:lnTo>
                  <a:pt x="363189" y="1548394"/>
                </a:lnTo>
                <a:lnTo>
                  <a:pt x="229374" y="1749116"/>
                </a:lnTo>
                <a:lnTo>
                  <a:pt x="95560" y="2027896"/>
                </a:lnTo>
                <a:lnTo>
                  <a:pt x="39804" y="2223972"/>
                </a:lnTo>
                <a:lnTo>
                  <a:pt x="0" y="2446996"/>
                </a:lnTo>
                <a:lnTo>
                  <a:pt x="1626" y="2671492"/>
                </a:lnTo>
                <a:lnTo>
                  <a:pt x="62106" y="2908842"/>
                </a:lnTo>
                <a:lnTo>
                  <a:pt x="218223" y="3087262"/>
                </a:lnTo>
                <a:lnTo>
                  <a:pt x="441247" y="3157268"/>
                </a:lnTo>
                <a:cubicBezTo>
                  <a:pt x="587143" y="3168393"/>
                  <a:pt x="656838" y="3147768"/>
                  <a:pt x="764634" y="3143018"/>
                </a:cubicBezTo>
                <a:cubicBezTo>
                  <a:pt x="945815" y="3063333"/>
                  <a:pt x="1057146" y="3047149"/>
                  <a:pt x="1308177" y="2903964"/>
                </a:cubicBezTo>
                <a:cubicBezTo>
                  <a:pt x="1502343" y="2785482"/>
                  <a:pt x="1655233" y="2644776"/>
                  <a:pt x="1814474" y="2440569"/>
                </a:cubicBezTo>
                <a:cubicBezTo>
                  <a:pt x="1933885" y="2276372"/>
                  <a:pt x="2021546" y="2061376"/>
                  <a:pt x="2125082" y="1871779"/>
                </a:cubicBezTo>
                <a:lnTo>
                  <a:pt x="2381560" y="1358823"/>
                </a:lnTo>
                <a:lnTo>
                  <a:pt x="2615735" y="801262"/>
                </a:lnTo>
                <a:lnTo>
                  <a:pt x="2738399" y="477876"/>
                </a:lnTo>
                <a:lnTo>
                  <a:pt x="2798879" y="245250"/>
                </a:lnTo>
                <a:lnTo>
                  <a:pt x="2816457" y="87584"/>
                </a:lnTo>
                <a:cubicBezTo>
                  <a:pt x="2791548" y="58389"/>
                  <a:pt x="2792038" y="35545"/>
                  <a:pt x="2741729" y="0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C72DD176-53BC-CD5D-5019-63D5D731DBCC}"/>
              </a:ext>
            </a:extLst>
          </p:cNvPr>
          <p:cNvSpPr/>
          <p:nvPr/>
        </p:nvSpPr>
        <p:spPr>
          <a:xfrm>
            <a:off x="229456" y="1270641"/>
            <a:ext cx="3074504" cy="215835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 this action plan I outline an assignment to emphasize the rest of Fink’s Taxonomy for general chemistry students at the community college level</a:t>
            </a:r>
          </a:p>
        </p:txBody>
      </p:sp>
    </p:spTree>
    <p:extLst>
      <p:ext uri="{BB962C8B-B14F-4D97-AF65-F5344CB8AC3E}">
        <p14:creationId xmlns:p14="http://schemas.microsoft.com/office/powerpoint/2010/main" val="3597322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F2E2428-58BA-458D-AA54-05502E63F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48215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95BA7-57E0-A451-8850-6EA1893A9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046" y="532264"/>
            <a:ext cx="7221939" cy="58412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dirty="0"/>
              <a:t>Many community college students leave a full year of formal general chemistry coursework without achieving a sense of academic/scientific identity.</a:t>
            </a:r>
          </a:p>
          <a:p>
            <a:pPr marL="0" indent="0">
              <a:buNone/>
            </a:pPr>
            <a:r>
              <a:rPr lang="en-US" sz="2000" b="1" dirty="0"/>
              <a:t>Why is this an issue?</a:t>
            </a:r>
          </a:p>
          <a:p>
            <a:r>
              <a:rPr lang="en-US" sz="2000" dirty="0"/>
              <a:t>Chemistry has a reputation for being “too hard” for certain people to do</a:t>
            </a:r>
          </a:p>
          <a:p>
            <a:pPr lvl="1"/>
            <a:r>
              <a:rPr lang="en-US" sz="2000" dirty="0"/>
              <a:t>Limitation-based view of capacity for learning</a:t>
            </a:r>
          </a:p>
          <a:p>
            <a:pPr lvl="1"/>
            <a:r>
              <a:rPr lang="en-US" sz="2000" dirty="0"/>
              <a:t>The social expectation of a scientist/chemist has been narrowly established as very male, white, and pretentious.</a:t>
            </a:r>
          </a:p>
          <a:p>
            <a:pPr lvl="1"/>
            <a:r>
              <a:rPr lang="en-US" sz="2000" dirty="0"/>
              <a:t>The implication of these overlapping factors is that people who do not identify in this way will be incapable of succeeding in science/chemistry.</a:t>
            </a:r>
          </a:p>
          <a:p>
            <a:pPr lvl="1"/>
            <a:endParaRPr lang="en-US" sz="2000" dirty="0"/>
          </a:p>
          <a:p>
            <a:r>
              <a:rPr lang="en-US" sz="2000" dirty="0"/>
              <a:t>There is little to no formal coverage of what modern chemistry looks like in a typical general chemistry course.</a:t>
            </a:r>
          </a:p>
          <a:p>
            <a:pPr lvl="1"/>
            <a:r>
              <a:rPr lang="en-US" sz="2000" dirty="0"/>
              <a:t>The reality of modern science is much more diverse than the black-and-white photos in a general chemistry textbook</a:t>
            </a:r>
          </a:p>
          <a:p>
            <a:pPr lvl="1"/>
            <a:r>
              <a:rPr lang="en-US" sz="2000" dirty="0"/>
              <a:t>There is much room for improvement for inclusivity in STEM</a:t>
            </a:r>
          </a:p>
          <a:p>
            <a:pPr lvl="1"/>
            <a:r>
              <a:rPr lang="en-US" sz="2000" dirty="0"/>
              <a:t>Opportunity to highlight the people doing that work</a:t>
            </a:r>
          </a:p>
        </p:txBody>
      </p:sp>
      <p:pic>
        <p:nvPicPr>
          <p:cNvPr id="6" name="Graphic 5" descr="Scientific Thought outline">
            <a:extLst>
              <a:ext uri="{FF2B5EF4-FFF2-40B4-BE49-F238E27FC236}">
                <a16:creationId xmlns:a16="http://schemas.microsoft.com/office/drawing/2014/main" id="{CC9A9512-6542-D998-A192-7C5B4F48E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8795981" y="1990229"/>
            <a:ext cx="2906973" cy="290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357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>
            <a:extLst>
              <a:ext uri="{FF2B5EF4-FFF2-40B4-BE49-F238E27FC236}">
                <a16:creationId xmlns:a16="http://schemas.microsoft.com/office/drawing/2014/main" id="{0A2F7765-FC0F-ED75-03A5-68570C67EAA1}"/>
              </a:ext>
            </a:extLst>
          </p:cNvPr>
          <p:cNvSpPr/>
          <p:nvPr/>
        </p:nvSpPr>
        <p:spPr>
          <a:xfrm>
            <a:off x="4316909" y="1733852"/>
            <a:ext cx="1298713" cy="63849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E729F-5787-9FA5-EE05-7782C60E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2083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Action Plan</a:t>
            </a:r>
          </a:p>
        </p:txBody>
      </p:sp>
      <p:sp>
        <p:nvSpPr>
          <p:cNvPr id="23" name="U-Turn Arrow 22">
            <a:extLst>
              <a:ext uri="{FF2B5EF4-FFF2-40B4-BE49-F238E27FC236}">
                <a16:creationId xmlns:a16="http://schemas.microsoft.com/office/drawing/2014/main" id="{8A186C76-3821-02B6-3EB5-0D93AA7710E9}"/>
              </a:ext>
            </a:extLst>
          </p:cNvPr>
          <p:cNvSpPr/>
          <p:nvPr/>
        </p:nvSpPr>
        <p:spPr>
          <a:xfrm rot="3169744">
            <a:off x="9999497" y="1551368"/>
            <a:ext cx="1325564" cy="1298713"/>
          </a:xfrm>
          <a:prstGeom prst="utur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-Turn Arrow 25">
            <a:extLst>
              <a:ext uri="{FF2B5EF4-FFF2-40B4-BE49-F238E27FC236}">
                <a16:creationId xmlns:a16="http://schemas.microsoft.com/office/drawing/2014/main" id="{B1693553-ABAF-5BC3-D571-CFBBA70510ED}"/>
              </a:ext>
            </a:extLst>
          </p:cNvPr>
          <p:cNvSpPr/>
          <p:nvPr/>
        </p:nvSpPr>
        <p:spPr>
          <a:xfrm rot="16200000" flipH="1">
            <a:off x="5527934" y="3199934"/>
            <a:ext cx="1325564" cy="1298713"/>
          </a:xfrm>
          <a:prstGeom prst="utur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U-Turn Arrow 26">
            <a:extLst>
              <a:ext uri="{FF2B5EF4-FFF2-40B4-BE49-F238E27FC236}">
                <a16:creationId xmlns:a16="http://schemas.microsoft.com/office/drawing/2014/main" id="{02460578-5D54-F6F7-E2B9-38D0F923260E}"/>
              </a:ext>
            </a:extLst>
          </p:cNvPr>
          <p:cNvSpPr/>
          <p:nvPr/>
        </p:nvSpPr>
        <p:spPr>
          <a:xfrm rot="3169744">
            <a:off x="10892640" y="3889525"/>
            <a:ext cx="1325564" cy="1298713"/>
          </a:xfrm>
          <a:prstGeom prst="utur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FCF8A69-2DCB-3CE0-784C-542F44FC837D}"/>
              </a:ext>
            </a:extLst>
          </p:cNvPr>
          <p:cNvSpPr/>
          <p:nvPr/>
        </p:nvSpPr>
        <p:spPr>
          <a:xfrm>
            <a:off x="81571" y="1219456"/>
            <a:ext cx="4925639" cy="17376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First week of Semester: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Anonymous student entrance survey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Have you taken chemistry before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 see myself as a “STEM person”*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a chemist**</a:t>
            </a:r>
          </a:p>
        </p:txBody>
      </p:sp>
      <p:sp>
        <p:nvSpPr>
          <p:cNvPr id="12" name="Rounded Rectangle 11">
            <a:hlinkClick r:id="rId2"/>
            <a:extLst>
              <a:ext uri="{FF2B5EF4-FFF2-40B4-BE49-F238E27FC236}">
                <a16:creationId xmlns:a16="http://schemas.microsoft.com/office/drawing/2014/main" id="{A3DF36C0-56A7-3DDD-3013-4576F0C59D32}"/>
              </a:ext>
            </a:extLst>
          </p:cNvPr>
          <p:cNvSpPr/>
          <p:nvPr/>
        </p:nvSpPr>
        <p:spPr>
          <a:xfrm>
            <a:off x="5635627" y="1428138"/>
            <a:ext cx="4925639" cy="10978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Five weeks before semester 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 deadline, submit 1-3 topic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Optional: feedback on assignment clarity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E31EF6-41B7-47D1-7882-E947C46F0152}"/>
              </a:ext>
            </a:extLst>
          </p:cNvPr>
          <p:cNvSpPr/>
          <p:nvPr/>
        </p:nvSpPr>
        <p:spPr>
          <a:xfrm>
            <a:off x="6040928" y="2764085"/>
            <a:ext cx="4925639" cy="847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Four weeks before semester 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receive feedback or guidance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9A749-B13B-27DB-9F9F-3A3AD2D589AD}"/>
              </a:ext>
            </a:extLst>
          </p:cNvPr>
          <p:cNvSpPr/>
          <p:nvPr/>
        </p:nvSpPr>
        <p:spPr>
          <a:xfrm>
            <a:off x="6544511" y="3861979"/>
            <a:ext cx="4925639" cy="847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Two weeks before semester 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Soft deadline, submit one page for print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7526A46-5EA0-8931-E4B1-EC85C61B9B85}"/>
              </a:ext>
            </a:extLst>
          </p:cNvPr>
          <p:cNvSpPr/>
          <p:nvPr/>
        </p:nvSpPr>
        <p:spPr>
          <a:xfrm>
            <a:off x="7005075" y="5078121"/>
            <a:ext cx="4925639" cy="1565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Last week of classes: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During scheduled lab time students participate in gallery walk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Sticky notes for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Anonymous student exit survey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0CBE219-1CFD-8D04-0703-436172F2F514}"/>
              </a:ext>
            </a:extLst>
          </p:cNvPr>
          <p:cNvSpPr txBox="1"/>
          <p:nvPr/>
        </p:nvSpPr>
        <p:spPr>
          <a:xfrm>
            <a:off x="423081" y="6196084"/>
            <a:ext cx="5958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Inspired by </a:t>
            </a:r>
            <a:r>
              <a:rPr lang="en-US" dirty="0">
                <a:hlinkClick r:id="rId3"/>
              </a:rPr>
              <a:t>Partnerships in Science Education (PISEC) survey</a:t>
            </a:r>
            <a:endParaRPr lang="en-US" dirty="0"/>
          </a:p>
          <a:p>
            <a:r>
              <a:rPr lang="en-US" dirty="0"/>
              <a:t>** Inspired by </a:t>
            </a:r>
            <a:r>
              <a:rPr lang="en-US" dirty="0">
                <a:hlinkClick r:id="rId4"/>
              </a:rPr>
              <a:t>Scientist Spotlight Homework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2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ight Arrow 17">
            <a:extLst>
              <a:ext uri="{FF2B5EF4-FFF2-40B4-BE49-F238E27FC236}">
                <a16:creationId xmlns:a16="http://schemas.microsoft.com/office/drawing/2014/main" id="{0A2F7765-FC0F-ED75-03A5-68570C67EAA1}"/>
              </a:ext>
            </a:extLst>
          </p:cNvPr>
          <p:cNvSpPr/>
          <p:nvPr/>
        </p:nvSpPr>
        <p:spPr>
          <a:xfrm>
            <a:off x="4316909" y="1733852"/>
            <a:ext cx="1298713" cy="63849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EE729F-5787-9FA5-EE05-7782C60E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61" y="20832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The Action Plan</a:t>
            </a:r>
          </a:p>
        </p:txBody>
      </p:sp>
      <p:sp>
        <p:nvSpPr>
          <p:cNvPr id="23" name="U-Turn Arrow 22">
            <a:extLst>
              <a:ext uri="{FF2B5EF4-FFF2-40B4-BE49-F238E27FC236}">
                <a16:creationId xmlns:a16="http://schemas.microsoft.com/office/drawing/2014/main" id="{8A186C76-3821-02B6-3EB5-0D93AA7710E9}"/>
              </a:ext>
            </a:extLst>
          </p:cNvPr>
          <p:cNvSpPr/>
          <p:nvPr/>
        </p:nvSpPr>
        <p:spPr>
          <a:xfrm rot="3169744">
            <a:off x="9999497" y="1551368"/>
            <a:ext cx="1325564" cy="1298713"/>
          </a:xfrm>
          <a:prstGeom prst="utur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U-Turn Arrow 25">
            <a:extLst>
              <a:ext uri="{FF2B5EF4-FFF2-40B4-BE49-F238E27FC236}">
                <a16:creationId xmlns:a16="http://schemas.microsoft.com/office/drawing/2014/main" id="{B1693553-ABAF-5BC3-D571-CFBBA70510ED}"/>
              </a:ext>
            </a:extLst>
          </p:cNvPr>
          <p:cNvSpPr/>
          <p:nvPr/>
        </p:nvSpPr>
        <p:spPr>
          <a:xfrm rot="16200000" flipH="1">
            <a:off x="5527934" y="3199934"/>
            <a:ext cx="1325564" cy="1298713"/>
          </a:xfrm>
          <a:prstGeom prst="utur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U-Turn Arrow 26">
            <a:extLst>
              <a:ext uri="{FF2B5EF4-FFF2-40B4-BE49-F238E27FC236}">
                <a16:creationId xmlns:a16="http://schemas.microsoft.com/office/drawing/2014/main" id="{02460578-5D54-F6F7-E2B9-38D0F923260E}"/>
              </a:ext>
            </a:extLst>
          </p:cNvPr>
          <p:cNvSpPr/>
          <p:nvPr/>
        </p:nvSpPr>
        <p:spPr>
          <a:xfrm rot="3169744">
            <a:off x="10892640" y="3889525"/>
            <a:ext cx="1325564" cy="1298713"/>
          </a:xfrm>
          <a:prstGeom prst="utur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64A2D97-E57F-DF84-12EB-A12EED5D5A22}"/>
              </a:ext>
            </a:extLst>
          </p:cNvPr>
          <p:cNvCxnSpPr>
            <a:cxnSpLocks/>
            <a:stCxn id="11" idx="2"/>
            <a:endCxn id="15" idx="1"/>
          </p:cNvCxnSpPr>
          <p:nvPr/>
        </p:nvCxnSpPr>
        <p:spPr>
          <a:xfrm rot="16200000" flipH="1">
            <a:off x="3322792" y="2178657"/>
            <a:ext cx="2903883" cy="4460684"/>
          </a:xfrm>
          <a:prstGeom prst="curvedConnector2">
            <a:avLst/>
          </a:prstGeom>
          <a:ln w="336550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62C3954-B170-12D6-3642-88C10B370981}"/>
              </a:ext>
            </a:extLst>
          </p:cNvPr>
          <p:cNvSpPr/>
          <p:nvPr/>
        </p:nvSpPr>
        <p:spPr>
          <a:xfrm>
            <a:off x="2246929" y="2957057"/>
            <a:ext cx="741931" cy="353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riangle 39">
            <a:extLst>
              <a:ext uri="{FF2B5EF4-FFF2-40B4-BE49-F238E27FC236}">
                <a16:creationId xmlns:a16="http://schemas.microsoft.com/office/drawing/2014/main" id="{F6CDF361-2E13-10EF-615B-52E22A8CC5B4}"/>
              </a:ext>
            </a:extLst>
          </p:cNvPr>
          <p:cNvSpPr/>
          <p:nvPr/>
        </p:nvSpPr>
        <p:spPr>
          <a:xfrm>
            <a:off x="2236400" y="2962588"/>
            <a:ext cx="741931" cy="439116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FCF8A69-2DCB-3CE0-784C-542F44FC837D}"/>
              </a:ext>
            </a:extLst>
          </p:cNvPr>
          <p:cNvSpPr/>
          <p:nvPr/>
        </p:nvSpPr>
        <p:spPr>
          <a:xfrm>
            <a:off x="81571" y="1219456"/>
            <a:ext cx="4925639" cy="17376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First week of Semester: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Anonymous student entrance survey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Have you taken chemistry before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 see myself as a “STEM person”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Describe a chemist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3DF36C0-56A7-3DDD-3013-4576F0C59D32}"/>
              </a:ext>
            </a:extLst>
          </p:cNvPr>
          <p:cNvSpPr/>
          <p:nvPr/>
        </p:nvSpPr>
        <p:spPr>
          <a:xfrm>
            <a:off x="5635627" y="1428138"/>
            <a:ext cx="4925639" cy="109789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Five weeks before semester 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First deadline, submit 1-3 topic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Optional: feedback on assignment clarity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6E31EF6-41B7-47D1-7882-E947C46F0152}"/>
              </a:ext>
            </a:extLst>
          </p:cNvPr>
          <p:cNvSpPr/>
          <p:nvPr/>
        </p:nvSpPr>
        <p:spPr>
          <a:xfrm>
            <a:off x="6040928" y="2764085"/>
            <a:ext cx="4925639" cy="847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Four weeks before semester 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Students receive feedback or guidance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6E9A749-B13B-27DB-9F9F-3A3AD2D589AD}"/>
              </a:ext>
            </a:extLst>
          </p:cNvPr>
          <p:cNvSpPr/>
          <p:nvPr/>
        </p:nvSpPr>
        <p:spPr>
          <a:xfrm>
            <a:off x="6544511" y="3861979"/>
            <a:ext cx="4925639" cy="84715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Two weeks before semester end: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Soft deadline, submit one page for print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7526A46-5EA0-8931-E4B1-EC85C61B9B85}"/>
              </a:ext>
            </a:extLst>
          </p:cNvPr>
          <p:cNvSpPr/>
          <p:nvPr/>
        </p:nvSpPr>
        <p:spPr>
          <a:xfrm>
            <a:off x="7005075" y="5078121"/>
            <a:ext cx="4925639" cy="156564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Last week of classes: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During scheduled lab time students participate in gallery walk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Sticky notes for comments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Anonymous student exit survey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91A4B8-6C95-84A1-0415-C6D898F58BE8}"/>
              </a:ext>
            </a:extLst>
          </p:cNvPr>
          <p:cNvSpPr txBox="1"/>
          <p:nvPr/>
        </p:nvSpPr>
        <p:spPr>
          <a:xfrm>
            <a:off x="3122956" y="4512073"/>
            <a:ext cx="1884254" cy="129837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Analysis of results &amp; revisions</a:t>
            </a:r>
          </a:p>
        </p:txBody>
      </p:sp>
    </p:spTree>
    <p:extLst>
      <p:ext uri="{BB962C8B-B14F-4D97-AF65-F5344CB8AC3E}">
        <p14:creationId xmlns:p14="http://schemas.microsoft.com/office/powerpoint/2010/main" val="1176385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76F79-D8C5-1B55-EFA6-B001ED8BA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Anticipated Areas for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8D95A-F8B8-EEFB-7287-D4649A789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students be overwhelmed by open-endedness of prompts or feel limited to reproduce examples?</a:t>
            </a:r>
          </a:p>
          <a:p>
            <a:r>
              <a:rPr lang="en-US" dirty="0"/>
              <a:t>How effective is this at addressing the specific issue posed?</a:t>
            </a:r>
          </a:p>
          <a:p>
            <a:r>
              <a:rPr lang="en-US" dirty="0"/>
              <a:t>How “fair” are the two options relative to each other? Am I asking more work of one project than the other?</a:t>
            </a:r>
          </a:p>
          <a:p>
            <a:r>
              <a:rPr lang="en-US" dirty="0"/>
              <a:t>Exit survey only garners feedback from students who complete the course. Students who drop out mid-semester have valuable insight.</a:t>
            </a:r>
          </a:p>
          <a:p>
            <a:r>
              <a:rPr lang="en-US" dirty="0"/>
              <a:t>Using resources wisely: Advising offices, librarians, and other campus departments</a:t>
            </a:r>
          </a:p>
        </p:txBody>
      </p:sp>
    </p:spTree>
    <p:extLst>
      <p:ext uri="{BB962C8B-B14F-4D97-AF65-F5344CB8AC3E}">
        <p14:creationId xmlns:p14="http://schemas.microsoft.com/office/powerpoint/2010/main" val="344416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11105</TotalTime>
  <Words>769</Words>
  <Application>Microsoft Macintosh PowerPoint</Application>
  <PresentationFormat>Widescreen</PresentationFormat>
  <Paragraphs>81</Paragraphs>
  <Slides>12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What Is Chemistry and Who Uses It?</vt:lpstr>
      <vt:lpstr>Fink’s Taxonomy of Significant Learning</vt:lpstr>
      <vt:lpstr>Fink’s Taxonomy of Significant Learning</vt:lpstr>
      <vt:lpstr>Fink’s Taxonomy of Significant Learning</vt:lpstr>
      <vt:lpstr>Fink’s Taxonomy of Significant Learning</vt:lpstr>
      <vt:lpstr>PowerPoint Presentation</vt:lpstr>
      <vt:lpstr>The Action Plan</vt:lpstr>
      <vt:lpstr>The Action Plan</vt:lpstr>
      <vt:lpstr>Anticipated Areas for Growth</vt:lpstr>
      <vt:lpstr>Thank you for your questions!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Consultations:  A Framework for Productive In-Take Instructional Consultations</dc:title>
  <dc:creator>Quatez Scott</dc:creator>
  <cp:lastModifiedBy>Virginia L Johnson</cp:lastModifiedBy>
  <cp:revision>6</cp:revision>
  <dcterms:created xsi:type="dcterms:W3CDTF">2023-11-27T15:53:51Z</dcterms:created>
  <dcterms:modified xsi:type="dcterms:W3CDTF">2024-04-18T15:36:34Z</dcterms:modified>
</cp:coreProperties>
</file>