
<file path=[Content_Types].xml><?xml version="1.0" encoding="utf-8"?>
<Types xmlns="http://schemas.openxmlformats.org/package/2006/content-types">
  <Default Extension="jpg" ContentType="image/jpeg"/>
  <Default Extension="rels" ContentType="application/vnd.openxmlformats-package.relationships+xml"/>
  <Default Extension="png" ContentType="image/png"/>
  <Default Extension="xml" ContentType="application/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20.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24.xml" ContentType="application/vnd.openxmlformats-officedocument.presentationml.notesSlide+xml"/>
  <Override PartName="/ppt/notesSlides/notesSlide17.xml" ContentType="application/vnd.openxmlformats-officedocument.presentationml.notesSlide+xml"/>
  <Override PartName="/ppt/notesSlides/notesSlide25.xml" ContentType="application/vnd.openxmlformats-officedocument.presentationml.notesSlide+xml"/>
  <Override PartName="/ppt/notesSlides/notesSlide14.xml" ContentType="application/vnd.openxmlformats-officedocument.presentationml.notesSlide+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22.xml" ContentType="application/vnd.openxmlformats-officedocument.presentationml.notesSlide+xml"/>
  <Override PartName="/ppt/notesSlides/notesSlide13.xml" ContentType="application/vnd.openxmlformats-officedocument.presentationml.notesSlide+xml"/>
  <Override PartName="/ppt/notesSlides/notesSlide16.xml" ContentType="application/vnd.openxmlformats-officedocument.presentationml.notesSlide+xml"/>
  <Override PartName="/ppt/notesSlides/notesSlide12.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15.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3.xml" ContentType="application/vnd.openxmlformats-officedocument.presentationml.notesSlide+xml"/>
  <Override PartName="/ppt/notesSlides/notesSlide19.xml" ContentType="application/vnd.openxmlformats-officedocument.presentationml.notesSlide+xml"/>
  <Override PartName="/ppt/notesSlides/notesSlide21.xml" ContentType="application/vnd.openxmlformats-officedocument.presentationml.notesSlide+xml"/>
  <Override PartName="/ppt/notesSlides/notesSlide18.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slideMaster1.xml" ContentType="application/vnd.openxmlformats-officedocument.presentationml.slideMaster+xml"/>
  <Override PartName="/ppt/slides/slide16.xml" ContentType="application/vnd.openxmlformats-officedocument.presentationml.slide+xml"/>
  <Override PartName="/ppt/slides/slide21.xml" ContentType="application/vnd.openxmlformats-officedocument.presentationml.slide+xml"/>
  <Override PartName="/ppt/slides/slide2.xml" ContentType="application/vnd.openxmlformats-officedocument.presentationml.slide+xml"/>
  <Override PartName="/ppt/slides/slide25.xml" ContentType="application/vnd.openxmlformats-officedocument.presentationml.slide+xml"/>
  <Override PartName="/ppt/slides/slide6.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slides/slide20.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9.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9.xml" ContentType="application/vnd.openxmlformats-officedocument.presentationml.slide+xml"/>
  <Override PartName="/ppt/slides/slide4.xml" ContentType="application/vnd.openxmlformats-officedocument.presentationml.slide+xml"/>
  <Override PartName="/ppt/slides/slide14.xml" ContentType="application/vnd.openxmlformats-officedocument.presentationml.slide+xml"/>
  <Override PartName="/ppt/slides/slide5.xml" ContentType="application/vnd.openxmlformats-officedocument.presentationml.slide+xml"/>
  <Override PartName="/ppt/slides/slide22.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strictFirstAndLastChars="0">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6858000" cx="91440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arget="slides/slide14.xml" Type="http://schemas.openxmlformats.org/officeDocument/2006/relationships/slide" Id="rId19"/><Relationship Target="slides/slide13.xml" Type="http://schemas.openxmlformats.org/officeDocument/2006/relationships/slide" Id="rId18"/><Relationship Target="slides/slide12.xml" Type="http://schemas.openxmlformats.org/officeDocument/2006/relationships/slide" Id="rId17"/><Relationship Target="slides/slide11.xml" Type="http://schemas.openxmlformats.org/officeDocument/2006/relationships/slide" Id="rId16"/><Relationship Target="slides/slide10.xml" Type="http://schemas.openxmlformats.org/officeDocument/2006/relationships/slide" Id="rId15"/><Relationship Target="slides/slide9.xml" Type="http://schemas.openxmlformats.org/officeDocument/2006/relationships/slide" Id="rId14"/><Relationship Target="slides/slide25.xml" Type="http://schemas.openxmlformats.org/officeDocument/2006/relationships/slide" Id="rId30"/><Relationship Target="slides/slide7.xml" Type="http://schemas.openxmlformats.org/officeDocument/2006/relationships/slide" Id="rId12"/><Relationship Target="slides/slide8.xml" Type="http://schemas.openxmlformats.org/officeDocument/2006/relationships/slide" Id="rId13"/><Relationship Target="slides/slide5.xml" Type="http://schemas.openxmlformats.org/officeDocument/2006/relationships/slide" Id="rId10"/><Relationship Target="slides/slide6.xml" Type="http://schemas.openxmlformats.org/officeDocument/2006/relationships/slide" Id="rId11"/><Relationship Target="slides/slide24.xml" Type="http://schemas.openxmlformats.org/officeDocument/2006/relationships/slide" Id="rId29"/><Relationship Target="slides/slide21.xml" Type="http://schemas.openxmlformats.org/officeDocument/2006/relationships/slide" Id="rId26"/><Relationship Target="slides/slide20.xml" Type="http://schemas.openxmlformats.org/officeDocument/2006/relationships/slide" Id="rId25"/><Relationship Target="slides/slide23.xml" Type="http://schemas.openxmlformats.org/officeDocument/2006/relationships/slide" Id="rId28"/><Relationship Target="slides/slide22.xml" Type="http://schemas.openxmlformats.org/officeDocument/2006/relationships/slide" Id="rId27"/><Relationship Target="presProps.xml" Type="http://schemas.openxmlformats.org/officeDocument/2006/relationships/presProps" Id="rId2"/><Relationship Target="slides/slide16.xml" Type="http://schemas.openxmlformats.org/officeDocument/2006/relationships/slide" Id="rId21"/><Relationship Target="theme/theme2.xml" Type="http://schemas.openxmlformats.org/officeDocument/2006/relationships/theme" Id="rId1"/><Relationship Target="slides/slide17.xml" Type="http://schemas.openxmlformats.org/officeDocument/2006/relationships/slide" Id="rId22"/><Relationship Target="slideMasters/slideMaster1.xml" Type="http://schemas.openxmlformats.org/officeDocument/2006/relationships/slideMaster" Id="rId4"/><Relationship Target="slides/slide18.xml" Type="http://schemas.openxmlformats.org/officeDocument/2006/relationships/slide" Id="rId23"/><Relationship Target="tableStyles.xml" Type="http://schemas.openxmlformats.org/officeDocument/2006/relationships/tableStyles" Id="rId3"/><Relationship Target="slides/slide19.xml" Type="http://schemas.openxmlformats.org/officeDocument/2006/relationships/slide" Id="rId24"/><Relationship Target="slides/slide15.xml" Type="http://schemas.openxmlformats.org/officeDocument/2006/relationships/slide" Id="rId20"/><Relationship Target="slides/slide4.xml" Type="http://schemas.openxmlformats.org/officeDocument/2006/relationships/slide" Id="rId9"/><Relationship Target="slides/slide1.xml" Type="http://schemas.openxmlformats.org/officeDocument/2006/relationships/slide" Id="rId6"/><Relationship Target="notesMasters/notesMaster1.xml" Type="http://schemas.openxmlformats.org/officeDocument/2006/relationships/notesMaster" Id="rId5"/><Relationship Target="slides/slide3.xml" Type="http://schemas.openxmlformats.org/officeDocument/2006/relationships/slide" Id="rId8"/><Relationship Target="slides/slide2.xml" Type="http://schemas.openxmlformats.org/officeDocument/2006/relationships/slide" Id="rId7"/></Relationships>
</file>

<file path=ppt/notesMasters/_rels/notesMaster1.xml.rels><?xml version="1.0" encoding="UTF-8" standalone="yes"?><Relationships xmlns="http://schemas.openxmlformats.org/package/2006/relationships"><Relationship Target="../theme/theme1.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y="0" x="0"/>
          <a:ext cy="0" cx="0"/>
          <a:chOff y="0" x="0"/>
          <a:chExt cy="0" cx="0"/>
        </a:xfrm>
      </p:grpSpPr>
      <p:sp>
        <p:nvSpPr>
          <p:cNvPr id="2" name="Shape 2"/>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 name="Shape 3"/>
          <p:cNvSpPr txBox="1"/>
          <p:nvPr>
            <p:ph idx="1" type="body"/>
          </p:nvPr>
        </p:nvSpPr>
        <p:spPr>
          <a:xfrm>
            <a:off y="4343400" x="685800"/>
            <a:ext cy="4114800" cx="5486399"/>
          </a:xfrm>
          <a:prstGeom prst="rect">
            <a:avLst/>
          </a:prstGeom>
          <a:noFill/>
          <a:ln>
            <a:noFill/>
          </a:ln>
        </p:spPr>
        <p:txBody>
          <a:bodyPr bIns="91425" rIns="91425" lIns="91425" t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8" name="Shape 38"/>
        <p:cNvGrpSpPr/>
        <p:nvPr/>
      </p:nvGrpSpPr>
      <p:grpSpPr>
        <a:xfrm>
          <a:off y="0" x="0"/>
          <a:ext cy="0" cx="0"/>
          <a:chOff y="0" x="0"/>
          <a:chExt cy="0" cx="0"/>
        </a:xfrm>
      </p:grpSpPr>
      <p:sp>
        <p:nvSpPr>
          <p:cNvPr id="39" name="Shape 39"/>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40" name="Shape 40"/>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41" name="Shape 241"/>
        <p:cNvGrpSpPr/>
        <p:nvPr/>
      </p:nvGrpSpPr>
      <p:grpSpPr>
        <a:xfrm>
          <a:off y="0" x="0"/>
          <a:ext cy="0" cx="0"/>
          <a:chOff y="0" x="0"/>
          <a:chExt cy="0" cx="0"/>
        </a:xfrm>
      </p:grpSpPr>
      <p:sp>
        <p:nvSpPr>
          <p:cNvPr id="242" name="Shape 242"/>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43" name="Shape 243"/>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57" name="Shape 257"/>
        <p:cNvGrpSpPr/>
        <p:nvPr/>
      </p:nvGrpSpPr>
      <p:grpSpPr>
        <a:xfrm>
          <a:off y="0" x="0"/>
          <a:ext cy="0" cx="0"/>
          <a:chOff y="0" x="0"/>
          <a:chExt cy="0" cx="0"/>
        </a:xfrm>
      </p:grpSpPr>
      <p:sp>
        <p:nvSpPr>
          <p:cNvPr id="258" name="Shape 258"/>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59" name="Shape 259"/>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77" name="Shape 277"/>
        <p:cNvGrpSpPr/>
        <p:nvPr/>
      </p:nvGrpSpPr>
      <p:grpSpPr>
        <a:xfrm>
          <a:off y="0" x="0"/>
          <a:ext cy="0" cx="0"/>
          <a:chOff y="0" x="0"/>
          <a:chExt cy="0" cx="0"/>
        </a:xfrm>
      </p:grpSpPr>
      <p:sp>
        <p:nvSpPr>
          <p:cNvPr id="278" name="Shape 278"/>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79" name="Shape 279"/>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84" name="Shape 284"/>
        <p:cNvGrpSpPr/>
        <p:nvPr/>
      </p:nvGrpSpPr>
      <p:grpSpPr>
        <a:xfrm>
          <a:off y="0" x="0"/>
          <a:ext cy="0" cx="0"/>
          <a:chOff y="0" x="0"/>
          <a:chExt cy="0" cx="0"/>
        </a:xfrm>
      </p:grpSpPr>
      <p:sp>
        <p:nvSpPr>
          <p:cNvPr id="285" name="Shape 285"/>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86" name="Shape 286"/>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31" name="Shape 331"/>
        <p:cNvGrpSpPr/>
        <p:nvPr/>
      </p:nvGrpSpPr>
      <p:grpSpPr>
        <a:xfrm>
          <a:off y="0" x="0"/>
          <a:ext cy="0" cx="0"/>
          <a:chOff y="0" x="0"/>
          <a:chExt cy="0" cx="0"/>
        </a:xfrm>
      </p:grpSpPr>
      <p:sp>
        <p:nvSpPr>
          <p:cNvPr id="332" name="Shape 332"/>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33" name="Shape 333"/>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46" name="Shape 346"/>
        <p:cNvGrpSpPr/>
        <p:nvPr/>
      </p:nvGrpSpPr>
      <p:grpSpPr>
        <a:xfrm>
          <a:off y="0" x="0"/>
          <a:ext cy="0" cx="0"/>
          <a:chOff y="0" x="0"/>
          <a:chExt cy="0" cx="0"/>
        </a:xfrm>
      </p:grpSpPr>
      <p:sp>
        <p:nvSpPr>
          <p:cNvPr id="347" name="Shape 347"/>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48" name="Shape 348"/>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55" name="Shape 355"/>
        <p:cNvGrpSpPr/>
        <p:nvPr/>
      </p:nvGrpSpPr>
      <p:grpSpPr>
        <a:xfrm>
          <a:off y="0" x="0"/>
          <a:ext cy="0" cx="0"/>
          <a:chOff y="0" x="0"/>
          <a:chExt cy="0" cx="0"/>
        </a:xfrm>
      </p:grpSpPr>
      <p:sp>
        <p:nvSpPr>
          <p:cNvPr id="356" name="Shape 356"/>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57" name="Shape 357"/>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77" name="Shape 377"/>
        <p:cNvGrpSpPr/>
        <p:nvPr/>
      </p:nvGrpSpPr>
      <p:grpSpPr>
        <a:xfrm>
          <a:off y="0" x="0"/>
          <a:ext cy="0" cx="0"/>
          <a:chOff y="0" x="0"/>
          <a:chExt cy="0" cx="0"/>
        </a:xfrm>
      </p:grpSpPr>
      <p:sp>
        <p:nvSpPr>
          <p:cNvPr id="378" name="Shape 378"/>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79" name="Shape 379"/>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34" name="Shape 434"/>
        <p:cNvGrpSpPr/>
        <p:nvPr/>
      </p:nvGrpSpPr>
      <p:grpSpPr>
        <a:xfrm>
          <a:off y="0" x="0"/>
          <a:ext cy="0" cx="0"/>
          <a:chOff y="0" x="0"/>
          <a:chExt cy="0" cx="0"/>
        </a:xfrm>
      </p:grpSpPr>
      <p:sp>
        <p:nvSpPr>
          <p:cNvPr id="435" name="Shape 435"/>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436" name="Shape 436"/>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60" name="Shape 460"/>
        <p:cNvGrpSpPr/>
        <p:nvPr/>
      </p:nvGrpSpPr>
      <p:grpSpPr>
        <a:xfrm>
          <a:off y="0" x="0"/>
          <a:ext cy="0" cx="0"/>
          <a:chOff y="0" x="0"/>
          <a:chExt cy="0" cx="0"/>
        </a:xfrm>
      </p:grpSpPr>
      <p:sp>
        <p:nvSpPr>
          <p:cNvPr id="461" name="Shape 461"/>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462" name="Shape 462"/>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5" name="Shape 45"/>
        <p:cNvGrpSpPr/>
        <p:nvPr/>
      </p:nvGrpSpPr>
      <p:grpSpPr>
        <a:xfrm>
          <a:off y="0" x="0"/>
          <a:ext cy="0" cx="0"/>
          <a:chOff y="0" x="0"/>
          <a:chExt cy="0" cx="0"/>
        </a:xfrm>
      </p:grpSpPr>
      <p:sp>
        <p:nvSpPr>
          <p:cNvPr id="46" name="Shape 46"/>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47" name="Shape 47"/>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78" name="Shape 478"/>
        <p:cNvGrpSpPr/>
        <p:nvPr/>
      </p:nvGrpSpPr>
      <p:grpSpPr>
        <a:xfrm>
          <a:off y="0" x="0"/>
          <a:ext cy="0" cx="0"/>
          <a:chOff y="0" x="0"/>
          <a:chExt cy="0" cx="0"/>
        </a:xfrm>
      </p:grpSpPr>
      <p:sp>
        <p:nvSpPr>
          <p:cNvPr id="479" name="Shape 479"/>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480" name="Shape 480"/>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86" name="Shape 486"/>
        <p:cNvGrpSpPr/>
        <p:nvPr/>
      </p:nvGrpSpPr>
      <p:grpSpPr>
        <a:xfrm>
          <a:off y="0" x="0"/>
          <a:ext cy="0" cx="0"/>
          <a:chOff y="0" x="0"/>
          <a:chExt cy="0" cx="0"/>
        </a:xfrm>
      </p:grpSpPr>
      <p:sp>
        <p:nvSpPr>
          <p:cNvPr id="487" name="Shape 487"/>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488" name="Shape 488"/>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97" name="Shape 497"/>
        <p:cNvGrpSpPr/>
        <p:nvPr/>
      </p:nvGrpSpPr>
      <p:grpSpPr>
        <a:xfrm>
          <a:off y="0" x="0"/>
          <a:ext cy="0" cx="0"/>
          <a:chOff y="0" x="0"/>
          <a:chExt cy="0" cx="0"/>
        </a:xfrm>
      </p:grpSpPr>
      <p:sp>
        <p:nvSpPr>
          <p:cNvPr id="498" name="Shape 498"/>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499" name="Shape 499"/>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04" name="Shape 504"/>
        <p:cNvGrpSpPr/>
        <p:nvPr/>
      </p:nvGrpSpPr>
      <p:grpSpPr>
        <a:xfrm>
          <a:off y="0" x="0"/>
          <a:ext cy="0" cx="0"/>
          <a:chOff y="0" x="0"/>
          <a:chExt cy="0" cx="0"/>
        </a:xfrm>
      </p:grpSpPr>
      <p:sp>
        <p:nvSpPr>
          <p:cNvPr id="505" name="Shape 505"/>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506" name="Shape 506"/>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12" name="Shape 512"/>
        <p:cNvGrpSpPr/>
        <p:nvPr/>
      </p:nvGrpSpPr>
      <p:grpSpPr>
        <a:xfrm>
          <a:off y="0" x="0"/>
          <a:ext cy="0" cx="0"/>
          <a:chOff y="0" x="0"/>
          <a:chExt cy="0" cx="0"/>
        </a:xfrm>
      </p:grpSpPr>
      <p:sp>
        <p:nvSpPr>
          <p:cNvPr id="513" name="Shape 513"/>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514" name="Shape 514"/>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28" name="Shape 528"/>
        <p:cNvGrpSpPr/>
        <p:nvPr/>
      </p:nvGrpSpPr>
      <p:grpSpPr>
        <a:xfrm>
          <a:off y="0" x="0"/>
          <a:ext cy="0" cx="0"/>
          <a:chOff y="0" x="0"/>
          <a:chExt cy="0" cx="0"/>
        </a:xfrm>
      </p:grpSpPr>
      <p:sp>
        <p:nvSpPr>
          <p:cNvPr id="529" name="Shape 529"/>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530" name="Shape 530"/>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3" name="Shape 53"/>
        <p:cNvGrpSpPr/>
        <p:nvPr/>
      </p:nvGrpSpPr>
      <p:grpSpPr>
        <a:xfrm>
          <a:off y="0" x="0"/>
          <a:ext cy="0" cx="0"/>
          <a:chOff y="0" x="0"/>
          <a:chExt cy="0" cx="0"/>
        </a:xfrm>
      </p:grpSpPr>
      <p:sp>
        <p:nvSpPr>
          <p:cNvPr id="54" name="Shape 54"/>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55" name="Shape 55"/>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3" name="Shape 113"/>
        <p:cNvGrpSpPr/>
        <p:nvPr/>
      </p:nvGrpSpPr>
      <p:grpSpPr>
        <a:xfrm>
          <a:off y="0" x="0"/>
          <a:ext cy="0" cx="0"/>
          <a:chOff y="0" x="0"/>
          <a:chExt cy="0" cx="0"/>
        </a:xfrm>
      </p:grpSpPr>
      <p:sp>
        <p:nvSpPr>
          <p:cNvPr id="114" name="Shape 114"/>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15" name="Shape 115"/>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rPr lang="en"/>
              <a:t>It’s always best practice to  manually sync your MLZ library when you are done with your session.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3" name="Shape 133"/>
        <p:cNvGrpSpPr/>
        <p:nvPr/>
      </p:nvGrpSpPr>
      <p:grpSpPr>
        <a:xfrm>
          <a:off y="0" x="0"/>
          <a:ext cy="0" cx="0"/>
          <a:chOff y="0" x="0"/>
          <a:chExt cy="0" cx="0"/>
        </a:xfrm>
      </p:grpSpPr>
      <p:sp>
        <p:nvSpPr>
          <p:cNvPr id="134" name="Shape 134"/>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35" name="Shape 135"/>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6" name="Shape 156"/>
        <p:cNvGrpSpPr/>
        <p:nvPr/>
      </p:nvGrpSpPr>
      <p:grpSpPr>
        <a:xfrm>
          <a:off y="0" x="0"/>
          <a:ext cy="0" cx="0"/>
          <a:chOff y="0" x="0"/>
          <a:chExt cy="0" cx="0"/>
        </a:xfrm>
      </p:grpSpPr>
      <p:sp>
        <p:nvSpPr>
          <p:cNvPr id="157" name="Shape 157"/>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58" name="Shape 158"/>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indent="-317500" marL="457200">
              <a:spcBef>
                <a:spcPts val="0"/>
              </a:spcBef>
              <a:buClr>
                <a:srgbClr val="000000"/>
              </a:buClr>
              <a:buSzPct val="127272"/>
              <a:buFont typeface="Arial"/>
              <a:buAutoNum type="arabicPeriod"/>
            </a:pPr>
            <a:r>
              <a:rPr lang="en"/>
              <a:t>Currently in “Japanese Librarianship” Collection</a:t>
            </a:r>
          </a:p>
          <a:p>
            <a:pPr rtl="0" lvl="0" indent="-317500" marL="457200">
              <a:spcBef>
                <a:spcPts val="0"/>
              </a:spcBef>
              <a:buClr>
                <a:srgbClr val="000000"/>
              </a:buClr>
              <a:buSzPct val="127272"/>
              <a:buFont typeface="Arial"/>
              <a:buAutoNum type="arabicPeriod"/>
            </a:pPr>
            <a:r>
              <a:rPr lang="en"/>
              <a:t>Click Capture Icton</a:t>
            </a:r>
          </a:p>
          <a:p>
            <a:pPr rtl="0" lvl="0" indent="-317500" marL="457200">
              <a:spcBef>
                <a:spcPts val="0"/>
              </a:spcBef>
              <a:buClr>
                <a:srgbClr val="000000"/>
              </a:buClr>
              <a:buSzPct val="127272"/>
              <a:buFont typeface="Arial"/>
              <a:buAutoNum type="arabicPeriod"/>
            </a:pPr>
            <a:r>
              <a:rPr lang="en"/>
              <a:t>Select Items window pop-up</a:t>
            </a:r>
          </a:p>
          <a:p>
            <a:pPr rtl="0" lvl="0" indent="-317500" marL="457200">
              <a:spcBef>
                <a:spcPts val="0"/>
              </a:spcBef>
              <a:buClr>
                <a:srgbClr val="000000"/>
              </a:buClr>
              <a:buSzPct val="127272"/>
              <a:buFont typeface="Arial"/>
              <a:buAutoNum type="arabicPeriod"/>
            </a:pPr>
            <a:r>
              <a:rPr lang="en"/>
              <a:t>Ta-da!</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78" name="Shape 178"/>
        <p:cNvGrpSpPr/>
        <p:nvPr/>
      </p:nvGrpSpPr>
      <p:grpSpPr>
        <a:xfrm>
          <a:off y="0" x="0"/>
          <a:ext cy="0" cx="0"/>
          <a:chOff y="0" x="0"/>
          <a:chExt cy="0" cx="0"/>
        </a:xfrm>
      </p:grpSpPr>
      <p:sp>
        <p:nvSpPr>
          <p:cNvPr id="179" name="Shape 179"/>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80" name="Shape 180"/>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04" name="Shape 204"/>
        <p:cNvGrpSpPr/>
        <p:nvPr/>
      </p:nvGrpSpPr>
      <p:grpSpPr>
        <a:xfrm>
          <a:off y="0" x="0"/>
          <a:ext cy="0" cx="0"/>
          <a:chOff y="0" x="0"/>
          <a:chExt cy="0" cx="0"/>
        </a:xfrm>
      </p:grpSpPr>
      <p:sp>
        <p:nvSpPr>
          <p:cNvPr id="205" name="Shape 205"/>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06" name="Shape 206"/>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11" name="Shape 211"/>
        <p:cNvGrpSpPr/>
        <p:nvPr/>
      </p:nvGrpSpPr>
      <p:grpSpPr>
        <a:xfrm>
          <a:off y="0" x="0"/>
          <a:ext cy="0" cx="0"/>
          <a:chOff y="0" x="0"/>
          <a:chExt cy="0" cx="0"/>
        </a:xfrm>
      </p:grpSpPr>
      <p:sp>
        <p:nvSpPr>
          <p:cNvPr id="212" name="Shape 212"/>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13" name="Shape 213"/>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7" name="Shape 7"/>
        <p:cNvGrpSpPr/>
        <p:nvPr/>
      </p:nvGrpSpPr>
      <p:grpSpPr>
        <a:xfrm>
          <a:off y="0" x="0"/>
          <a:ext cy="0" cx="0"/>
          <a:chOff y="0" x="0"/>
          <a:chExt cy="0" cx="0"/>
        </a:xfrm>
      </p:grpSpPr>
      <p:sp>
        <p:nvSpPr>
          <p:cNvPr id="8" name="Shape 8"/>
          <p:cNvSpPr txBox="1"/>
          <p:nvPr>
            <p:ph type="ctrTitle"/>
          </p:nvPr>
        </p:nvSpPr>
        <p:spPr>
          <a:xfrm>
            <a:off y="2111123" x="685800"/>
            <a:ext cy="1546500" cx="7772400"/>
          </a:xfrm>
          <a:prstGeom prst="rect">
            <a:avLst/>
          </a:prstGeom>
          <a:noFill/>
          <a:ln>
            <a:noFill/>
          </a:ln>
        </p:spPr>
        <p:txBody>
          <a:bodyPr bIns="91425" rIns="91425" lIns="91425" tIns="91425" anchor="b" anchorCtr="0"/>
          <a:lstStyle>
            <a:lvl1pPr algn="ctr" rtl="0">
              <a:spcBef>
                <a:spcPts val="0"/>
              </a:spcBef>
              <a:buClr>
                <a:schemeClr val="dk1"/>
              </a:buClr>
              <a:buSzPct val="100000"/>
              <a:buFont typeface="Arial"/>
              <a:buNone/>
              <a:defRPr strike="noStrike" u="none" b="1" cap="none" baseline="0" sz="4800" i="0">
                <a:solidFill>
                  <a:schemeClr val="dk1"/>
                </a:solidFill>
                <a:latin typeface="Arial"/>
                <a:ea typeface="Arial"/>
                <a:cs typeface="Arial"/>
                <a:sym typeface="Arial"/>
              </a:defRPr>
            </a:lvl1pPr>
            <a:lvl2pPr algn="ctr" rtl="0">
              <a:spcBef>
                <a:spcPts val="0"/>
              </a:spcBef>
              <a:buClr>
                <a:schemeClr val="dk1"/>
              </a:buClr>
              <a:buSzPct val="100000"/>
              <a:buFont typeface="Arial"/>
              <a:buNone/>
              <a:defRPr strike="noStrike" u="none" b="1" cap="none" baseline="0" sz="4800" i="0">
                <a:solidFill>
                  <a:schemeClr val="dk1"/>
                </a:solidFill>
                <a:latin typeface="Arial"/>
                <a:ea typeface="Arial"/>
                <a:cs typeface="Arial"/>
                <a:sym typeface="Arial"/>
              </a:defRPr>
            </a:lvl2pPr>
            <a:lvl3pPr algn="ctr" rtl="0">
              <a:spcBef>
                <a:spcPts val="0"/>
              </a:spcBef>
              <a:buClr>
                <a:schemeClr val="dk1"/>
              </a:buClr>
              <a:buSzPct val="100000"/>
              <a:buFont typeface="Arial"/>
              <a:buNone/>
              <a:defRPr strike="noStrike" u="none" b="1" cap="none" baseline="0" sz="4800" i="0">
                <a:solidFill>
                  <a:schemeClr val="dk1"/>
                </a:solidFill>
                <a:latin typeface="Arial"/>
                <a:ea typeface="Arial"/>
                <a:cs typeface="Arial"/>
                <a:sym typeface="Arial"/>
              </a:defRPr>
            </a:lvl3pPr>
            <a:lvl4pPr algn="ctr" rtl="0">
              <a:spcBef>
                <a:spcPts val="0"/>
              </a:spcBef>
              <a:buClr>
                <a:schemeClr val="dk1"/>
              </a:buClr>
              <a:buSzPct val="100000"/>
              <a:buFont typeface="Arial"/>
              <a:buNone/>
              <a:defRPr strike="noStrike" u="none" b="1" cap="none" baseline="0" sz="4800" i="0">
                <a:solidFill>
                  <a:schemeClr val="dk1"/>
                </a:solidFill>
                <a:latin typeface="Arial"/>
                <a:ea typeface="Arial"/>
                <a:cs typeface="Arial"/>
                <a:sym typeface="Arial"/>
              </a:defRPr>
            </a:lvl4pPr>
            <a:lvl5pPr algn="ctr" rtl="0">
              <a:spcBef>
                <a:spcPts val="0"/>
              </a:spcBef>
              <a:buClr>
                <a:schemeClr val="dk1"/>
              </a:buClr>
              <a:buSzPct val="100000"/>
              <a:buFont typeface="Arial"/>
              <a:buNone/>
              <a:defRPr strike="noStrike" u="none" b="1" cap="none" baseline="0" sz="4800" i="0">
                <a:solidFill>
                  <a:schemeClr val="dk1"/>
                </a:solidFill>
                <a:latin typeface="Arial"/>
                <a:ea typeface="Arial"/>
                <a:cs typeface="Arial"/>
                <a:sym typeface="Arial"/>
              </a:defRPr>
            </a:lvl5pPr>
            <a:lvl6pPr algn="ctr" rtl="0">
              <a:spcBef>
                <a:spcPts val="0"/>
              </a:spcBef>
              <a:buClr>
                <a:schemeClr val="dk1"/>
              </a:buClr>
              <a:buSzPct val="100000"/>
              <a:buFont typeface="Arial"/>
              <a:buNone/>
              <a:defRPr strike="noStrike" u="none" b="1" cap="none" baseline="0" sz="4800" i="0">
                <a:solidFill>
                  <a:schemeClr val="dk1"/>
                </a:solidFill>
                <a:latin typeface="Arial"/>
                <a:ea typeface="Arial"/>
                <a:cs typeface="Arial"/>
                <a:sym typeface="Arial"/>
              </a:defRPr>
            </a:lvl6pPr>
            <a:lvl7pPr algn="ctr" rtl="0">
              <a:spcBef>
                <a:spcPts val="0"/>
              </a:spcBef>
              <a:buClr>
                <a:schemeClr val="dk1"/>
              </a:buClr>
              <a:buSzPct val="100000"/>
              <a:buFont typeface="Arial"/>
              <a:buNone/>
              <a:defRPr strike="noStrike" u="none" b="1" cap="none" baseline="0" sz="4800" i="0">
                <a:solidFill>
                  <a:schemeClr val="dk1"/>
                </a:solidFill>
                <a:latin typeface="Arial"/>
                <a:ea typeface="Arial"/>
                <a:cs typeface="Arial"/>
                <a:sym typeface="Arial"/>
              </a:defRPr>
            </a:lvl7pPr>
            <a:lvl8pPr algn="ctr" rtl="0">
              <a:spcBef>
                <a:spcPts val="0"/>
              </a:spcBef>
              <a:buClr>
                <a:schemeClr val="dk1"/>
              </a:buClr>
              <a:buSzPct val="100000"/>
              <a:buFont typeface="Arial"/>
              <a:buNone/>
              <a:defRPr strike="noStrike" u="none" b="1" cap="none" baseline="0" sz="4800" i="0">
                <a:solidFill>
                  <a:schemeClr val="dk1"/>
                </a:solidFill>
                <a:latin typeface="Arial"/>
                <a:ea typeface="Arial"/>
                <a:cs typeface="Arial"/>
                <a:sym typeface="Arial"/>
              </a:defRPr>
            </a:lvl8pPr>
            <a:lvl9pPr algn="ctr" rtl="0">
              <a:spcBef>
                <a:spcPts val="0"/>
              </a:spcBef>
              <a:buClr>
                <a:schemeClr val="dk1"/>
              </a:buClr>
              <a:buSzPct val="100000"/>
              <a:buFont typeface="Arial"/>
              <a:buNone/>
              <a:defRPr strike="noStrike" u="none" b="1" cap="none" baseline="0" sz="4800" i="0">
                <a:solidFill>
                  <a:schemeClr val="dk1"/>
                </a:solidFill>
                <a:latin typeface="Arial"/>
                <a:ea typeface="Arial"/>
                <a:cs typeface="Arial"/>
                <a:sym typeface="Arial"/>
              </a:defRPr>
            </a:lvl9pPr>
          </a:lstStyle>
          <a:p/>
        </p:txBody>
      </p:sp>
      <p:sp>
        <p:nvSpPr>
          <p:cNvPr id="9" name="Shape 9"/>
          <p:cNvSpPr txBox="1"/>
          <p:nvPr>
            <p:ph idx="1" type="subTitle"/>
          </p:nvPr>
        </p:nvSpPr>
        <p:spPr>
          <a:xfrm>
            <a:off y="3786737" x="685800"/>
            <a:ext cy="1046400" cx="7772400"/>
          </a:xfrm>
          <a:prstGeom prst="rect">
            <a:avLst/>
          </a:prstGeom>
          <a:noFill/>
          <a:ln>
            <a:noFill/>
          </a:ln>
        </p:spPr>
        <p:txBody>
          <a:bodyPr bIns="91425" rIns="91425" lIns="91425" tIns="91425" anchor="t" anchorCtr="0"/>
          <a:lstStyle>
            <a:lvl1pPr algn="ctr" rtl="0">
              <a:lnSpc>
                <a:spcPct val="100000"/>
              </a:lnSpc>
              <a:spcBef>
                <a:spcPts val="0"/>
              </a:spcBef>
              <a:spcAft>
                <a:spcPts val="0"/>
              </a:spcAft>
              <a:buClr>
                <a:schemeClr val="dk2"/>
              </a:buClr>
              <a:buSzPct val="100000"/>
              <a:buFont typeface="Arial"/>
              <a:buNone/>
              <a:defRPr strike="noStrike" u="none" b="0" cap="none" baseline="0" sz="3000" i="0">
                <a:solidFill>
                  <a:schemeClr val="dk2"/>
                </a:solidFill>
                <a:latin typeface="Arial"/>
                <a:ea typeface="Arial"/>
                <a:cs typeface="Arial"/>
                <a:sym typeface="Arial"/>
              </a:defRPr>
            </a:lvl1pPr>
            <a:lvl2pPr algn="ctr" rtl="0">
              <a:lnSpc>
                <a:spcPct val="100000"/>
              </a:lnSpc>
              <a:spcBef>
                <a:spcPts val="0"/>
              </a:spcBef>
              <a:spcAft>
                <a:spcPts val="0"/>
              </a:spcAft>
              <a:buClr>
                <a:schemeClr val="dk2"/>
              </a:buClr>
              <a:buSzPct val="100000"/>
              <a:buFont typeface="Arial"/>
              <a:buNone/>
              <a:defRPr strike="noStrike" u="none" b="0" cap="none" baseline="0" sz="3000" i="0">
                <a:solidFill>
                  <a:schemeClr val="dk2"/>
                </a:solidFill>
                <a:latin typeface="Arial"/>
                <a:ea typeface="Arial"/>
                <a:cs typeface="Arial"/>
                <a:sym typeface="Arial"/>
              </a:defRPr>
            </a:lvl2pPr>
            <a:lvl3pPr algn="ctr" rtl="0">
              <a:lnSpc>
                <a:spcPct val="100000"/>
              </a:lnSpc>
              <a:spcBef>
                <a:spcPts val="0"/>
              </a:spcBef>
              <a:spcAft>
                <a:spcPts val="0"/>
              </a:spcAft>
              <a:buClr>
                <a:schemeClr val="dk2"/>
              </a:buClr>
              <a:buSzPct val="100000"/>
              <a:buFont typeface="Arial"/>
              <a:buNone/>
              <a:defRPr strike="noStrike" u="none" b="0" cap="none" baseline="0" sz="3000" i="0">
                <a:solidFill>
                  <a:schemeClr val="dk2"/>
                </a:solidFill>
                <a:latin typeface="Arial"/>
                <a:ea typeface="Arial"/>
                <a:cs typeface="Arial"/>
                <a:sym typeface="Arial"/>
              </a:defRPr>
            </a:lvl3pPr>
            <a:lvl4pPr algn="ctr" rtl="0">
              <a:lnSpc>
                <a:spcPct val="100000"/>
              </a:lnSpc>
              <a:spcBef>
                <a:spcPts val="0"/>
              </a:spcBef>
              <a:spcAft>
                <a:spcPts val="0"/>
              </a:spcAft>
              <a:buClr>
                <a:schemeClr val="dk2"/>
              </a:buClr>
              <a:buSzPct val="100000"/>
              <a:buFont typeface="Arial"/>
              <a:buNone/>
              <a:defRPr strike="noStrike" u="none" b="0" cap="none" baseline="0" sz="3000" i="0">
                <a:solidFill>
                  <a:schemeClr val="dk2"/>
                </a:solidFill>
                <a:latin typeface="Arial"/>
                <a:ea typeface="Arial"/>
                <a:cs typeface="Arial"/>
                <a:sym typeface="Arial"/>
              </a:defRPr>
            </a:lvl4pPr>
            <a:lvl5pPr algn="ctr" rtl="0">
              <a:lnSpc>
                <a:spcPct val="100000"/>
              </a:lnSpc>
              <a:spcBef>
                <a:spcPts val="0"/>
              </a:spcBef>
              <a:spcAft>
                <a:spcPts val="0"/>
              </a:spcAft>
              <a:buClr>
                <a:schemeClr val="dk2"/>
              </a:buClr>
              <a:buSzPct val="100000"/>
              <a:buFont typeface="Arial"/>
              <a:buNone/>
              <a:defRPr strike="noStrike" u="none" b="0" cap="none" baseline="0" sz="3000" i="0">
                <a:solidFill>
                  <a:schemeClr val="dk2"/>
                </a:solidFill>
                <a:latin typeface="Arial"/>
                <a:ea typeface="Arial"/>
                <a:cs typeface="Arial"/>
                <a:sym typeface="Arial"/>
              </a:defRPr>
            </a:lvl5pPr>
            <a:lvl6pPr algn="ctr" rtl="0">
              <a:lnSpc>
                <a:spcPct val="100000"/>
              </a:lnSpc>
              <a:spcBef>
                <a:spcPts val="0"/>
              </a:spcBef>
              <a:spcAft>
                <a:spcPts val="0"/>
              </a:spcAft>
              <a:buClr>
                <a:schemeClr val="dk2"/>
              </a:buClr>
              <a:buSzPct val="100000"/>
              <a:buFont typeface="Arial"/>
              <a:buNone/>
              <a:defRPr strike="noStrike" u="none" b="0" cap="none" baseline="0" sz="3000" i="0">
                <a:solidFill>
                  <a:schemeClr val="dk2"/>
                </a:solidFill>
                <a:latin typeface="Arial"/>
                <a:ea typeface="Arial"/>
                <a:cs typeface="Arial"/>
                <a:sym typeface="Arial"/>
              </a:defRPr>
            </a:lvl6pPr>
            <a:lvl7pPr algn="ctr" rtl="0">
              <a:lnSpc>
                <a:spcPct val="100000"/>
              </a:lnSpc>
              <a:spcBef>
                <a:spcPts val="0"/>
              </a:spcBef>
              <a:spcAft>
                <a:spcPts val="0"/>
              </a:spcAft>
              <a:buClr>
                <a:schemeClr val="dk2"/>
              </a:buClr>
              <a:buSzPct val="100000"/>
              <a:buFont typeface="Arial"/>
              <a:buNone/>
              <a:defRPr strike="noStrike" u="none" b="0" cap="none" baseline="0" sz="3000" i="0">
                <a:solidFill>
                  <a:schemeClr val="dk2"/>
                </a:solidFill>
                <a:latin typeface="Arial"/>
                <a:ea typeface="Arial"/>
                <a:cs typeface="Arial"/>
                <a:sym typeface="Arial"/>
              </a:defRPr>
            </a:lvl7pPr>
            <a:lvl8pPr algn="ctr" rtl="0">
              <a:lnSpc>
                <a:spcPct val="100000"/>
              </a:lnSpc>
              <a:spcBef>
                <a:spcPts val="0"/>
              </a:spcBef>
              <a:spcAft>
                <a:spcPts val="0"/>
              </a:spcAft>
              <a:buClr>
                <a:schemeClr val="dk2"/>
              </a:buClr>
              <a:buSzPct val="100000"/>
              <a:buFont typeface="Arial"/>
              <a:buNone/>
              <a:defRPr strike="noStrike" u="none" b="0" cap="none" baseline="0" sz="3000" i="0">
                <a:solidFill>
                  <a:schemeClr val="dk2"/>
                </a:solidFill>
                <a:latin typeface="Arial"/>
                <a:ea typeface="Arial"/>
                <a:cs typeface="Arial"/>
                <a:sym typeface="Arial"/>
              </a:defRPr>
            </a:lvl8pPr>
            <a:lvl9pPr algn="ctr" rtl="0">
              <a:lnSpc>
                <a:spcPct val="100000"/>
              </a:lnSpc>
              <a:spcBef>
                <a:spcPts val="0"/>
              </a:spcBef>
              <a:spcAft>
                <a:spcPts val="0"/>
              </a:spcAft>
              <a:buClr>
                <a:schemeClr val="dk2"/>
              </a:buClr>
              <a:buSzPct val="100000"/>
              <a:buFont typeface="Arial"/>
              <a:buNone/>
              <a:defRPr strike="noStrike" u="none" b="0" cap="none" baseline="0" sz="3000" i="0">
                <a:solidFill>
                  <a:schemeClr val="dk2"/>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0" name="Shape 10"/>
        <p:cNvGrpSpPr/>
        <p:nvPr/>
      </p:nvGrpSpPr>
      <p:grpSpPr>
        <a:xfrm>
          <a:off y="0" x="0"/>
          <a:ext cy="0" cx="0"/>
          <a:chOff y="0" x="0"/>
          <a:chExt cy="0" cx="0"/>
        </a:xfrm>
      </p:grpSpPr>
      <p:sp>
        <p:nvSpPr>
          <p:cNvPr id="11" name="Shape 11"/>
          <p:cNvSpPr txBox="1"/>
          <p:nvPr>
            <p:ph type="title"/>
          </p:nvPr>
        </p:nvSpPr>
        <p:spPr>
          <a:xfrm>
            <a:off y="274637" x="457200"/>
            <a:ext cy="1143000" cx="8229600"/>
          </a:xfrm>
          <a:prstGeom prst="rect">
            <a:avLst/>
          </a:prstGeom>
          <a:noFill/>
          <a:ln>
            <a:noFill/>
          </a:ln>
        </p:spPr>
        <p:txBody>
          <a:bodyPr bIns="91425" rIns="91425" lIns="91425" tIns="91425" anchor="b" anchorCtr="0"/>
          <a:lstStyle>
            <a:lvl1pPr algn="l" rtl="0">
              <a:spcBef>
                <a:spcPts val="0"/>
              </a:spcBef>
              <a:buSzPct val="100000"/>
              <a:buFont typeface="Arial"/>
              <a:buNone/>
              <a:defRPr b="1" sz="3600">
                <a:solidFill>
                  <a:schemeClr val="dk1"/>
                </a:solidFill>
                <a:latin typeface="Arial"/>
                <a:ea typeface="Arial"/>
                <a:cs typeface="Arial"/>
                <a:sym typeface="Arial"/>
              </a:defRPr>
            </a:lvl1pPr>
            <a:lvl2pPr algn="l" rtl="0">
              <a:spcBef>
                <a:spcPts val="0"/>
              </a:spcBef>
              <a:buSzPct val="100000"/>
              <a:buFont typeface="Arial"/>
              <a:buNone/>
              <a:defRPr b="1" sz="3600">
                <a:solidFill>
                  <a:schemeClr val="dk1"/>
                </a:solidFill>
                <a:latin typeface="Arial"/>
                <a:ea typeface="Arial"/>
                <a:cs typeface="Arial"/>
                <a:sym typeface="Arial"/>
              </a:defRPr>
            </a:lvl2pPr>
            <a:lvl3pPr algn="l" rtl="0">
              <a:spcBef>
                <a:spcPts val="0"/>
              </a:spcBef>
              <a:buSzPct val="100000"/>
              <a:buFont typeface="Arial"/>
              <a:buNone/>
              <a:defRPr b="1" sz="3600">
                <a:solidFill>
                  <a:schemeClr val="dk1"/>
                </a:solidFill>
                <a:latin typeface="Arial"/>
                <a:ea typeface="Arial"/>
                <a:cs typeface="Arial"/>
                <a:sym typeface="Arial"/>
              </a:defRPr>
            </a:lvl3pPr>
            <a:lvl4pPr algn="l" rtl="0">
              <a:spcBef>
                <a:spcPts val="0"/>
              </a:spcBef>
              <a:buSzPct val="100000"/>
              <a:buFont typeface="Arial"/>
              <a:buNone/>
              <a:defRPr b="1" sz="3600">
                <a:solidFill>
                  <a:schemeClr val="dk1"/>
                </a:solidFill>
                <a:latin typeface="Arial"/>
                <a:ea typeface="Arial"/>
                <a:cs typeface="Arial"/>
                <a:sym typeface="Arial"/>
              </a:defRPr>
            </a:lvl4pPr>
            <a:lvl5pPr algn="l" rtl="0">
              <a:spcBef>
                <a:spcPts val="0"/>
              </a:spcBef>
              <a:buSzPct val="100000"/>
              <a:buFont typeface="Arial"/>
              <a:buNone/>
              <a:defRPr b="1" sz="3600">
                <a:solidFill>
                  <a:schemeClr val="dk1"/>
                </a:solidFill>
                <a:latin typeface="Arial"/>
                <a:ea typeface="Arial"/>
                <a:cs typeface="Arial"/>
                <a:sym typeface="Arial"/>
              </a:defRPr>
            </a:lvl5pPr>
            <a:lvl6pPr algn="l" rtl="0">
              <a:spcBef>
                <a:spcPts val="0"/>
              </a:spcBef>
              <a:buSzPct val="100000"/>
              <a:buFont typeface="Arial"/>
              <a:buNone/>
              <a:defRPr b="1" sz="3600">
                <a:solidFill>
                  <a:schemeClr val="dk1"/>
                </a:solidFill>
                <a:latin typeface="Arial"/>
                <a:ea typeface="Arial"/>
                <a:cs typeface="Arial"/>
                <a:sym typeface="Arial"/>
              </a:defRPr>
            </a:lvl6pPr>
            <a:lvl7pPr algn="l" rtl="0">
              <a:spcBef>
                <a:spcPts val="0"/>
              </a:spcBef>
              <a:buSzPct val="100000"/>
              <a:buFont typeface="Arial"/>
              <a:buNone/>
              <a:defRPr b="1" sz="3600">
                <a:solidFill>
                  <a:schemeClr val="dk1"/>
                </a:solidFill>
                <a:latin typeface="Arial"/>
                <a:ea typeface="Arial"/>
                <a:cs typeface="Arial"/>
                <a:sym typeface="Arial"/>
              </a:defRPr>
            </a:lvl7pPr>
            <a:lvl8pPr algn="l" rtl="0">
              <a:spcBef>
                <a:spcPts val="0"/>
              </a:spcBef>
              <a:buSzPct val="100000"/>
              <a:buFont typeface="Arial"/>
              <a:buNone/>
              <a:defRPr b="1" sz="3600">
                <a:solidFill>
                  <a:schemeClr val="dk1"/>
                </a:solidFill>
                <a:latin typeface="Arial"/>
                <a:ea typeface="Arial"/>
                <a:cs typeface="Arial"/>
                <a:sym typeface="Arial"/>
              </a:defRPr>
            </a:lvl8pPr>
            <a:lvl9pPr algn="l" rtl="0">
              <a:spcBef>
                <a:spcPts val="0"/>
              </a:spcBef>
              <a:buSzPct val="100000"/>
              <a:buFont typeface="Arial"/>
              <a:buNone/>
              <a:defRPr b="1" sz="3600">
                <a:solidFill>
                  <a:schemeClr val="dk1"/>
                </a:solidFill>
                <a:latin typeface="Arial"/>
                <a:ea typeface="Arial"/>
                <a:cs typeface="Arial"/>
                <a:sym typeface="Arial"/>
              </a:defRPr>
            </a:lvl9pPr>
          </a:lstStyle>
          <a:p/>
        </p:txBody>
      </p:sp>
      <p:sp>
        <p:nvSpPr>
          <p:cNvPr id="12" name="Shape 12"/>
          <p:cNvSpPr txBox="1"/>
          <p:nvPr>
            <p:ph idx="1" type="body"/>
          </p:nvPr>
        </p:nvSpPr>
        <p:spPr>
          <a:xfrm>
            <a:off y="1600200" x="457200"/>
            <a:ext cy="4967700" cx="8229600"/>
          </a:xfrm>
          <a:prstGeom prst="rect">
            <a:avLst/>
          </a:prstGeom>
          <a:noFill/>
          <a:ln>
            <a:noFill/>
          </a:ln>
        </p:spPr>
        <p:txBody>
          <a:bodyPr bIns="91425" rIns="91425" lIns="91425" t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3" name="Shape 13"/>
        <p:cNvGrpSpPr/>
        <p:nvPr/>
      </p:nvGrpSpPr>
      <p:grpSpPr>
        <a:xfrm>
          <a:off y="0" x="0"/>
          <a:ext cy="0" cx="0"/>
          <a:chOff y="0" x="0"/>
          <a:chExt cy="0" cx="0"/>
        </a:xfrm>
      </p:grpSpPr>
      <p:sp>
        <p:nvSpPr>
          <p:cNvPr id="14" name="Shape 14"/>
          <p:cNvSpPr txBox="1"/>
          <p:nvPr>
            <p:ph type="title"/>
          </p:nvPr>
        </p:nvSpPr>
        <p:spPr>
          <a:xfrm>
            <a:off y="274637" x="457200"/>
            <a:ext cy="1143000" cx="8229600"/>
          </a:xfrm>
          <a:prstGeom prst="rect">
            <a:avLst/>
          </a:prstGeom>
          <a:noFill/>
          <a:ln>
            <a:noFill/>
          </a:ln>
        </p:spPr>
        <p:txBody>
          <a:bodyPr bIns="91425" rIns="91425" lIns="91425" tIns="91425" anchor="b" anchorCtr="0"/>
          <a:lstStyle>
            <a:lvl1pPr algn="l" rtl="0">
              <a:spcBef>
                <a:spcPts val="0"/>
              </a:spcBef>
              <a:buSzPct val="100000"/>
              <a:buFont typeface="Arial"/>
              <a:buNone/>
              <a:defRPr b="1" sz="3600">
                <a:solidFill>
                  <a:schemeClr val="dk1"/>
                </a:solidFill>
                <a:latin typeface="Arial"/>
                <a:ea typeface="Arial"/>
                <a:cs typeface="Arial"/>
                <a:sym typeface="Arial"/>
              </a:defRPr>
            </a:lvl1pPr>
            <a:lvl2pPr algn="l" rtl="0">
              <a:spcBef>
                <a:spcPts val="0"/>
              </a:spcBef>
              <a:buSzPct val="100000"/>
              <a:buFont typeface="Arial"/>
              <a:buNone/>
              <a:defRPr b="1" sz="3600">
                <a:solidFill>
                  <a:schemeClr val="dk1"/>
                </a:solidFill>
                <a:latin typeface="Arial"/>
                <a:ea typeface="Arial"/>
                <a:cs typeface="Arial"/>
                <a:sym typeface="Arial"/>
              </a:defRPr>
            </a:lvl2pPr>
            <a:lvl3pPr algn="l" rtl="0">
              <a:spcBef>
                <a:spcPts val="0"/>
              </a:spcBef>
              <a:buSzPct val="100000"/>
              <a:buFont typeface="Arial"/>
              <a:buNone/>
              <a:defRPr b="1" sz="3600">
                <a:solidFill>
                  <a:schemeClr val="dk1"/>
                </a:solidFill>
                <a:latin typeface="Arial"/>
                <a:ea typeface="Arial"/>
                <a:cs typeface="Arial"/>
                <a:sym typeface="Arial"/>
              </a:defRPr>
            </a:lvl3pPr>
            <a:lvl4pPr algn="l" rtl="0">
              <a:spcBef>
                <a:spcPts val="0"/>
              </a:spcBef>
              <a:buSzPct val="100000"/>
              <a:buFont typeface="Arial"/>
              <a:buNone/>
              <a:defRPr b="1" sz="3600">
                <a:solidFill>
                  <a:schemeClr val="dk1"/>
                </a:solidFill>
                <a:latin typeface="Arial"/>
                <a:ea typeface="Arial"/>
                <a:cs typeface="Arial"/>
                <a:sym typeface="Arial"/>
              </a:defRPr>
            </a:lvl4pPr>
            <a:lvl5pPr algn="l" rtl="0">
              <a:spcBef>
                <a:spcPts val="0"/>
              </a:spcBef>
              <a:buSzPct val="100000"/>
              <a:buFont typeface="Arial"/>
              <a:buNone/>
              <a:defRPr b="1" sz="3600">
                <a:solidFill>
                  <a:schemeClr val="dk1"/>
                </a:solidFill>
                <a:latin typeface="Arial"/>
                <a:ea typeface="Arial"/>
                <a:cs typeface="Arial"/>
                <a:sym typeface="Arial"/>
              </a:defRPr>
            </a:lvl5pPr>
            <a:lvl6pPr algn="l" rtl="0">
              <a:spcBef>
                <a:spcPts val="0"/>
              </a:spcBef>
              <a:buSzPct val="100000"/>
              <a:buFont typeface="Arial"/>
              <a:buNone/>
              <a:defRPr b="1" sz="3600">
                <a:solidFill>
                  <a:schemeClr val="dk1"/>
                </a:solidFill>
                <a:latin typeface="Arial"/>
                <a:ea typeface="Arial"/>
                <a:cs typeface="Arial"/>
                <a:sym typeface="Arial"/>
              </a:defRPr>
            </a:lvl6pPr>
            <a:lvl7pPr algn="l" rtl="0">
              <a:spcBef>
                <a:spcPts val="0"/>
              </a:spcBef>
              <a:buSzPct val="100000"/>
              <a:buFont typeface="Arial"/>
              <a:buNone/>
              <a:defRPr b="1" sz="3600">
                <a:solidFill>
                  <a:schemeClr val="dk1"/>
                </a:solidFill>
                <a:latin typeface="Arial"/>
                <a:ea typeface="Arial"/>
                <a:cs typeface="Arial"/>
                <a:sym typeface="Arial"/>
              </a:defRPr>
            </a:lvl7pPr>
            <a:lvl8pPr algn="l" rtl="0">
              <a:spcBef>
                <a:spcPts val="0"/>
              </a:spcBef>
              <a:buSzPct val="100000"/>
              <a:buFont typeface="Arial"/>
              <a:buNone/>
              <a:defRPr b="1" sz="3600">
                <a:solidFill>
                  <a:schemeClr val="dk1"/>
                </a:solidFill>
                <a:latin typeface="Arial"/>
                <a:ea typeface="Arial"/>
                <a:cs typeface="Arial"/>
                <a:sym typeface="Arial"/>
              </a:defRPr>
            </a:lvl8pPr>
            <a:lvl9pPr algn="l" rtl="0">
              <a:spcBef>
                <a:spcPts val="0"/>
              </a:spcBef>
              <a:buSzPct val="100000"/>
              <a:buFont typeface="Arial"/>
              <a:buNone/>
              <a:defRPr b="1" sz="3600">
                <a:solidFill>
                  <a:schemeClr val="dk1"/>
                </a:solidFill>
                <a:latin typeface="Arial"/>
                <a:ea typeface="Arial"/>
                <a:cs typeface="Arial"/>
                <a:sym typeface="Arial"/>
              </a:defRPr>
            </a:lvl9pPr>
          </a:lstStyle>
          <a:p/>
        </p:txBody>
      </p:sp>
      <p:sp>
        <p:nvSpPr>
          <p:cNvPr id="15" name="Shape 15"/>
          <p:cNvSpPr txBox="1"/>
          <p:nvPr>
            <p:ph idx="1" type="body"/>
          </p:nvPr>
        </p:nvSpPr>
        <p:spPr>
          <a:xfrm>
            <a:off y="1600200" x="457200"/>
            <a:ext cy="4967700" cx="3994500"/>
          </a:xfrm>
          <a:prstGeom prst="rect">
            <a:avLst/>
          </a:prstGeom>
          <a:noFill/>
          <a:ln>
            <a:noFill/>
          </a:ln>
        </p:spPr>
        <p:txBody>
          <a:bodyPr bIns="91425" rIns="91425" lIns="91425" t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p:txBody>
      </p:sp>
      <p:sp>
        <p:nvSpPr>
          <p:cNvPr id="16" name="Shape 16"/>
          <p:cNvSpPr txBox="1"/>
          <p:nvPr>
            <p:ph idx="2" type="body"/>
          </p:nvPr>
        </p:nvSpPr>
        <p:spPr>
          <a:xfrm>
            <a:off y="1600200" x="4692273"/>
            <a:ext cy="4967700" cx="3994500"/>
          </a:xfrm>
          <a:prstGeom prst="rect">
            <a:avLst/>
          </a:prstGeom>
          <a:noFill/>
          <a:ln>
            <a:noFill/>
          </a:ln>
        </p:spPr>
        <p:txBody>
          <a:bodyPr bIns="91425" rIns="91425" lIns="91425" t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17" name="Shape 17"/>
        <p:cNvGrpSpPr/>
        <p:nvPr/>
      </p:nvGrpSpPr>
      <p:grpSpPr>
        <a:xfrm>
          <a:off y="0" x="0"/>
          <a:ext cy="0" cx="0"/>
          <a:chOff y="0" x="0"/>
          <a:chExt cy="0" cx="0"/>
        </a:xfrm>
      </p:grpSpPr>
      <p:sp>
        <p:nvSpPr>
          <p:cNvPr id="18" name="Shape 18"/>
          <p:cNvSpPr txBox="1"/>
          <p:nvPr>
            <p:ph type="title"/>
          </p:nvPr>
        </p:nvSpPr>
        <p:spPr>
          <a:xfrm>
            <a:off y="274637" x="457200"/>
            <a:ext cy="1143000" cx="8229600"/>
          </a:xfrm>
          <a:prstGeom prst="rect">
            <a:avLst/>
          </a:prstGeom>
          <a:noFill/>
          <a:ln>
            <a:noFill/>
          </a:ln>
        </p:spPr>
        <p:txBody>
          <a:bodyPr bIns="91425" rIns="91425" lIns="91425" tIns="91425" anchor="b" anchorCtr="0"/>
          <a:lstStyle>
            <a:lvl1pPr algn="l" rtl="0">
              <a:spcBef>
                <a:spcPts val="0"/>
              </a:spcBef>
              <a:buSzPct val="100000"/>
              <a:buFont typeface="Arial"/>
              <a:buNone/>
              <a:defRPr b="1" sz="3600">
                <a:solidFill>
                  <a:schemeClr val="dk1"/>
                </a:solidFill>
                <a:latin typeface="Arial"/>
                <a:ea typeface="Arial"/>
                <a:cs typeface="Arial"/>
                <a:sym typeface="Arial"/>
              </a:defRPr>
            </a:lvl1pPr>
            <a:lvl2pPr algn="l" rtl="0">
              <a:spcBef>
                <a:spcPts val="0"/>
              </a:spcBef>
              <a:buSzPct val="100000"/>
              <a:buFont typeface="Arial"/>
              <a:buNone/>
              <a:defRPr b="1" sz="3600">
                <a:solidFill>
                  <a:schemeClr val="dk1"/>
                </a:solidFill>
                <a:latin typeface="Arial"/>
                <a:ea typeface="Arial"/>
                <a:cs typeface="Arial"/>
                <a:sym typeface="Arial"/>
              </a:defRPr>
            </a:lvl2pPr>
            <a:lvl3pPr algn="l" rtl="0">
              <a:spcBef>
                <a:spcPts val="0"/>
              </a:spcBef>
              <a:buSzPct val="100000"/>
              <a:buFont typeface="Arial"/>
              <a:buNone/>
              <a:defRPr b="1" sz="3600">
                <a:solidFill>
                  <a:schemeClr val="dk1"/>
                </a:solidFill>
                <a:latin typeface="Arial"/>
                <a:ea typeface="Arial"/>
                <a:cs typeface="Arial"/>
                <a:sym typeface="Arial"/>
              </a:defRPr>
            </a:lvl3pPr>
            <a:lvl4pPr algn="l" rtl="0">
              <a:spcBef>
                <a:spcPts val="0"/>
              </a:spcBef>
              <a:buSzPct val="100000"/>
              <a:buFont typeface="Arial"/>
              <a:buNone/>
              <a:defRPr b="1" sz="3600">
                <a:solidFill>
                  <a:schemeClr val="dk1"/>
                </a:solidFill>
                <a:latin typeface="Arial"/>
                <a:ea typeface="Arial"/>
                <a:cs typeface="Arial"/>
                <a:sym typeface="Arial"/>
              </a:defRPr>
            </a:lvl4pPr>
            <a:lvl5pPr algn="l" rtl="0">
              <a:spcBef>
                <a:spcPts val="0"/>
              </a:spcBef>
              <a:buSzPct val="100000"/>
              <a:buFont typeface="Arial"/>
              <a:buNone/>
              <a:defRPr b="1" sz="3600">
                <a:solidFill>
                  <a:schemeClr val="dk1"/>
                </a:solidFill>
                <a:latin typeface="Arial"/>
                <a:ea typeface="Arial"/>
                <a:cs typeface="Arial"/>
                <a:sym typeface="Arial"/>
              </a:defRPr>
            </a:lvl5pPr>
            <a:lvl6pPr algn="l" rtl="0">
              <a:spcBef>
                <a:spcPts val="0"/>
              </a:spcBef>
              <a:buSzPct val="100000"/>
              <a:buFont typeface="Arial"/>
              <a:buNone/>
              <a:defRPr b="1" sz="3600">
                <a:solidFill>
                  <a:schemeClr val="dk1"/>
                </a:solidFill>
                <a:latin typeface="Arial"/>
                <a:ea typeface="Arial"/>
                <a:cs typeface="Arial"/>
                <a:sym typeface="Arial"/>
              </a:defRPr>
            </a:lvl6pPr>
            <a:lvl7pPr algn="l" rtl="0">
              <a:spcBef>
                <a:spcPts val="0"/>
              </a:spcBef>
              <a:buSzPct val="100000"/>
              <a:buFont typeface="Arial"/>
              <a:buNone/>
              <a:defRPr b="1" sz="3600">
                <a:solidFill>
                  <a:schemeClr val="dk1"/>
                </a:solidFill>
                <a:latin typeface="Arial"/>
                <a:ea typeface="Arial"/>
                <a:cs typeface="Arial"/>
                <a:sym typeface="Arial"/>
              </a:defRPr>
            </a:lvl7pPr>
            <a:lvl8pPr algn="l" rtl="0">
              <a:spcBef>
                <a:spcPts val="0"/>
              </a:spcBef>
              <a:buSzPct val="100000"/>
              <a:buFont typeface="Arial"/>
              <a:buNone/>
              <a:defRPr b="1" sz="3600">
                <a:solidFill>
                  <a:schemeClr val="dk1"/>
                </a:solidFill>
                <a:latin typeface="Arial"/>
                <a:ea typeface="Arial"/>
                <a:cs typeface="Arial"/>
                <a:sym typeface="Arial"/>
              </a:defRPr>
            </a:lvl8pPr>
            <a:lvl9pPr algn="l" rtl="0">
              <a:spcBef>
                <a:spcPts val="0"/>
              </a:spcBef>
              <a:buSzPct val="100000"/>
              <a:buFont typeface="Arial"/>
              <a:buNone/>
              <a:defRPr b="1" sz="3600">
                <a:solidFill>
                  <a:schemeClr val="dk1"/>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19" name="Shape 19"/>
        <p:cNvGrpSpPr/>
        <p:nvPr/>
      </p:nvGrpSpPr>
      <p:grpSpPr>
        <a:xfrm>
          <a:off y="0" x="0"/>
          <a:ext cy="0" cx="0"/>
          <a:chOff y="0" x="0"/>
          <a:chExt cy="0" cx="0"/>
        </a:xfrm>
      </p:grpSpPr>
      <p:sp>
        <p:nvSpPr>
          <p:cNvPr id="20" name="Shape 20"/>
          <p:cNvSpPr txBox="1"/>
          <p:nvPr>
            <p:ph idx="1" type="body"/>
          </p:nvPr>
        </p:nvSpPr>
        <p:spPr>
          <a:xfrm>
            <a:off y="5875078" x="457200"/>
            <a:ext cy="692700" cx="8229600"/>
          </a:xfrm>
          <a:prstGeom prst="rect">
            <a:avLst/>
          </a:prstGeom>
          <a:noFill/>
          <a:ln>
            <a:noFill/>
          </a:ln>
        </p:spPr>
        <p:txBody>
          <a:bodyPr bIns="91425" rIns="91425" lIns="91425" tIns="91425" anchor="t" anchorCtr="0"/>
          <a:lstStyle>
            <a:lvl1pPr algn="ctr" rtl="0">
              <a:lnSpc>
                <a:spcPct val="100000"/>
              </a:lnSpc>
              <a:spcBef>
                <a:spcPts val="360"/>
              </a:spcBef>
              <a:spcAft>
                <a:spcPts val="0"/>
              </a:spcAft>
              <a:buClr>
                <a:schemeClr val="dk1"/>
              </a:buClr>
              <a:buSzPct val="100000"/>
              <a:buFont typeface="Arial"/>
              <a:buChar char="●"/>
              <a:defRPr sz="1800">
                <a:solidFill>
                  <a:schemeClr val="dk1"/>
                </a:solidFill>
              </a:defRPr>
            </a:lvl1pPr>
            <a:lvl2pPr algn="ctr" rtl="0">
              <a:lnSpc>
                <a:spcPct val="100000"/>
              </a:lnSpc>
              <a:spcBef>
                <a:spcPts val="360"/>
              </a:spcBef>
              <a:spcAft>
                <a:spcPts val="0"/>
              </a:spcAft>
              <a:buClr>
                <a:schemeClr val="dk1"/>
              </a:buClr>
              <a:buSzPct val="100000"/>
              <a:buFont typeface="Courier New"/>
              <a:buChar char="o"/>
              <a:defRPr sz="1800">
                <a:solidFill>
                  <a:schemeClr val="dk1"/>
                </a:solidFill>
              </a:defRPr>
            </a:lvl2pPr>
            <a:lvl3pPr algn="ctr" rtl="0">
              <a:lnSpc>
                <a:spcPct val="100000"/>
              </a:lnSpc>
              <a:spcBef>
                <a:spcPts val="360"/>
              </a:spcBef>
              <a:spcAft>
                <a:spcPts val="0"/>
              </a:spcAft>
              <a:buClr>
                <a:schemeClr val="dk1"/>
              </a:buClr>
              <a:buSzPct val="100000"/>
              <a:buFont typeface="Wingdings"/>
              <a:buChar char="§"/>
              <a:defRPr sz="1800">
                <a:solidFill>
                  <a:schemeClr val="dk1"/>
                </a:solidFill>
              </a:defRPr>
            </a:lvl3pPr>
            <a:lvl4pPr algn="ctr" rtl="0">
              <a:lnSpc>
                <a:spcPct val="100000"/>
              </a:lnSpc>
              <a:spcBef>
                <a:spcPts val="360"/>
              </a:spcBef>
              <a:spcAft>
                <a:spcPts val="0"/>
              </a:spcAft>
              <a:buClr>
                <a:schemeClr val="dk1"/>
              </a:buClr>
              <a:buSzPct val="100000"/>
              <a:buFont typeface="Arial"/>
              <a:buChar char="●"/>
              <a:defRPr sz="1800">
                <a:solidFill>
                  <a:schemeClr val="dk1"/>
                </a:solidFill>
              </a:defRPr>
            </a:lvl4pPr>
            <a:lvl5pPr algn="ctr" rtl="0">
              <a:lnSpc>
                <a:spcPct val="100000"/>
              </a:lnSpc>
              <a:spcBef>
                <a:spcPts val="360"/>
              </a:spcBef>
              <a:spcAft>
                <a:spcPts val="0"/>
              </a:spcAft>
              <a:buClr>
                <a:schemeClr val="dk1"/>
              </a:buClr>
              <a:buSzPct val="100000"/>
              <a:buFont typeface="Courier New"/>
              <a:buChar char="o"/>
              <a:defRPr sz="1800">
                <a:solidFill>
                  <a:schemeClr val="dk1"/>
                </a:solidFill>
              </a:defRPr>
            </a:lvl5pPr>
            <a:lvl6pPr algn="ctr" rtl="0">
              <a:lnSpc>
                <a:spcPct val="100000"/>
              </a:lnSpc>
              <a:spcBef>
                <a:spcPts val="360"/>
              </a:spcBef>
              <a:spcAft>
                <a:spcPts val="0"/>
              </a:spcAft>
              <a:buClr>
                <a:schemeClr val="dk1"/>
              </a:buClr>
              <a:buSzPct val="100000"/>
              <a:buFont typeface="Wingdings"/>
              <a:buChar char="§"/>
              <a:defRPr sz="1800">
                <a:solidFill>
                  <a:schemeClr val="dk1"/>
                </a:solidFill>
              </a:defRPr>
            </a:lvl6pPr>
            <a:lvl7pPr algn="ctr" rtl="0">
              <a:lnSpc>
                <a:spcPct val="100000"/>
              </a:lnSpc>
              <a:spcBef>
                <a:spcPts val="360"/>
              </a:spcBef>
              <a:spcAft>
                <a:spcPts val="0"/>
              </a:spcAft>
              <a:buClr>
                <a:schemeClr val="dk1"/>
              </a:buClr>
              <a:buSzPct val="100000"/>
              <a:buFont typeface="Arial"/>
              <a:buChar char="●"/>
              <a:defRPr sz="1800">
                <a:solidFill>
                  <a:schemeClr val="dk1"/>
                </a:solidFill>
              </a:defRPr>
            </a:lvl7pPr>
            <a:lvl8pPr algn="ctr" rtl="0">
              <a:lnSpc>
                <a:spcPct val="100000"/>
              </a:lnSpc>
              <a:spcBef>
                <a:spcPts val="360"/>
              </a:spcBef>
              <a:spcAft>
                <a:spcPts val="0"/>
              </a:spcAft>
              <a:buClr>
                <a:schemeClr val="dk1"/>
              </a:buClr>
              <a:buSzPct val="100000"/>
              <a:buFont typeface="Courier New"/>
              <a:buChar char="o"/>
              <a:defRPr sz="1800">
                <a:solidFill>
                  <a:schemeClr val="dk1"/>
                </a:solidFill>
              </a:defRPr>
            </a:lvl8pPr>
            <a:lvl9pPr algn="ctr" rtl="0">
              <a:lnSpc>
                <a:spcPct val="100000"/>
              </a:lnSpc>
              <a:spcBef>
                <a:spcPts val="360"/>
              </a:spcBef>
              <a:spcAft>
                <a:spcPts val="0"/>
              </a:spcAft>
              <a:buClr>
                <a:schemeClr val="dk1"/>
              </a:buClr>
              <a:buSzPct val="100000"/>
              <a:buFont typeface="Wingdings"/>
              <a:buChar char="§"/>
              <a:defRPr sz="1800">
                <a:solidFill>
                  <a:schemeClr val="dk1"/>
                </a:solidFil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1" name="Shape 21"/>
        <p:cNvGrpSpPr/>
        <p:nvPr/>
      </p:nvGrpSpPr>
      <p:grpSpPr>
        <a:xfrm>
          <a:off y="0" x="0"/>
          <a:ext cy="0" cx="0"/>
          <a:chOff y="0" x="0"/>
          <a:chExt cy="0" cx="0"/>
        </a:xfrm>
      </p:grpSpPr>
    </p:spTree>
  </p:cSld>
  <p:clrMapOvr>
    <a:masterClrMapping/>
  </p:clrMapOvr>
</p:sldLayout>
</file>

<file path=ppt/slideMasters/_rels/slideMaster1.xml.rels><?xml version="1.0" encoding="UTF-8" standalone="yes"?><Relationships xmlns="http://schemas.openxmlformats.org/package/2006/relationships"><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4.xml" Type="http://schemas.openxmlformats.org/officeDocument/2006/relationships/slideLayout" Id="rId4"/><Relationship Target="../slideLayouts/slideLayout3.xml" Type="http://schemas.openxmlformats.org/officeDocument/2006/relationships/slideLayout" Id="rId3"/><Relationship Target="../slideLayouts/slideLayout6.xml" Type="http://schemas.openxmlformats.org/officeDocument/2006/relationships/slideLayout" Id="rId6"/><Relationship Target="../slideLayouts/slideLayout5.xml" Type="http://schemas.openxmlformats.org/officeDocument/2006/relationships/slideLayout" Id="rId5"/><Relationship Target="../theme/theme3.xml" Type="http://schemas.openxmlformats.org/officeDocument/2006/relationships/theme" Id="rId7"/></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y="0" x="0"/>
          <a:ext cy="0" cx="0"/>
          <a:chOff y="0" x="0"/>
          <a:chExt cy="0" cx="0"/>
        </a:xfrm>
      </p:grpSpPr>
      <p:sp>
        <p:nvSpPr>
          <p:cNvPr id="5" name="Shape 5"/>
          <p:cNvSpPr txBox="1"/>
          <p:nvPr>
            <p:ph type="title"/>
          </p:nvPr>
        </p:nvSpPr>
        <p:spPr>
          <a:xfrm>
            <a:off y="274637" x="457200"/>
            <a:ext cy="1143000" cx="8229600"/>
          </a:xfrm>
          <a:prstGeom prst="rect">
            <a:avLst/>
          </a:prstGeom>
          <a:noFill/>
          <a:ln>
            <a:noFill/>
          </a:ln>
        </p:spPr>
        <p:txBody>
          <a:bodyPr bIns="91425" rIns="91425" lIns="91425" tIns="91425" anchor="b" anchorCtr="0"/>
          <a:lstStyle>
            <a:lvl1pPr algn="l" rtl="0">
              <a:spcBef>
                <a:spcPts val="0"/>
              </a:spcBef>
              <a:buClr>
                <a:schemeClr val="dk1"/>
              </a:buClr>
              <a:buSzPct val="100000"/>
              <a:buFont typeface="Arial"/>
              <a:buNone/>
              <a:defRPr strike="noStrike" u="none" b="1" cap="none" baseline="0" sz="3600" i="0">
                <a:solidFill>
                  <a:schemeClr val="dk1"/>
                </a:solidFill>
                <a:latin typeface="Arial"/>
                <a:ea typeface="Arial"/>
                <a:cs typeface="Arial"/>
                <a:sym typeface="Arial"/>
              </a:defRPr>
            </a:lvl1pPr>
            <a:lvl2pPr algn="l" rtl="0">
              <a:spcBef>
                <a:spcPts val="0"/>
              </a:spcBef>
              <a:buClr>
                <a:schemeClr val="dk1"/>
              </a:buClr>
              <a:buSzPct val="100000"/>
              <a:buFont typeface="Arial"/>
              <a:buNone/>
              <a:defRPr strike="noStrike" u="none" b="1" cap="none" baseline="0" sz="3600" i="0">
                <a:solidFill>
                  <a:schemeClr val="dk1"/>
                </a:solidFill>
                <a:latin typeface="Arial"/>
                <a:ea typeface="Arial"/>
                <a:cs typeface="Arial"/>
                <a:sym typeface="Arial"/>
              </a:defRPr>
            </a:lvl2pPr>
            <a:lvl3pPr algn="l" rtl="0">
              <a:spcBef>
                <a:spcPts val="0"/>
              </a:spcBef>
              <a:buClr>
                <a:schemeClr val="dk1"/>
              </a:buClr>
              <a:buSzPct val="100000"/>
              <a:buFont typeface="Arial"/>
              <a:buNone/>
              <a:defRPr strike="noStrike" u="none" b="1" cap="none" baseline="0" sz="3600" i="0">
                <a:solidFill>
                  <a:schemeClr val="dk1"/>
                </a:solidFill>
                <a:latin typeface="Arial"/>
                <a:ea typeface="Arial"/>
                <a:cs typeface="Arial"/>
                <a:sym typeface="Arial"/>
              </a:defRPr>
            </a:lvl3pPr>
            <a:lvl4pPr algn="l" rtl="0">
              <a:spcBef>
                <a:spcPts val="0"/>
              </a:spcBef>
              <a:buClr>
                <a:schemeClr val="dk1"/>
              </a:buClr>
              <a:buSzPct val="100000"/>
              <a:buFont typeface="Arial"/>
              <a:buNone/>
              <a:defRPr strike="noStrike" u="none" b="1" cap="none" baseline="0" sz="3600" i="0">
                <a:solidFill>
                  <a:schemeClr val="dk1"/>
                </a:solidFill>
                <a:latin typeface="Arial"/>
                <a:ea typeface="Arial"/>
                <a:cs typeface="Arial"/>
                <a:sym typeface="Arial"/>
              </a:defRPr>
            </a:lvl4pPr>
            <a:lvl5pPr algn="l" rtl="0">
              <a:spcBef>
                <a:spcPts val="0"/>
              </a:spcBef>
              <a:buClr>
                <a:schemeClr val="dk1"/>
              </a:buClr>
              <a:buSzPct val="100000"/>
              <a:buFont typeface="Arial"/>
              <a:buNone/>
              <a:defRPr strike="noStrike" u="none" b="1" cap="none" baseline="0" sz="3600" i="0">
                <a:solidFill>
                  <a:schemeClr val="dk1"/>
                </a:solidFill>
                <a:latin typeface="Arial"/>
                <a:ea typeface="Arial"/>
                <a:cs typeface="Arial"/>
                <a:sym typeface="Arial"/>
              </a:defRPr>
            </a:lvl5pPr>
            <a:lvl6pPr algn="l" rtl="0">
              <a:spcBef>
                <a:spcPts val="0"/>
              </a:spcBef>
              <a:buClr>
                <a:schemeClr val="dk1"/>
              </a:buClr>
              <a:buSzPct val="100000"/>
              <a:buFont typeface="Arial"/>
              <a:buNone/>
              <a:defRPr strike="noStrike" u="none" b="1" cap="none" baseline="0" sz="3600" i="0">
                <a:solidFill>
                  <a:schemeClr val="dk1"/>
                </a:solidFill>
                <a:latin typeface="Arial"/>
                <a:ea typeface="Arial"/>
                <a:cs typeface="Arial"/>
                <a:sym typeface="Arial"/>
              </a:defRPr>
            </a:lvl6pPr>
            <a:lvl7pPr algn="l" rtl="0">
              <a:spcBef>
                <a:spcPts val="0"/>
              </a:spcBef>
              <a:buClr>
                <a:schemeClr val="dk1"/>
              </a:buClr>
              <a:buSzPct val="100000"/>
              <a:buFont typeface="Arial"/>
              <a:buNone/>
              <a:defRPr strike="noStrike" u="none" b="1" cap="none" baseline="0" sz="3600" i="0">
                <a:solidFill>
                  <a:schemeClr val="dk1"/>
                </a:solidFill>
                <a:latin typeface="Arial"/>
                <a:ea typeface="Arial"/>
                <a:cs typeface="Arial"/>
                <a:sym typeface="Arial"/>
              </a:defRPr>
            </a:lvl7pPr>
            <a:lvl8pPr algn="l" rtl="0">
              <a:spcBef>
                <a:spcPts val="0"/>
              </a:spcBef>
              <a:buClr>
                <a:schemeClr val="dk1"/>
              </a:buClr>
              <a:buSzPct val="100000"/>
              <a:buFont typeface="Arial"/>
              <a:buNone/>
              <a:defRPr strike="noStrike" u="none" b="1" cap="none" baseline="0" sz="3600" i="0">
                <a:solidFill>
                  <a:schemeClr val="dk1"/>
                </a:solidFill>
                <a:latin typeface="Arial"/>
                <a:ea typeface="Arial"/>
                <a:cs typeface="Arial"/>
                <a:sym typeface="Arial"/>
              </a:defRPr>
            </a:lvl8pPr>
            <a:lvl9pPr algn="l" rtl="0">
              <a:spcBef>
                <a:spcPts val="0"/>
              </a:spcBef>
              <a:buClr>
                <a:schemeClr val="dk1"/>
              </a:buClr>
              <a:buSzPct val="100000"/>
              <a:buFont typeface="Arial"/>
              <a:buNone/>
              <a:defRPr strike="noStrike" u="none" b="1" cap="none" baseline="0" sz="3600" i="0">
                <a:solidFill>
                  <a:schemeClr val="dk1"/>
                </a:solidFill>
                <a:latin typeface="Arial"/>
                <a:ea typeface="Arial"/>
                <a:cs typeface="Arial"/>
                <a:sym typeface="Arial"/>
              </a:defRPr>
            </a:lvl9pPr>
          </a:lstStyle>
          <a:p/>
        </p:txBody>
      </p:sp>
      <p:sp>
        <p:nvSpPr>
          <p:cNvPr id="6" name="Shape 6"/>
          <p:cNvSpPr txBox="1"/>
          <p:nvPr>
            <p:ph idx="1" type="body"/>
          </p:nvPr>
        </p:nvSpPr>
        <p:spPr>
          <a:xfrm>
            <a:off y="1600200" x="457200"/>
            <a:ext cy="4967700" cx="8229600"/>
          </a:xfrm>
          <a:prstGeom prst="rect">
            <a:avLst/>
          </a:prstGeom>
          <a:noFill/>
          <a:ln>
            <a:noFill/>
          </a:ln>
        </p:spPr>
        <p:txBody>
          <a:bodyPr bIns="91425" rIns="91425" lIns="91425" tIns="91425" anchor="t" anchorCtr="0"/>
          <a:lstStyle>
            <a:lvl1pPr algn="l" rtl="0">
              <a:spcBef>
                <a:spcPts val="600"/>
              </a:spcBef>
              <a:buClr>
                <a:schemeClr val="dk1"/>
              </a:buClr>
              <a:buSzPct val="100000"/>
              <a:buFont typeface="Arial"/>
              <a:buChar char="●"/>
              <a:defRPr strike="noStrike" u="none" b="0" cap="none" baseline="0" sz="3000" i="0">
                <a:solidFill>
                  <a:schemeClr val="dk1"/>
                </a:solidFill>
                <a:latin typeface="Arial"/>
                <a:ea typeface="Arial"/>
                <a:cs typeface="Arial"/>
                <a:sym typeface="Arial"/>
              </a:defRPr>
            </a:lvl1pPr>
            <a:lvl2pPr algn="l" rtl="0">
              <a:spcBef>
                <a:spcPts val="480"/>
              </a:spcBef>
              <a:buClr>
                <a:schemeClr val="dk1"/>
              </a:buClr>
              <a:buSzPct val="100000"/>
              <a:buFont typeface="Courier New"/>
              <a:buChar char="o"/>
              <a:defRPr strike="noStrike" u="none" b="0" cap="none" baseline="0" sz="2400" i="0">
                <a:solidFill>
                  <a:schemeClr val="dk1"/>
                </a:solidFill>
                <a:latin typeface="Arial"/>
                <a:ea typeface="Arial"/>
                <a:cs typeface="Arial"/>
                <a:sym typeface="Arial"/>
              </a:defRPr>
            </a:lvl2pPr>
            <a:lvl3pPr algn="l" rtl="0">
              <a:spcBef>
                <a:spcPts val="480"/>
              </a:spcBef>
              <a:buClr>
                <a:schemeClr val="dk1"/>
              </a:buClr>
              <a:buSzPct val="100000"/>
              <a:buFont typeface="Wingdings"/>
              <a:buChar char="§"/>
              <a:defRPr strike="noStrike" u="none" b="0" cap="none" baseline="0" sz="2400" i="0">
                <a:solidFill>
                  <a:schemeClr val="dk1"/>
                </a:solidFill>
                <a:latin typeface="Arial"/>
                <a:ea typeface="Arial"/>
                <a:cs typeface="Arial"/>
                <a:sym typeface="Arial"/>
              </a:defRPr>
            </a:lvl3pPr>
            <a:lvl4pPr algn="l" rtl="0">
              <a:spcBef>
                <a:spcPts val="360"/>
              </a:spcBef>
              <a:buClr>
                <a:schemeClr val="dk1"/>
              </a:buClr>
              <a:buSzPct val="100000"/>
              <a:buFont typeface="Arial"/>
              <a:buChar char="●"/>
              <a:defRPr strike="noStrike" u="none" b="0" cap="none" baseline="0" sz="1800" i="0">
                <a:solidFill>
                  <a:schemeClr val="dk1"/>
                </a:solidFill>
                <a:latin typeface="Arial"/>
                <a:ea typeface="Arial"/>
                <a:cs typeface="Arial"/>
                <a:sym typeface="Arial"/>
              </a:defRPr>
            </a:lvl4pPr>
            <a:lvl5pPr algn="l" rtl="0">
              <a:spcBef>
                <a:spcPts val="360"/>
              </a:spcBef>
              <a:buClr>
                <a:schemeClr val="dk1"/>
              </a:buClr>
              <a:buSzPct val="100000"/>
              <a:buFont typeface="Courier New"/>
              <a:buChar char="o"/>
              <a:defRPr strike="noStrike" u="none" b="0" cap="none" baseline="0" sz="1800" i="0">
                <a:solidFill>
                  <a:schemeClr val="dk1"/>
                </a:solidFill>
                <a:latin typeface="Arial"/>
                <a:ea typeface="Arial"/>
                <a:cs typeface="Arial"/>
                <a:sym typeface="Arial"/>
              </a:defRPr>
            </a:lvl5pPr>
            <a:lvl6pPr algn="l" rtl="0">
              <a:spcBef>
                <a:spcPts val="360"/>
              </a:spcBef>
              <a:buClr>
                <a:schemeClr val="dk1"/>
              </a:buClr>
              <a:buSzPct val="100000"/>
              <a:buFont typeface="Wingdings"/>
              <a:buChar char="§"/>
              <a:defRPr strike="noStrike" u="none" b="0" cap="none" baseline="0" sz="1800" i="0">
                <a:solidFill>
                  <a:schemeClr val="dk1"/>
                </a:solidFill>
                <a:latin typeface="Arial"/>
                <a:ea typeface="Arial"/>
                <a:cs typeface="Arial"/>
                <a:sym typeface="Arial"/>
              </a:defRPr>
            </a:lvl6pPr>
            <a:lvl7pPr algn="l" rtl="0">
              <a:spcBef>
                <a:spcPts val="360"/>
              </a:spcBef>
              <a:buClr>
                <a:schemeClr val="dk1"/>
              </a:buClr>
              <a:buSzPct val="100000"/>
              <a:buFont typeface="Arial"/>
              <a:buChar char="●"/>
              <a:defRPr strike="noStrike" u="none" b="0" cap="none" baseline="0" sz="1800" i="0">
                <a:solidFill>
                  <a:schemeClr val="dk1"/>
                </a:solidFill>
                <a:latin typeface="Arial"/>
                <a:ea typeface="Arial"/>
                <a:cs typeface="Arial"/>
                <a:sym typeface="Arial"/>
              </a:defRPr>
            </a:lvl7pPr>
            <a:lvl8pPr algn="l" rtl="0">
              <a:spcBef>
                <a:spcPts val="360"/>
              </a:spcBef>
              <a:buClr>
                <a:schemeClr val="dk1"/>
              </a:buClr>
              <a:buSzPct val="100000"/>
              <a:buFont typeface="Courier New"/>
              <a:buChar char="o"/>
              <a:defRPr strike="noStrike" u="none" b="0" cap="none" baseline="0" sz="1800" i="0">
                <a:solidFill>
                  <a:schemeClr val="dk1"/>
                </a:solidFill>
                <a:latin typeface="Arial"/>
                <a:ea typeface="Arial"/>
                <a:cs typeface="Arial"/>
                <a:sym typeface="Arial"/>
              </a:defRPr>
            </a:lvl8pPr>
            <a:lvl9pPr algn="l" rtl="0">
              <a:spcBef>
                <a:spcPts val="360"/>
              </a:spcBef>
              <a:buClr>
                <a:schemeClr val="dk1"/>
              </a:buClr>
              <a:buSzPct val="100000"/>
              <a:buFont typeface="Wingdings"/>
              <a:buChar char="§"/>
              <a:defRPr strike="noStrike" u="none" b="0" cap="none" baseline="0" sz="1800" i="0">
                <a:solidFill>
                  <a:schemeClr val="dk1"/>
                </a:solidFill>
                <a:latin typeface="Arial"/>
                <a:ea typeface="Arial"/>
                <a:cs typeface="Arial"/>
                <a:sym typeface="Arial"/>
              </a:defRPr>
            </a:lvl9pPr>
          </a:lstStyle>
          <a:p/>
        </p:txBody>
      </p:sp>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 id="2147483653" r:id="rId6"/>
  </p:sldLayoutIdLst>
  <p:hf dt="0" ftr="0" sldNum="0" hdr="0"/>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xml" Type="http://schemas.openxmlformats.org/officeDocument/2006/relationships/slideLayout" Id="rId1"/><Relationship Target="../media/image01.png" Type="http://schemas.openxmlformats.org/officeDocument/2006/relationships/image" Id="rId4"/><Relationship Target="../media/image04.png" Type="http://schemas.openxmlformats.org/officeDocument/2006/relationships/image" Id="rId3"/><Relationship Target="http://guides.nccjapan.org/homepage" Type="http://schemas.openxmlformats.org/officeDocument/2006/relationships/hyperlink" TargetMode="External" Id="rId9"/><Relationship Target="https://docs.google.com/presentation/d/1KX3oesKERBceIdBi6xeAC82qXorZ3DYvGMT1GYf-H-A/edit?usp=sharing" Type="http://schemas.openxmlformats.org/officeDocument/2006/relationships/hyperlink" TargetMode="External" Id="rId6"/><Relationship Target="../media/image00.png" Type="http://schemas.openxmlformats.org/officeDocument/2006/relationships/image" Id="rId5"/><Relationship Target="http://gsl-nagoya-u.net/http/pub/zotero-multilingual-overview.html" Type="http://schemas.openxmlformats.org/officeDocument/2006/relationships/hyperlink" TargetMode="External" Id="rId8"/><Relationship Target="http://creativecommons.org/licenses/by-sa/3.0/deed.en_US" Type="http://schemas.openxmlformats.org/officeDocument/2006/relationships/hyperlink" TargetMode="External" Id="rId7"/></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2.xml" Type="http://schemas.openxmlformats.org/officeDocument/2006/relationships/slideLayout" Id="rId1"/><Relationship Target="../media/image16.png" Type="http://schemas.openxmlformats.org/officeDocument/2006/relationships/image" Id="rId4"/><Relationship Target="http://www.youtube.com/watch?v=psrogh0lwdk&amp;feature=youtube_gdata_player" Type="http://schemas.openxmlformats.org/officeDocument/2006/relationships/hyperlink" TargetMode="External" Id="rId3"/></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2.xml" Type="http://schemas.openxmlformats.org/officeDocument/2006/relationships/slideLayout" Id="rId1"/><Relationship Target="../media/image17.png" Type="http://schemas.openxmlformats.org/officeDocument/2006/relationships/image" Id="rId4"/><Relationship Target="../media/image15.png" Type="http://schemas.openxmlformats.org/officeDocument/2006/relationships/image" Id="rId3"/></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2.xml" Type="http://schemas.openxmlformats.org/officeDocument/2006/relationships/slideLayout" Id="rId1"/><Relationship Target="../media/image09.png" Type="http://schemas.openxmlformats.org/officeDocument/2006/relationships/image" Id="rId4"/><Relationship Target="../media/image10.png" Type="http://schemas.openxmlformats.org/officeDocument/2006/relationships/image" Id="rId3"/><Relationship Target="../media/image17.png" Type="http://schemas.openxmlformats.org/officeDocument/2006/relationships/image" Id="rId6"/><Relationship Target="../media/image13.png" Type="http://schemas.openxmlformats.org/officeDocument/2006/relationships/image" Id="rId5"/><Relationship Target="http://www.loc.gov/catdir/cpso/romanization/japanese.pdf" Type="http://schemas.openxmlformats.org/officeDocument/2006/relationships/hyperlink" TargetMode="External" Id="rId7"/></Relationships>
</file>

<file path=ppt/slides/_rels/slide13.xml.rels><?xml version="1.0" encoding="UTF-8" standalone="yes"?><Relationships xmlns="http://schemas.openxmlformats.org/package/2006/relationships"><Relationship Target="../notesSlides/notesSlide13.xml" Type="http://schemas.openxmlformats.org/officeDocument/2006/relationships/notesSlide" Id="rId2"/><Relationship Target="../slideLayouts/slideLayout2.xml" Type="http://schemas.openxmlformats.org/officeDocument/2006/relationships/slideLayout" Id="rId1"/><Relationship Target="http://www.zotero.org/support/word_processor_plugin_installation" Type="http://schemas.openxmlformats.org/officeDocument/2006/relationships/hyperlink" TargetMode="External" Id="rId3"/></Relationships>
</file>

<file path=ppt/slides/_rels/slide14.xml.rels><?xml version="1.0" encoding="UTF-8" standalone="yes"?><Relationships xmlns="http://schemas.openxmlformats.org/package/2006/relationships"><Relationship Target="../notesSlides/notesSlide14.xml" Type="http://schemas.openxmlformats.org/officeDocument/2006/relationships/notesSlide" Id="rId2"/><Relationship Target="../slideLayouts/slideLayout2.xml" Type="http://schemas.openxmlformats.org/officeDocument/2006/relationships/slideLayout" Id="rId1"/><Relationship Target="../media/image14.png" Type="http://schemas.openxmlformats.org/officeDocument/2006/relationships/image" Id="rId3"/></Relationships>
</file>

<file path=ppt/slides/_rels/slide15.xml.rels><?xml version="1.0" encoding="UTF-8" standalone="yes"?><Relationships xmlns="http://schemas.openxmlformats.org/package/2006/relationships"><Relationship Target="../notesSlides/notesSlide15.xml" Type="http://schemas.openxmlformats.org/officeDocument/2006/relationships/notesSlide" Id="rId2"/><Relationship Target="../slideLayouts/slideLayout2.xml" Type="http://schemas.openxmlformats.org/officeDocument/2006/relationships/slideLayout" Id="rId1"/><Relationship Target="https://forums.zotero.org/categories/" Type="http://schemas.openxmlformats.org/officeDocument/2006/relationships/hyperlink" TargetMode="External" Id="rId4"/><Relationship Target="../media/image25.png" Type="http://schemas.openxmlformats.org/officeDocument/2006/relationships/image" Id="rId3"/></Relationships>
</file>

<file path=ppt/slides/_rels/slide16.xml.rels><?xml version="1.0" encoding="UTF-8" standalone="yes"?><Relationships xmlns="http://schemas.openxmlformats.org/package/2006/relationships"><Relationship Target="../notesSlides/notesSlide16.xml" Type="http://schemas.openxmlformats.org/officeDocument/2006/relationships/notesSlide" Id="rId2"/><Relationship Target="../slideLayouts/slideLayout2.xml" Type="http://schemas.openxmlformats.org/officeDocument/2006/relationships/slideLayout" Id="rId1"/><Relationship Target="http://www.zotero.org/support/word_processor_plugin_installation" Type="http://schemas.openxmlformats.org/officeDocument/2006/relationships/hyperlink" TargetMode="External" Id="rId10"/><Relationship Target="https://docs.google.com/file/d/0B93Jf_JfK6GNbzN1X1ljc2p0WlU/edit?usp=sharing" Type="http://schemas.openxmlformats.org/officeDocument/2006/relationships/hyperlink" TargetMode="External" Id="rId4"/><Relationship Target="../media/image19.png" Type="http://schemas.openxmlformats.org/officeDocument/2006/relationships/image" Id="rId3"/><Relationship Target="http://citationstylist.org/" Type="http://schemas.openxmlformats.org/officeDocument/2006/relationships/hyperlink" TargetMode="External" Id="rId9"/><Relationship Target="http://support.apple.com/kb/TA20563" Type="http://schemas.openxmlformats.org/officeDocument/2006/relationships/hyperlink" TargetMode="External" Id="rId6"/><Relationship Target="http://windows.microsoft.com/en-us/windows7/products/features/language-packs" Type="http://schemas.openxmlformats.org/officeDocument/2006/relationships/hyperlink" TargetMode="External" Id="rId5"/><Relationship Target="http://www.coscom.co.jp/learnjapanese801/kotoeri.html" Type="http://schemas.openxmlformats.org/officeDocument/2006/relationships/hyperlink" TargetMode="External" Id="rId8"/><Relationship Target="http://www.coscom.co.jp/learnjapanese801/install_ime.html" Type="http://schemas.openxmlformats.org/officeDocument/2006/relationships/hyperlink" TargetMode="External" Id="rId7"/></Relationships>
</file>

<file path=ppt/slides/_rels/slide17.xml.rels><?xml version="1.0" encoding="UTF-8" standalone="yes"?><Relationships xmlns="http://schemas.openxmlformats.org/package/2006/relationships"><Relationship Target="../notesSlides/notesSlide17.xml" Type="http://schemas.openxmlformats.org/officeDocument/2006/relationships/notesSlide" Id="rId2"/><Relationship Target="../slideLayouts/slideLayout2.xml" Type="http://schemas.openxmlformats.org/officeDocument/2006/relationships/slideLayout" Id="rId1"/><Relationship Target="../media/image19.png" Type="http://schemas.openxmlformats.org/officeDocument/2006/relationships/image" Id="rId3"/></Relationships>
</file>

<file path=ppt/slides/_rels/slide18.xml.rels><?xml version="1.0" encoding="UTF-8" standalone="yes"?><Relationships xmlns="http://schemas.openxmlformats.org/package/2006/relationships"><Relationship Target="../notesSlides/notesSlide18.xml" Type="http://schemas.openxmlformats.org/officeDocument/2006/relationships/notesSlide" Id="rId2"/><Relationship Target="../slideLayouts/slideLayout2.xml" Type="http://schemas.openxmlformats.org/officeDocument/2006/relationships/slideLayout" Id="rId1"/><Relationship Target="../media/image19.png" Type="http://schemas.openxmlformats.org/officeDocument/2006/relationships/image" Id="rId3"/></Relationships>
</file>

<file path=ppt/slides/_rels/slide19.xml.rels><?xml version="1.0" encoding="UTF-8" standalone="yes"?><Relationships xmlns="http://schemas.openxmlformats.org/package/2006/relationships"><Relationship Target="../notesSlides/notesSlide19.xml" Type="http://schemas.openxmlformats.org/officeDocument/2006/relationships/notesSlide" Id="rId2"/><Relationship Target="../slideLayouts/slideLayout2.xml" Type="http://schemas.openxmlformats.org/officeDocument/2006/relationships/slideLayout" Id="rId1"/><Relationship Target="../media/image18.png" Type="http://schemas.openxmlformats.org/officeDocument/2006/relationships/image" Id="rId4"/><Relationship Target="../media/image27.png" Type="http://schemas.openxmlformats.org/officeDocument/2006/relationships/image" Id="rId3"/><Relationship Target="../media/image24.png" Type="http://schemas.openxmlformats.org/officeDocument/2006/relationships/image" Id="rId5"/></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2.xml" Type="http://schemas.openxmlformats.org/officeDocument/2006/relationships/slideLayout" Id="rId1"/><Relationship Target="http://citationstylist.org/" Type="http://schemas.openxmlformats.org/officeDocument/2006/relationships/hyperlink" TargetMode="External" Id="rId4"/><Relationship Target="http://bit.ly/mlzotero" Type="http://schemas.openxmlformats.org/officeDocument/2006/relationships/hyperlink" TargetMode="External" Id="rId3"/></Relationships>
</file>

<file path=ppt/slides/_rels/slide20.xml.rels><?xml version="1.0" encoding="UTF-8" standalone="yes"?><Relationships xmlns="http://schemas.openxmlformats.org/package/2006/relationships"><Relationship Target="../notesSlides/notesSlide20.xml" Type="http://schemas.openxmlformats.org/officeDocument/2006/relationships/notesSlide" Id="rId2"/><Relationship Target="../slideLayouts/slideLayout2.xml" Type="http://schemas.openxmlformats.org/officeDocument/2006/relationships/slideLayout" Id="rId1"/><Relationship Target="../media/image28.png" Type="http://schemas.openxmlformats.org/officeDocument/2006/relationships/image" Id="rId3"/></Relationships>
</file>

<file path=ppt/slides/_rels/slide21.xml.rels><?xml version="1.0" encoding="UTF-8" standalone="yes"?><Relationships xmlns="http://schemas.openxmlformats.org/package/2006/relationships"><Relationship Target="../notesSlides/notesSlide21.xml" Type="http://schemas.openxmlformats.org/officeDocument/2006/relationships/notesSlide" Id="rId2"/><Relationship Target="../slideLayouts/slideLayout2.xml" Type="http://schemas.openxmlformats.org/officeDocument/2006/relationships/slideLayout" Id="rId1"/><Relationship Target="http://www.zotero.org/support/storage" Type="http://schemas.openxmlformats.org/officeDocument/2006/relationships/hyperlink" TargetMode="External" Id="rId4"/><Relationship Target="http://www.zotero.org/support/sync" Type="http://schemas.openxmlformats.org/officeDocument/2006/relationships/hyperlink" TargetMode="External" Id="rId3"/><Relationship Target="../media/image21.png" Type="http://schemas.openxmlformats.org/officeDocument/2006/relationships/image" Id="rId5"/></Relationships>
</file>

<file path=ppt/slides/_rels/slide22.xml.rels><?xml version="1.0" encoding="UTF-8" standalone="yes"?><Relationships xmlns="http://schemas.openxmlformats.org/package/2006/relationships"><Relationship Target="../notesSlides/notesSlide22.xml" Type="http://schemas.openxmlformats.org/officeDocument/2006/relationships/notesSlide" Id="rId2"/><Relationship Target="../slideLayouts/slideLayout2.xml" Type="http://schemas.openxmlformats.org/officeDocument/2006/relationships/slideLayout" Id="rId1"/><Relationship Target="../media/image20.jpg" Type="http://schemas.openxmlformats.org/officeDocument/2006/relationships/image" Id="rId4"/><Relationship Target="http://www.zotero.org/support/zotero_data" Type="http://schemas.openxmlformats.org/officeDocument/2006/relationships/hyperlink" TargetMode="External" Id="rId3"/><Relationship Target="../media/image23.jpg" Type="http://schemas.openxmlformats.org/officeDocument/2006/relationships/image" Id="rId6"/><Relationship Target="../media/image26.png" Type="http://schemas.openxmlformats.org/officeDocument/2006/relationships/image" Id="rId5"/></Relationships>
</file>

<file path=ppt/slides/_rels/slide23.xml.rels><?xml version="1.0" encoding="UTF-8" standalone="yes"?><Relationships xmlns="http://schemas.openxmlformats.org/package/2006/relationships"><Relationship Target="../notesSlides/notesSlide23.xml" Type="http://schemas.openxmlformats.org/officeDocument/2006/relationships/notesSlide" Id="rId2"/><Relationship Target="../slideLayouts/slideLayout2.xml" Type="http://schemas.openxmlformats.org/officeDocument/2006/relationships/slideLayout" Id="rId1"/><Relationship Target="http://www.zotero.org/support/collections_and_tags#tags" Type="http://schemas.openxmlformats.org/officeDocument/2006/relationships/hyperlink" TargetMode="External" Id="rId4"/><Relationship Target="http://www.zotero.org/support/tips_and_tricks" Type="http://schemas.openxmlformats.org/officeDocument/2006/relationships/hyperlink" TargetMode="External" Id="rId3"/><Relationship Target="http://support.mozilla.com/en-US/kb/Managing+profiles" Type="http://schemas.openxmlformats.org/officeDocument/2006/relationships/hyperlink" TargetMode="External" Id="rId9"/><Relationship Target="http://www.zotero.org/support/creating_bibliographies#quick_copy" Type="http://schemas.openxmlformats.org/officeDocument/2006/relationships/hyperlink" TargetMode="External" Id="rId6"/><Relationship Target="http://www.zotero.org/support/collections_and_tags#tags" Type="http://schemas.openxmlformats.org/officeDocument/2006/relationships/hyperlink" TargetMode="External" Id="rId5"/><Relationship Target="http://support.mozilla.com/en-US/kb/Managing+profiles" Type="http://schemas.openxmlformats.org/officeDocument/2006/relationships/hyperlink" TargetMode="External" Id="rId8"/><Relationship Target="http://www.zotero.org/support/creating_bibliographies#quick_copy" Type="http://schemas.openxmlformats.org/officeDocument/2006/relationships/hyperlink" TargetMode="External" Id="rId7"/></Relationships>
</file>

<file path=ppt/slides/_rels/slide24.xml.rels><?xml version="1.0" encoding="UTF-8" standalone="yes"?><Relationships xmlns="http://schemas.openxmlformats.org/package/2006/relationships"><Relationship Target="../notesSlides/notesSlide24.xml" Type="http://schemas.openxmlformats.org/officeDocument/2006/relationships/notesSlide" Id="rId2"/><Relationship Target="../slideLayouts/slideLayout2.xml" Type="http://schemas.openxmlformats.org/officeDocument/2006/relationships/slideLayout" Id="rId1"/><Relationship Target="http://citationstylist.org/public/mlzbook.pdf" Type="http://schemas.openxmlformats.org/officeDocument/2006/relationships/hyperlink" TargetMode="External" Id="rId4"/><Relationship Target="http://www.amazon.com/Citations-Out-Box-Adapting-multilingual/dp/147934771X/ref=sr_1_1?ie=UTF8&amp;qid=1376159055&amp;sr=8-1&amp;keywords=citations+out+of+the+box" Type="http://schemas.openxmlformats.org/officeDocument/2006/relationships/hyperlink" TargetMode="External" Id="rId3"/><Relationship Target="../media/image22.jpg" Type="http://schemas.openxmlformats.org/officeDocument/2006/relationships/image" Id="rId5"/></Relationships>
</file>

<file path=ppt/slides/_rels/slide25.xml.rels><?xml version="1.0" encoding="UTF-8" standalone="yes"?><Relationships xmlns="http://schemas.openxmlformats.org/package/2006/relationships"><Relationship Target="../notesSlides/notesSlide25.xml" Type="http://schemas.openxmlformats.org/officeDocument/2006/relationships/notesSlide" Id="rId2"/><Relationship Target="../slideLayouts/slideLayout2.xml" Type="http://schemas.openxmlformats.org/officeDocument/2006/relationships/slideLayout" Id="rId1"/><Relationship Target="http://gsl-nagoya-u.net/http/pub/zotero-multilingual-overview.html" Type="http://schemas.openxmlformats.org/officeDocument/2006/relationships/hyperlink" TargetMode="External" Id="rId10"/><Relationship Target="https://forums.zotero.org/categories/" Type="http://schemas.openxmlformats.org/officeDocument/2006/relationships/hyperlink" TargetMode="External" Id="rId4"/><Relationship Target="http://guides.nccjapan.org/homepage" Type="http://schemas.openxmlformats.org/officeDocument/2006/relationships/hyperlink" TargetMode="External" Id="rId11"/><Relationship Target="mailto:adam.lisbon@colorado.edu" Type="http://schemas.openxmlformats.org/officeDocument/2006/relationships/hyperlink" TargetMode="External" Id="rId3"/><Relationship Target="http://creativecommons.org/licenses/by-sa/3.0/deed.en_US" Type="http://schemas.openxmlformats.org/officeDocument/2006/relationships/hyperlink" TargetMode="External" Id="rId9"/><Relationship Target="../media/image01.png" Type="http://schemas.openxmlformats.org/officeDocument/2006/relationships/image" Id="rId6"/><Relationship Target="../media/image04.png" Type="http://schemas.openxmlformats.org/officeDocument/2006/relationships/image" Id="rId5"/><Relationship Target="https://docs.google.com/presentation/d/1KX3oesKERBceIdBi6xeAC82qXorZ3DYvGMT1GYf-H-A/edit?usp=sharing" Type="http://schemas.openxmlformats.org/officeDocument/2006/relationships/hyperlink" TargetMode="External" Id="rId8"/><Relationship Target="../media/image00.png" Type="http://schemas.openxmlformats.org/officeDocument/2006/relationships/image" Id="rId7"/></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2.xml" Type="http://schemas.openxmlformats.org/officeDocument/2006/relationships/slideLayout" Id="rId1"/><Relationship Target="http://law.nagoya-u.ac.jp/en/faculty/cache/gsliF_Bennett.html" Type="http://schemas.openxmlformats.org/officeDocument/2006/relationships/hyperlink" TargetMode="External" Id="rId4"/><Relationship Target="http://gsl-nagoya-u.net/http/pub/zotero-multilingual-overview.html#future-development" Type="http://schemas.openxmlformats.org/officeDocument/2006/relationships/hyperlink" TargetMode="External" Id="rId3"/><Relationship Target="../media/image02.png" Type="http://schemas.openxmlformats.org/officeDocument/2006/relationships/image" Id="rId6"/><Relationship Target="https://forums.zotero.org/categories/" Type="http://schemas.openxmlformats.org/officeDocument/2006/relationships/hyperlink" TargetMode="External" Id="rId5"/></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2.xml" Type="http://schemas.openxmlformats.org/officeDocument/2006/relationships/slideLayout" Id="rId1"/><Relationship Target="http://www.mozilla.org/en-US/firefox/new/" Type="http://schemas.openxmlformats.org/officeDocument/2006/relationships/hyperlink" TargetMode="External" Id="rId4"/><Relationship Target="https://www.zotero.org/support/quick_start_guide" Type="http://schemas.openxmlformats.org/officeDocument/2006/relationships/hyperlink" TargetMode="External" Id="rId3"/><Relationship Target="../media/image29.png" Type="http://schemas.openxmlformats.org/officeDocument/2006/relationships/image" Id="rId6"/><Relationship Target="../media/image03.png" Type="http://schemas.openxmlformats.org/officeDocument/2006/relationships/image" Id="rId5"/></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2.xml" Type="http://schemas.openxmlformats.org/officeDocument/2006/relationships/slideLayout" Id="rId1"/><Relationship Target="../media/image06.png" Type="http://schemas.openxmlformats.org/officeDocument/2006/relationships/image" Id="rId4"/><Relationship Target="http://www.zotero.org/support/getting_stuff_into_your_library" Type="http://schemas.openxmlformats.org/officeDocument/2006/relationships/hyperlink" TargetMode="External" Id="rId3"/><Relationship Target="../media/image07.png" Type="http://schemas.openxmlformats.org/officeDocument/2006/relationships/image" Id="rId6"/><Relationship Target="../media/image05.png" Type="http://schemas.openxmlformats.org/officeDocument/2006/relationships/image" Id="rId5"/><Relationship Target="http://www.zotero.org/support/dev/translators" Type="http://schemas.openxmlformats.org/officeDocument/2006/relationships/hyperlink" TargetMode="External" Id="rId8"/><Relationship Target="../media/image08.png" Type="http://schemas.openxmlformats.org/officeDocument/2006/relationships/image" Id="rId7"/></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2.xml" Type="http://schemas.openxmlformats.org/officeDocument/2006/relationships/slideLayout" Id="rId1"/><Relationship Target="../media/image12.png" Type="http://schemas.openxmlformats.org/officeDocument/2006/relationships/image" Id="rId4"/><Relationship Target="../media/image30.png" Type="http://schemas.openxmlformats.org/officeDocument/2006/relationships/image" Id="rId3"/></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2.xml" Type="http://schemas.openxmlformats.org/officeDocument/2006/relationships/slideLayout" Id="rId1"/><Relationship Target="../media/image11.png" Type="http://schemas.openxmlformats.org/officeDocument/2006/relationships/image" Id="rId4"/><Relationship Target="http://www.zotero.org/support/pdf_fulltext_indexing" Type="http://schemas.openxmlformats.org/officeDocument/2006/relationships/hyperlink" TargetMode="External" Id="rId3"/></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2.xml" Type="http://schemas.openxmlformats.org/officeDocument/2006/relationships/slideLayout" Id="rId1"/><Relationship Target="../media/image31.png" Type="http://schemas.openxmlformats.org/officeDocument/2006/relationships/image" Id="rId3"/></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2.xml" Type="http://schemas.openxmlformats.org/officeDocument/2006/relationships/slideLayout" Id="rId1"/><Relationship Target="http://www.loc.gov/catdir/cpso/romanization/japanese.pdf" Type="http://schemas.openxmlformats.org/officeDocument/2006/relationships/hyperlink" TargetMode="External" Id="rId4"/><Relationship Target="http://gsl-nagoya-u.net/http/pub/zotero-multilingual-overview.html#future-development" Type="http://schemas.openxmlformats.org/officeDocument/2006/relationships/hyperlink" TargetMode="External" Id="rId3"/></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 name="Shape 22"/>
        <p:cNvGrpSpPr/>
        <p:nvPr/>
      </p:nvGrpSpPr>
      <p:grpSpPr>
        <a:xfrm>
          <a:off y="0" x="0"/>
          <a:ext cy="0" cx="0"/>
          <a:chOff y="0" x="0"/>
          <a:chExt cy="0" cx="0"/>
        </a:xfrm>
      </p:grpSpPr>
      <p:sp>
        <p:nvSpPr>
          <p:cNvPr id="23" name="Shape 23"/>
          <p:cNvSpPr txBox="1"/>
          <p:nvPr>
            <p:ph type="ctrTitle"/>
          </p:nvPr>
        </p:nvSpPr>
        <p:spPr>
          <a:xfrm>
            <a:off y="2111123" x="685800"/>
            <a:ext cy="1546500" cx="7772400"/>
          </a:xfrm>
          <a:prstGeom prst="rect">
            <a:avLst/>
          </a:prstGeom>
        </p:spPr>
        <p:txBody>
          <a:bodyPr bIns="91425" rIns="91425" lIns="91425" tIns="91425" anchor="b" anchorCtr="0">
            <a:noAutofit/>
          </a:bodyPr>
          <a:lstStyle/>
          <a:p>
            <a:pPr rtl="0" lvl="0">
              <a:spcBef>
                <a:spcPts val="0"/>
              </a:spcBef>
              <a:buNone/>
            </a:pPr>
            <a:r>
              <a:rPr lang="en"/>
              <a:t>Bilingual </a:t>
            </a:r>
          </a:p>
          <a:p>
            <a:pPr rtl="0" lvl="0">
              <a:spcBef>
                <a:spcPts val="0"/>
              </a:spcBef>
              <a:buNone/>
            </a:pPr>
            <a:r>
              <a:rPr lang="en"/>
              <a:t>Citation Management</a:t>
            </a:r>
          </a:p>
        </p:txBody>
      </p:sp>
      <p:sp>
        <p:nvSpPr>
          <p:cNvPr id="24" name="Shape 24"/>
          <p:cNvSpPr txBox="1"/>
          <p:nvPr>
            <p:ph idx="1" type="subTitle"/>
          </p:nvPr>
        </p:nvSpPr>
        <p:spPr>
          <a:xfrm>
            <a:off y="3786737" x="685800"/>
            <a:ext cy="1046400" cx="7772400"/>
          </a:xfrm>
          <a:prstGeom prst="rect">
            <a:avLst/>
          </a:prstGeom>
        </p:spPr>
        <p:txBody>
          <a:bodyPr bIns="91425" rIns="91425" lIns="91425" tIns="91425" anchor="t" anchorCtr="0">
            <a:noAutofit/>
          </a:bodyPr>
          <a:lstStyle/>
          <a:p>
            <a:pPr rtl="0" lvl="0">
              <a:spcBef>
                <a:spcPts val="0"/>
              </a:spcBef>
              <a:buNone/>
            </a:pPr>
            <a:r>
              <a:rPr lang="en"/>
              <a:t>Multi-Lingual </a:t>
            </a:r>
            <a:r>
              <a:rPr lang="en">
                <a:solidFill>
                  <a:srgbClr val="A61C00"/>
                </a:solidFill>
              </a:rPr>
              <a:t>Z</a:t>
            </a:r>
            <a:r>
              <a:rPr lang="en"/>
              <a:t>otero / ML</a:t>
            </a:r>
            <a:r>
              <a:rPr lang="en">
                <a:solidFill>
                  <a:srgbClr val="A61C00"/>
                </a:solidFill>
              </a:rPr>
              <a:t>Z</a:t>
            </a:r>
          </a:p>
        </p:txBody>
      </p:sp>
      <p:sp>
        <p:nvSpPr>
          <p:cNvPr id="25" name="Shape 25"/>
          <p:cNvSpPr/>
          <p:nvPr/>
        </p:nvSpPr>
        <p:spPr>
          <a:xfrm>
            <a:off y="203100" x="2205750"/>
            <a:ext cy="790799" cx="4580100"/>
          </a:xfrm>
          <a:prstGeom prst="rect">
            <a:avLst/>
          </a:prstGeom>
          <a:solidFill>
            <a:srgbClr val="D9D9D9"/>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pic>
        <p:nvPicPr>
          <p:cNvPr id="26" name="Shape 26"/>
          <p:cNvPicPr preferRelativeResize="0"/>
          <p:nvPr/>
        </p:nvPicPr>
        <p:blipFill>
          <a:blip r:embed="rId3">
            <a:alphaModFix/>
          </a:blip>
          <a:stretch>
            <a:fillRect/>
          </a:stretch>
        </p:blipFill>
        <p:spPr>
          <a:xfrm>
            <a:off y="301462" x="2318687"/>
            <a:ext cy="572075" cx="2390625"/>
          </a:xfrm>
          <a:prstGeom prst="rect">
            <a:avLst/>
          </a:prstGeom>
          <a:noFill/>
          <a:ln>
            <a:noFill/>
          </a:ln>
        </p:spPr>
      </p:pic>
      <p:sp>
        <p:nvSpPr>
          <p:cNvPr id="27" name="Shape 27"/>
          <p:cNvSpPr txBox="1"/>
          <p:nvPr/>
        </p:nvSpPr>
        <p:spPr>
          <a:xfrm>
            <a:off y="203100" x="4863287"/>
            <a:ext cy="911700" cx="2208899"/>
          </a:xfrm>
          <a:prstGeom prst="rect">
            <a:avLst/>
          </a:prstGeom>
          <a:noFill/>
          <a:ln>
            <a:noFill/>
          </a:ln>
        </p:spPr>
        <p:txBody>
          <a:bodyPr bIns="91425" rIns="91425" lIns="91425" tIns="91425" anchor="t" anchorCtr="0">
            <a:noAutofit/>
          </a:bodyPr>
          <a:lstStyle/>
          <a:p>
            <a:pPr>
              <a:spcBef>
                <a:spcPts val="0"/>
              </a:spcBef>
              <a:buNone/>
            </a:pPr>
            <a:r>
              <a:rPr sz="4800" lang="en">
                <a:solidFill>
                  <a:srgbClr val="A61C00"/>
                </a:solidFill>
              </a:rPr>
              <a:t>ゾ</a:t>
            </a:r>
            <a:r>
              <a:rPr sz="4800" lang="en"/>
              <a:t>テロ</a:t>
            </a:r>
          </a:p>
        </p:txBody>
      </p:sp>
      <p:cxnSp>
        <p:nvCxnSpPr>
          <p:cNvPr id="28" name="Shape 28"/>
          <p:cNvCxnSpPr/>
          <p:nvPr/>
        </p:nvCxnSpPr>
        <p:spPr>
          <a:xfrm>
            <a:off y="1897075" x="817500"/>
            <a:ext cy="0" cx="7509000"/>
          </a:xfrm>
          <a:prstGeom prst="straightConnector1">
            <a:avLst/>
          </a:prstGeom>
          <a:noFill/>
          <a:ln w="19050" cap="flat">
            <a:solidFill>
              <a:schemeClr val="dk2"/>
            </a:solidFill>
            <a:prstDash val="solid"/>
            <a:round/>
            <a:headEnd w="lg" len="lg" type="none"/>
            <a:tailEnd w="lg" len="lg" type="none"/>
          </a:ln>
        </p:spPr>
      </p:cxnSp>
      <p:cxnSp>
        <p:nvCxnSpPr>
          <p:cNvPr id="29" name="Shape 29"/>
          <p:cNvCxnSpPr/>
          <p:nvPr/>
        </p:nvCxnSpPr>
        <p:spPr>
          <a:xfrm>
            <a:off y="4604450" x="817500"/>
            <a:ext cy="0" cx="7509000"/>
          </a:xfrm>
          <a:prstGeom prst="straightConnector1">
            <a:avLst/>
          </a:prstGeom>
          <a:noFill/>
          <a:ln w="19050" cap="flat">
            <a:solidFill>
              <a:schemeClr val="dk2"/>
            </a:solidFill>
            <a:prstDash val="solid"/>
            <a:round/>
            <a:headEnd w="lg" len="lg" type="none"/>
            <a:tailEnd w="lg" len="lg" type="none"/>
          </a:ln>
        </p:spPr>
      </p:cxnSp>
      <p:sp>
        <p:nvSpPr>
          <p:cNvPr id="30" name="Shape 30"/>
          <p:cNvSpPr txBox="1"/>
          <p:nvPr/>
        </p:nvSpPr>
        <p:spPr>
          <a:xfrm>
            <a:off y="1277325" x="2743200"/>
            <a:ext cy="457200" cx="3657600"/>
          </a:xfrm>
          <a:prstGeom prst="rect">
            <a:avLst/>
          </a:prstGeom>
          <a:noFill/>
          <a:ln>
            <a:noFill/>
          </a:ln>
        </p:spPr>
        <p:txBody>
          <a:bodyPr bIns="91425" rIns="91425" lIns="91425" tIns="91425" anchor="ctr" anchorCtr="0">
            <a:noAutofit/>
          </a:bodyPr>
          <a:lstStyle/>
          <a:p>
            <a:pPr algn="ctr" rtl="0" lvl="0">
              <a:spcBef>
                <a:spcPts val="0"/>
              </a:spcBef>
              <a:buNone/>
            </a:pPr>
            <a:r>
              <a:rPr sz="2400" lang="en">
                <a:solidFill>
                  <a:srgbClr val="CC0000"/>
                </a:solidFill>
              </a:rPr>
              <a:t>日・中・韓・英</a:t>
            </a:r>
          </a:p>
        </p:txBody>
      </p:sp>
      <p:grpSp>
        <p:nvGrpSpPr>
          <p:cNvPr id="31" name="Shape 31"/>
          <p:cNvGrpSpPr/>
          <p:nvPr/>
        </p:nvGrpSpPr>
        <p:grpSpPr>
          <a:xfrm>
            <a:off y="5098312" x="847725"/>
            <a:ext cy="1038825" cx="3009900"/>
            <a:chOff y="5098312" x="847725"/>
            <a:chExt cy="1038825" cx="3009900"/>
          </a:xfrm>
        </p:grpSpPr>
        <p:sp>
          <p:nvSpPr>
            <p:cNvPr id="32" name="Shape 32"/>
            <p:cNvSpPr txBox="1"/>
            <p:nvPr/>
          </p:nvSpPr>
          <p:spPr>
            <a:xfrm>
              <a:off y="5098312" x="1157325"/>
              <a:ext cy="572099" cx="2390699"/>
            </a:xfrm>
            <a:prstGeom prst="rect">
              <a:avLst/>
            </a:prstGeom>
            <a:noFill/>
            <a:ln>
              <a:noFill/>
            </a:ln>
          </p:spPr>
          <p:txBody>
            <a:bodyPr bIns="91425" rIns="91425" lIns="91425" tIns="91425" anchor="ctr" anchorCtr="0">
              <a:noAutofit/>
            </a:bodyPr>
            <a:lstStyle/>
            <a:p>
              <a:pPr algn="ctr" rtl="0" lvl="0">
                <a:spcBef>
                  <a:spcPts val="0"/>
                </a:spcBef>
                <a:buNone/>
              </a:pPr>
              <a:r>
                <a:rPr sz="1800" lang="en"/>
                <a:t> </a:t>
              </a:r>
              <a:r>
                <a:rPr sz="1800" lang="en">
                  <a:latin typeface="Georgia"/>
                  <a:ea typeface="Georgia"/>
                  <a:cs typeface="Georgia"/>
                  <a:sym typeface="Georgia"/>
                </a:rPr>
                <a:t>Adam H. Lisbon</a:t>
              </a:r>
            </a:p>
            <a:p>
              <a:pPr algn="ctr" rtl="0" lvl="0">
                <a:spcBef>
                  <a:spcPts val="0"/>
                </a:spcBef>
                <a:buNone/>
              </a:pPr>
              <a:r>
                <a:rPr sz="1200" lang="en">
                  <a:latin typeface="Georgia"/>
                  <a:ea typeface="Georgia"/>
                  <a:cs typeface="Georgia"/>
                  <a:sym typeface="Georgia"/>
                </a:rPr>
                <a:t>Japanese Studies Librarian</a:t>
              </a:r>
            </a:p>
          </p:txBody>
        </p:sp>
        <p:pic>
          <p:nvPicPr>
            <p:cNvPr id="33" name="Shape 33"/>
            <p:cNvPicPr preferRelativeResize="0"/>
            <p:nvPr/>
          </p:nvPicPr>
          <p:blipFill>
            <a:blip r:embed="rId4">
              <a:alphaModFix/>
            </a:blip>
            <a:stretch>
              <a:fillRect/>
            </a:stretch>
          </p:blipFill>
          <p:spPr>
            <a:xfrm>
              <a:off y="5670412" x="847725"/>
              <a:ext cy="466725" cx="3009900"/>
            </a:xfrm>
            <a:prstGeom prst="rect">
              <a:avLst/>
            </a:prstGeom>
            <a:noFill/>
            <a:ln>
              <a:noFill/>
            </a:ln>
          </p:spPr>
        </p:pic>
      </p:grpSp>
      <p:grpSp>
        <p:nvGrpSpPr>
          <p:cNvPr id="34" name="Shape 34"/>
          <p:cNvGrpSpPr/>
          <p:nvPr/>
        </p:nvGrpSpPr>
        <p:grpSpPr>
          <a:xfrm>
            <a:off y="4906637" x="4779675"/>
            <a:ext cy="1422175" cx="3516599"/>
            <a:chOff y="4906637" x="4779675"/>
            <a:chExt cy="1422175" cx="3516599"/>
          </a:xfrm>
        </p:grpSpPr>
        <p:pic>
          <p:nvPicPr>
            <p:cNvPr id="35" name="Shape 35"/>
            <p:cNvPicPr preferRelativeResize="0"/>
            <p:nvPr/>
          </p:nvPicPr>
          <p:blipFill>
            <a:blip r:embed="rId5">
              <a:alphaModFix/>
            </a:blip>
            <a:stretch>
              <a:fillRect/>
            </a:stretch>
          </p:blipFill>
          <p:spPr>
            <a:xfrm>
              <a:off y="4906637" x="6118875"/>
              <a:ext cy="295275" cx="838200"/>
            </a:xfrm>
            <a:prstGeom prst="rect">
              <a:avLst/>
            </a:prstGeom>
            <a:noFill/>
            <a:ln>
              <a:noFill/>
            </a:ln>
          </p:spPr>
        </p:pic>
        <p:sp>
          <p:nvSpPr>
            <p:cNvPr id="36" name="Shape 36"/>
            <p:cNvSpPr txBox="1"/>
            <p:nvPr/>
          </p:nvSpPr>
          <p:spPr>
            <a:xfrm>
              <a:off y="5289912" x="4779675"/>
              <a:ext cy="1038900" cx="3516599"/>
            </a:xfrm>
            <a:prstGeom prst="rect">
              <a:avLst/>
            </a:prstGeom>
            <a:noFill/>
            <a:ln>
              <a:noFill/>
            </a:ln>
          </p:spPr>
          <p:txBody>
            <a:bodyPr bIns="91425" rIns="91425" lIns="91425" tIns="91425" anchor="ctr" anchorCtr="0">
              <a:noAutofit/>
            </a:bodyPr>
            <a:lstStyle/>
            <a:p>
              <a:pPr algn="ctr" rtl="0" lvl="0">
                <a:lnSpc>
                  <a:spcPct val="97500"/>
                </a:lnSpc>
                <a:spcBef>
                  <a:spcPts val="0"/>
                </a:spcBef>
                <a:buNone/>
              </a:pPr>
              <a:r>
                <a:rPr sz="1000" lang="en"/>
                <a:t>A Full Introduction to Multilingual Zotero by </a:t>
              </a:r>
              <a:r>
                <a:rPr sz="1000" lang="en">
                  <a:solidFill>
                    <a:srgbClr val="4374B7"/>
                  </a:solidFill>
                  <a:hlinkClick r:id="rId6"/>
                </a:rPr>
                <a:t>Adam H. Lisbon</a:t>
              </a:r>
              <a:r>
                <a:rPr sz="1000" lang="en"/>
                <a:t> is licensed under a </a:t>
              </a:r>
              <a:r>
                <a:rPr sz="1000" lang="en">
                  <a:solidFill>
                    <a:srgbClr val="4374B7"/>
                  </a:solidFill>
                  <a:hlinkClick r:id="rId7"/>
                </a:rPr>
                <a:t>Creative Commons Attribution-ShareAlike 3.0 Unported License</a:t>
              </a:r>
              <a:r>
                <a:rPr sz="1000" lang="en"/>
                <a:t>.</a:t>
              </a:r>
            </a:p>
            <a:p>
              <a:pPr algn="ctr" rtl="0" lvl="0">
                <a:spcBef>
                  <a:spcPts val="0"/>
                </a:spcBef>
                <a:buNone/>
              </a:pPr>
              <a:r>
                <a:rPr sz="1000" lang="en"/>
                <a:t>Based on a work at </a:t>
              </a:r>
              <a:r>
                <a:rPr sz="1000" lang="en">
                  <a:solidFill>
                    <a:srgbClr val="4374B7"/>
                  </a:solidFill>
                  <a:hlinkClick r:id="rId8"/>
                </a:rPr>
                <a:t>http://gsl-nagoya-u.net/http/pub/zotero-multilingual-overview.html</a:t>
              </a:r>
              <a:r>
                <a:rPr sz="1000" lang="en"/>
                <a:t>.</a:t>
              </a:r>
            </a:p>
          </p:txBody>
        </p:sp>
      </p:grpSp>
      <p:sp>
        <p:nvSpPr>
          <p:cNvPr id="37" name="Shape 37"/>
          <p:cNvSpPr txBox="1"/>
          <p:nvPr/>
        </p:nvSpPr>
        <p:spPr>
          <a:xfrm>
            <a:off y="6481225" x="105875"/>
            <a:ext cy="457200" cx="8777699"/>
          </a:xfrm>
          <a:prstGeom prst="rect">
            <a:avLst/>
          </a:prstGeom>
          <a:noFill/>
          <a:ln>
            <a:noFill/>
          </a:ln>
        </p:spPr>
        <p:txBody>
          <a:bodyPr bIns="91425" rIns="91425" lIns="91425" tIns="91425" anchor="ctr" anchorCtr="0">
            <a:noAutofit/>
          </a:bodyPr>
          <a:lstStyle/>
          <a:p>
            <a:pPr algn="ctr">
              <a:spcBef>
                <a:spcPts val="0"/>
              </a:spcBef>
              <a:buNone/>
            </a:pPr>
            <a:r>
              <a:rPr sz="1200" lang="en">
                <a:solidFill>
                  <a:srgbClr val="CC0000"/>
                </a:solidFill>
                <a:latin typeface="Georgia"/>
                <a:ea typeface="Georgia"/>
                <a:cs typeface="Georgia"/>
                <a:sym typeface="Georgia"/>
              </a:rPr>
              <a:t>Created for the </a:t>
            </a:r>
            <a:r>
              <a:rPr u="sng" sz="1200" lang="en">
                <a:solidFill>
                  <a:schemeClr val="hlink"/>
                </a:solidFill>
                <a:latin typeface="Georgia"/>
                <a:ea typeface="Georgia"/>
                <a:cs typeface="Georgia"/>
                <a:sym typeface="Georgia"/>
                <a:hlinkClick r:id="rId9"/>
              </a:rPr>
              <a:t>North American Coordinating Council on Japanese Library Resources</a:t>
            </a:r>
            <a:r>
              <a:rPr sz="1200" lang="en">
                <a:solidFill>
                  <a:srgbClr val="CC0000"/>
                </a:solidFill>
                <a:latin typeface="Georgia"/>
                <a:ea typeface="Georgia"/>
                <a:cs typeface="Georgia"/>
                <a:sym typeface="Georgia"/>
              </a:rPr>
              <a:t> (</a:t>
            </a:r>
            <a:r>
              <a:rPr b="1" sz="1200" lang="en">
                <a:solidFill>
                  <a:srgbClr val="CC0000"/>
                </a:solidFill>
                <a:latin typeface="Georgia"/>
                <a:ea typeface="Georgia"/>
                <a:cs typeface="Georgia"/>
                <a:sym typeface="Georgia"/>
              </a:rPr>
              <a:t>NCC</a:t>
            </a:r>
            <a:r>
              <a:rPr sz="1200" lang="en">
                <a:solidFill>
                  <a:srgbClr val="CC0000"/>
                </a:solidFill>
                <a:latin typeface="Georgia"/>
                <a:ea typeface="Georgia"/>
                <a:cs typeface="Georgia"/>
                <a:sym typeface="Georgia"/>
              </a:rPr>
              <a:t>) - 2013 Summer Workshop</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4" name="Shape 214"/>
        <p:cNvGrpSpPr/>
        <p:nvPr/>
      </p:nvGrpSpPr>
      <p:grpSpPr>
        <a:xfrm>
          <a:off y="0" x="0"/>
          <a:ext cy="0" cx="0"/>
          <a:chOff y="0" x="0"/>
          <a:chExt cy="0" cx="0"/>
        </a:xfrm>
      </p:grpSpPr>
      <p:sp>
        <p:nvSpPr>
          <p:cNvPr id="215" name="Shape 215"/>
          <p:cNvSpPr/>
          <p:nvPr/>
        </p:nvSpPr>
        <p:spPr>
          <a:xfrm>
            <a:off y="1062675" x="562200"/>
            <a:ext cy="497700" cx="8019599"/>
          </a:xfrm>
          <a:prstGeom prst="rect">
            <a:avLst/>
          </a:prstGeom>
          <a:solidFill>
            <a:srgbClr val="F4CCCC"/>
          </a:solidFill>
          <a:ln>
            <a:noFill/>
          </a:ln>
        </p:spPr>
        <p:txBody>
          <a:bodyPr bIns="91425" rIns="91425" lIns="91425" tIns="91425" anchor="ctr" anchorCtr="0">
            <a:noAutofit/>
          </a:bodyPr>
          <a:lstStyle/>
          <a:p>
            <a:pPr>
              <a:spcBef>
                <a:spcPts val="0"/>
              </a:spcBef>
              <a:buNone/>
            </a:pPr>
            <a:r>
              <a:t/>
            </a:r>
            <a:endParaRPr/>
          </a:p>
        </p:txBody>
      </p:sp>
      <p:sp>
        <p:nvSpPr>
          <p:cNvPr id="216" name="Shape 216"/>
          <p:cNvSpPr/>
          <p:nvPr/>
        </p:nvSpPr>
        <p:spPr>
          <a:xfrm>
            <a:off y="2372550" x="562200"/>
            <a:ext cy="1259999" cx="8019599"/>
          </a:xfrm>
          <a:prstGeom prst="rect">
            <a:avLst/>
          </a:prstGeom>
          <a:solidFill>
            <a:srgbClr val="F4CCCC"/>
          </a:solidFill>
          <a:ln>
            <a:noFill/>
          </a:ln>
        </p:spPr>
        <p:txBody>
          <a:bodyPr bIns="91425" rIns="91425" lIns="91425" tIns="91425" anchor="ctr" anchorCtr="0">
            <a:noAutofit/>
          </a:bodyPr>
          <a:lstStyle/>
          <a:p>
            <a:pPr>
              <a:spcBef>
                <a:spcPts val="0"/>
              </a:spcBef>
              <a:buNone/>
            </a:pPr>
            <a:r>
              <a:t/>
            </a:r>
            <a:endParaRPr/>
          </a:p>
        </p:txBody>
      </p:sp>
      <p:sp>
        <p:nvSpPr>
          <p:cNvPr id="217" name="Shape 217"/>
          <p:cNvSpPr txBox="1"/>
          <p:nvPr>
            <p:ph type="title"/>
          </p:nvPr>
        </p:nvSpPr>
        <p:spPr>
          <a:xfrm>
            <a:off y="274649" x="457200"/>
            <a:ext cy="634800" cx="8229600"/>
          </a:xfrm>
          <a:prstGeom prst="rect">
            <a:avLst/>
          </a:prstGeom>
        </p:spPr>
        <p:txBody>
          <a:bodyPr bIns="91425" rIns="91425" lIns="91425" tIns="91425" anchor="ctr" anchorCtr="0">
            <a:noAutofit/>
          </a:bodyPr>
          <a:lstStyle/>
          <a:p>
            <a:pPr algn="ctr" rtl="0" lvl="0">
              <a:spcBef>
                <a:spcPts val="0"/>
              </a:spcBef>
              <a:buNone/>
            </a:pPr>
            <a:r>
              <a:rPr u="sng" lang="en">
                <a:solidFill>
                  <a:schemeClr val="hlink"/>
                </a:solidFill>
                <a:hlinkClick r:id="rId3"/>
              </a:rPr>
              <a:t>Activating</a:t>
            </a:r>
            <a:r>
              <a:rPr lang="en">
                <a:solidFill>
                  <a:srgbClr val="A61C00"/>
                </a:solidFill>
              </a:rPr>
              <a:t> other Langauages</a:t>
            </a:r>
          </a:p>
        </p:txBody>
      </p:sp>
      <p:sp>
        <p:nvSpPr>
          <p:cNvPr id="218" name="Shape 218"/>
          <p:cNvSpPr txBox="1"/>
          <p:nvPr>
            <p:ph idx="1" type="body"/>
          </p:nvPr>
        </p:nvSpPr>
        <p:spPr>
          <a:xfrm>
            <a:off y="909450" x="457200"/>
            <a:ext cy="5658300" cx="8229600"/>
          </a:xfrm>
          <a:prstGeom prst="rect">
            <a:avLst/>
          </a:prstGeom>
          <a:solidFill>
            <a:srgbClr val="FFFFFF"/>
          </a:solidFill>
        </p:spPr>
        <p:txBody>
          <a:bodyPr bIns="91425" rIns="91425" lIns="91425" tIns="91425" anchor="t" anchorCtr="0">
            <a:noAutofit/>
          </a:bodyPr>
          <a:lstStyle/>
          <a:p>
            <a:pPr algn="just" rtl="0" lvl="0" indent="-342900" marL="457200">
              <a:spcBef>
                <a:spcPts val="0"/>
              </a:spcBef>
              <a:buClr>
                <a:srgbClr val="CC4125"/>
              </a:buClr>
              <a:buSzPct val="100000"/>
              <a:buFont typeface="Arial"/>
              <a:buChar char="●"/>
            </a:pPr>
            <a:r>
              <a:rPr sz="1800" lang="en">
                <a:solidFill>
                  <a:srgbClr val="CC4125"/>
                </a:solidFill>
              </a:rPr>
              <a:t>Looking below at this complicated matrix; this is roughly what you want your language settings to look like. These setting are oriented toward researchers publishing on Japan in English Language journals. However, you will probably want to change them in the future.</a:t>
            </a:r>
          </a:p>
        </p:txBody>
      </p:sp>
      <p:pic>
        <p:nvPicPr>
          <p:cNvPr id="219" name="Shape 219"/>
          <p:cNvPicPr preferRelativeResize="0"/>
          <p:nvPr/>
        </p:nvPicPr>
        <p:blipFill>
          <a:blip r:embed="rId4">
            <a:alphaModFix/>
          </a:blip>
          <a:stretch>
            <a:fillRect/>
          </a:stretch>
        </p:blipFill>
        <p:spPr>
          <a:xfrm>
            <a:off y="2399400" x="1116075"/>
            <a:ext cy="3971925" cx="7210425"/>
          </a:xfrm>
          <a:prstGeom prst="rect">
            <a:avLst/>
          </a:prstGeom>
          <a:noFill/>
          <a:ln>
            <a:noFill/>
          </a:ln>
        </p:spPr>
      </p:pic>
      <p:cxnSp>
        <p:nvCxnSpPr>
          <p:cNvPr id="220" name="Shape 220"/>
          <p:cNvCxnSpPr/>
          <p:nvPr/>
        </p:nvCxnSpPr>
        <p:spPr>
          <a:xfrm>
            <a:off y="906475" x="817500"/>
            <a:ext cy="0" cx="7509000"/>
          </a:xfrm>
          <a:prstGeom prst="straightConnector1">
            <a:avLst/>
          </a:prstGeom>
          <a:noFill/>
          <a:ln w="19050" cap="flat">
            <a:solidFill>
              <a:schemeClr val="dk2"/>
            </a:solidFill>
            <a:prstDash val="solid"/>
            <a:round/>
            <a:headEnd w="lg" len="lg" type="none"/>
            <a:tailEnd w="lg" len="lg" type="none"/>
          </a:ln>
        </p:spPr>
      </p:cxnSp>
      <p:grpSp>
        <p:nvGrpSpPr>
          <p:cNvPr id="221" name="Shape 221"/>
          <p:cNvGrpSpPr/>
          <p:nvPr/>
        </p:nvGrpSpPr>
        <p:grpSpPr>
          <a:xfrm>
            <a:off y="2790735" x="2186554"/>
            <a:ext cy="502572" cx="4434594"/>
            <a:chOff y="2562140" x="2181575"/>
            <a:chExt cy="502572" cx="4446599"/>
          </a:xfrm>
        </p:grpSpPr>
        <p:sp>
          <p:nvSpPr>
            <p:cNvPr id="222" name="Shape 222"/>
            <p:cNvSpPr/>
            <p:nvPr/>
          </p:nvSpPr>
          <p:spPr>
            <a:xfrm>
              <a:off y="2562140" x="5905775"/>
              <a:ext cy="497700" cx="722399"/>
            </a:xfrm>
            <a:prstGeom prst="rect">
              <a:avLst/>
            </a:prstGeom>
            <a:noFill/>
            <a:ln w="19050" cap="flat">
              <a:solidFill>
                <a:srgbClr val="FF0000"/>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223" name="Shape 223"/>
            <p:cNvSpPr/>
            <p:nvPr/>
          </p:nvSpPr>
          <p:spPr>
            <a:xfrm>
              <a:off y="2567012" x="2181575"/>
              <a:ext cy="497700" cx="3724200"/>
            </a:xfrm>
            <a:prstGeom prst="homePlate">
              <a:avLst>
                <a:gd fmla="val 50000" name="adj"/>
              </a:avLst>
            </a:prstGeom>
            <a:solidFill>
              <a:srgbClr val="F4CCCC"/>
            </a:solidFill>
            <a:ln w="19050" cap="flat">
              <a:solidFill>
                <a:srgbClr val="FF0000"/>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224" name="Shape 224"/>
            <p:cNvSpPr txBox="1"/>
            <p:nvPr/>
          </p:nvSpPr>
          <p:spPr>
            <a:xfrm>
              <a:off y="2639612" x="2181575"/>
              <a:ext cy="352499" cx="3548100"/>
            </a:xfrm>
            <a:prstGeom prst="rect">
              <a:avLst/>
            </a:prstGeom>
            <a:noFill/>
            <a:ln>
              <a:noFill/>
            </a:ln>
          </p:spPr>
          <p:txBody>
            <a:bodyPr bIns="91425" rIns="91425" lIns="91425" tIns="91425" anchor="ctr" anchorCtr="0">
              <a:noAutofit/>
            </a:bodyPr>
            <a:lstStyle/>
            <a:p>
              <a:pPr algn="ctr" rtl="0" lvl="0">
                <a:spcBef>
                  <a:spcPts val="0"/>
                </a:spcBef>
                <a:buNone/>
              </a:pPr>
              <a:r>
                <a:rPr lang="en"/>
                <a:t>This language tab is only available in MLZ</a:t>
              </a:r>
            </a:p>
          </p:txBody>
        </p:sp>
      </p:grpSp>
      <p:grpSp>
        <p:nvGrpSpPr>
          <p:cNvPr id="225" name="Shape 225"/>
          <p:cNvGrpSpPr/>
          <p:nvPr/>
        </p:nvGrpSpPr>
        <p:grpSpPr>
          <a:xfrm>
            <a:off y="3938575" x="1342475"/>
            <a:ext cy="2291100" cx="2834699"/>
            <a:chOff y="3938575" x="1342475"/>
            <a:chExt cy="2291100" cx="2834699"/>
          </a:xfrm>
        </p:grpSpPr>
        <p:sp>
          <p:nvSpPr>
            <p:cNvPr id="226" name="Shape 226"/>
            <p:cNvSpPr/>
            <p:nvPr/>
          </p:nvSpPr>
          <p:spPr>
            <a:xfrm>
              <a:off y="5022175" x="1342475"/>
              <a:ext cy="1207500" cx="2834699"/>
            </a:xfrm>
            <a:prstGeom prst="rect">
              <a:avLst/>
            </a:prstGeom>
            <a:noFill/>
            <a:ln w="19050" cap="flat">
              <a:solidFill>
                <a:srgbClr val="FF0000"/>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227" name="Shape 227"/>
            <p:cNvSpPr txBox="1"/>
            <p:nvPr/>
          </p:nvSpPr>
          <p:spPr>
            <a:xfrm>
              <a:off y="3938575" x="1342475"/>
              <a:ext cy="1083600" cx="2834699"/>
            </a:xfrm>
            <a:prstGeom prst="rect">
              <a:avLst/>
            </a:prstGeom>
            <a:solidFill>
              <a:srgbClr val="F4CCCC"/>
            </a:solidFill>
            <a:ln w="19050" cap="flat">
              <a:solidFill>
                <a:srgbClr val="FF0000"/>
              </a:solidFill>
              <a:prstDash val="solid"/>
              <a:round/>
              <a:headEnd w="med" len="med" type="none"/>
              <a:tailEnd w="med" len="med" type="none"/>
            </a:ln>
          </p:spPr>
          <p:txBody>
            <a:bodyPr bIns="91425" rIns="91425" lIns="91425" tIns="91425" anchor="ctr" anchorCtr="0">
              <a:noAutofit/>
            </a:bodyPr>
            <a:lstStyle/>
            <a:p>
              <a:pPr algn="ctr">
                <a:spcBef>
                  <a:spcPts val="0"/>
                </a:spcBef>
                <a:buNone/>
              </a:pPr>
              <a:r>
                <a:rPr lang="en"/>
                <a:t>Choose your languages here. Click the + and choose your languages. The nicknames you can choose for yourself</a:t>
              </a:r>
            </a:p>
          </p:txBody>
        </p:sp>
      </p:grpSp>
      <p:grpSp>
        <p:nvGrpSpPr>
          <p:cNvPr id="228" name="Shape 228"/>
          <p:cNvGrpSpPr/>
          <p:nvPr/>
        </p:nvGrpSpPr>
        <p:grpSpPr>
          <a:xfrm>
            <a:off y="5556800" x="1342350"/>
            <a:ext cy="235899" cx="7161599"/>
            <a:chOff y="5556800" x="1342350"/>
            <a:chExt cy="235899" cx="7161599"/>
          </a:xfrm>
        </p:grpSpPr>
        <p:sp>
          <p:nvSpPr>
            <p:cNvPr id="229" name="Shape 229"/>
            <p:cNvSpPr/>
            <p:nvPr/>
          </p:nvSpPr>
          <p:spPr>
            <a:xfrm>
              <a:off y="5558100" x="1342350"/>
              <a:ext cy="234599" cx="2834699"/>
            </a:xfrm>
            <a:prstGeom prst="rect">
              <a:avLst/>
            </a:prstGeom>
            <a:noFill/>
            <a:ln w="19050" cap="flat">
              <a:solidFill>
                <a:srgbClr val="FF0000"/>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230" name="Shape 230"/>
            <p:cNvSpPr/>
            <p:nvPr/>
          </p:nvSpPr>
          <p:spPr>
            <a:xfrm>
              <a:off y="5556800" x="4177050"/>
              <a:ext cy="234599" cx="4326899"/>
            </a:xfrm>
            <a:prstGeom prst="rect">
              <a:avLst/>
            </a:prstGeom>
            <a:solidFill>
              <a:srgbClr val="F4CCCC"/>
            </a:solidFill>
            <a:ln w="19050" cap="flat">
              <a:solidFill>
                <a:srgbClr val="FF0000"/>
              </a:solidFill>
              <a:prstDash val="solid"/>
              <a:round/>
              <a:headEnd w="med" len="med" type="none"/>
              <a:tailEnd w="med" len="med" type="none"/>
            </a:ln>
          </p:spPr>
          <p:txBody>
            <a:bodyPr bIns="91425" rIns="91425" lIns="91425" tIns="91425" anchor="ctr" anchorCtr="0">
              <a:noAutofit/>
            </a:bodyPr>
            <a:lstStyle/>
            <a:p>
              <a:pPr rtl="0" lvl="0">
                <a:spcBef>
                  <a:spcPts val="0"/>
                </a:spcBef>
                <a:buNone/>
              </a:pPr>
              <a:r>
                <a:rPr lang="en"/>
                <a:t>Type ‘Japanese’ in the ‘Add a language’ box above.</a:t>
              </a:r>
            </a:p>
          </p:txBody>
        </p:sp>
      </p:grpSp>
      <p:grpSp>
        <p:nvGrpSpPr>
          <p:cNvPr id="231" name="Shape 231"/>
          <p:cNvGrpSpPr/>
          <p:nvPr/>
        </p:nvGrpSpPr>
        <p:grpSpPr>
          <a:xfrm>
            <a:off y="5741549" x="1342350"/>
            <a:ext cy="235899" cx="5050799"/>
            <a:chOff y="5741549" x="1342350"/>
            <a:chExt cy="235899" cx="5050799"/>
          </a:xfrm>
        </p:grpSpPr>
        <p:sp>
          <p:nvSpPr>
            <p:cNvPr id="232" name="Shape 232"/>
            <p:cNvSpPr/>
            <p:nvPr/>
          </p:nvSpPr>
          <p:spPr>
            <a:xfrm>
              <a:off y="5742849" x="1342350"/>
              <a:ext cy="234599" cx="2834699"/>
            </a:xfrm>
            <a:prstGeom prst="rect">
              <a:avLst/>
            </a:prstGeom>
            <a:noFill/>
            <a:ln w="19050" cap="flat">
              <a:solidFill>
                <a:srgbClr val="FF0000"/>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233" name="Shape 233"/>
            <p:cNvSpPr/>
            <p:nvPr/>
          </p:nvSpPr>
          <p:spPr>
            <a:xfrm>
              <a:off y="5741549" x="4177050"/>
              <a:ext cy="234599" cx="2216099"/>
            </a:xfrm>
            <a:prstGeom prst="rect">
              <a:avLst/>
            </a:prstGeom>
            <a:solidFill>
              <a:srgbClr val="F4CCCC"/>
            </a:solidFill>
            <a:ln w="19050" cap="flat">
              <a:solidFill>
                <a:srgbClr val="FF0000"/>
              </a:solidFill>
              <a:prstDash val="solid"/>
              <a:round/>
              <a:headEnd w="med" len="med" type="none"/>
              <a:tailEnd w="med" len="med" type="none"/>
            </a:ln>
          </p:spPr>
          <p:txBody>
            <a:bodyPr bIns="91425" rIns="91425" lIns="91425" tIns="91425" anchor="ctr" anchorCtr="0">
              <a:noAutofit/>
            </a:bodyPr>
            <a:lstStyle/>
            <a:p>
              <a:pPr rtl="0" lvl="0">
                <a:spcBef>
                  <a:spcPts val="0"/>
                </a:spcBef>
                <a:buNone/>
              </a:pPr>
              <a:r>
                <a:rPr lang="en"/>
                <a:t>+ &gt;&gt; Scripts &gt;&gt; Katakana</a:t>
              </a:r>
            </a:p>
          </p:txBody>
        </p:sp>
      </p:grpSp>
      <p:grpSp>
        <p:nvGrpSpPr>
          <p:cNvPr id="234" name="Shape 234"/>
          <p:cNvGrpSpPr/>
          <p:nvPr/>
        </p:nvGrpSpPr>
        <p:grpSpPr>
          <a:xfrm>
            <a:off y="5937800" x="1342350"/>
            <a:ext cy="235899" cx="7161599"/>
            <a:chOff y="5937800" x="1342350"/>
            <a:chExt cy="235899" cx="7161599"/>
          </a:xfrm>
        </p:grpSpPr>
        <p:sp>
          <p:nvSpPr>
            <p:cNvPr id="235" name="Shape 235"/>
            <p:cNvSpPr/>
            <p:nvPr/>
          </p:nvSpPr>
          <p:spPr>
            <a:xfrm>
              <a:off y="5939100" x="1342350"/>
              <a:ext cy="234599" cx="2834699"/>
            </a:xfrm>
            <a:prstGeom prst="rect">
              <a:avLst/>
            </a:prstGeom>
            <a:noFill/>
            <a:ln w="19050" cap="flat">
              <a:solidFill>
                <a:srgbClr val="FF0000"/>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236" name="Shape 236"/>
            <p:cNvSpPr/>
            <p:nvPr/>
          </p:nvSpPr>
          <p:spPr>
            <a:xfrm>
              <a:off y="5937800" x="4177050"/>
              <a:ext cy="234599" cx="4326899"/>
            </a:xfrm>
            <a:prstGeom prst="rect">
              <a:avLst/>
            </a:prstGeom>
            <a:solidFill>
              <a:srgbClr val="F4CCCC"/>
            </a:solidFill>
            <a:ln w="19050" cap="flat">
              <a:solidFill>
                <a:srgbClr val="FF0000"/>
              </a:solidFill>
              <a:prstDash val="solid"/>
              <a:round/>
              <a:headEnd w="med" len="med" type="none"/>
              <a:tailEnd w="med" len="med" type="none"/>
            </a:ln>
          </p:spPr>
          <p:txBody>
            <a:bodyPr bIns="91425" rIns="91425" lIns="91425" tIns="91425" anchor="ctr" anchorCtr="0">
              <a:noAutofit/>
            </a:bodyPr>
            <a:lstStyle/>
            <a:p>
              <a:pPr rtl="0" lvl="0">
                <a:spcBef>
                  <a:spcPts val="0"/>
                </a:spcBef>
                <a:buNone/>
              </a:pPr>
              <a:r>
                <a:rPr lang="en"/>
                <a:t>+ &gt;&gt; Variant &gt;&gt; ALA-LC Romanization, 1997 edition </a:t>
              </a:r>
            </a:p>
          </p:txBody>
        </p:sp>
      </p:grpSp>
      <p:sp>
        <p:nvSpPr>
          <p:cNvPr id="237" name="Shape 237"/>
          <p:cNvSpPr txBox="1"/>
          <p:nvPr/>
        </p:nvSpPr>
        <p:spPr>
          <a:xfrm>
            <a:off y="4523650" x="4177175"/>
            <a:ext cy="1218300" cx="2216099"/>
          </a:xfrm>
          <a:prstGeom prst="rect">
            <a:avLst/>
          </a:prstGeom>
          <a:solidFill>
            <a:srgbClr val="F4CCCC"/>
          </a:solidFill>
          <a:ln w="19050" cap="flat">
            <a:solidFill>
              <a:srgbClr val="FF0000"/>
            </a:solidFill>
            <a:prstDash val="solid"/>
            <a:round/>
            <a:headEnd w="med" len="med" type="none"/>
            <a:tailEnd w="med" len="med" type="none"/>
          </a:ln>
        </p:spPr>
        <p:txBody>
          <a:bodyPr bIns="91425" rIns="91425" lIns="91425" tIns="91425" anchor="ctr" anchorCtr="0">
            <a:noAutofit/>
          </a:bodyPr>
          <a:lstStyle/>
          <a:p>
            <a:pPr algn="ctr" rtl="0" lvl="0">
              <a:spcBef>
                <a:spcPts val="0"/>
              </a:spcBef>
              <a:buClr>
                <a:srgbClr val="000000"/>
              </a:buClr>
              <a:buSzPct val="78571"/>
              <a:buFont typeface="Arial"/>
              <a:buNone/>
            </a:pPr>
            <a:r>
              <a:rPr lang="en"/>
              <a:t>The main purpose of the Katakana script field is so that you can sort Japanese by gojūon</a:t>
            </a:r>
          </a:p>
          <a:p>
            <a:pPr algn="ctr">
              <a:spcBef>
                <a:spcPts val="0"/>
              </a:spcBef>
              <a:buNone/>
            </a:pPr>
            <a:r>
              <a:rPr lang="en"/>
              <a:t>order.</a:t>
            </a:r>
          </a:p>
        </p:txBody>
      </p:sp>
      <p:grpSp>
        <p:nvGrpSpPr>
          <p:cNvPr id="238" name="Shape 238"/>
          <p:cNvGrpSpPr/>
          <p:nvPr/>
        </p:nvGrpSpPr>
        <p:grpSpPr>
          <a:xfrm>
            <a:off y="3360250" x="169825"/>
            <a:ext cy="3011100" cx="8096000"/>
            <a:chOff y="3360250" x="169825"/>
            <a:chExt cy="3011100" cx="8096000"/>
          </a:xfrm>
        </p:grpSpPr>
        <p:sp>
          <p:nvSpPr>
            <p:cNvPr id="239" name="Shape 239"/>
            <p:cNvSpPr/>
            <p:nvPr/>
          </p:nvSpPr>
          <p:spPr>
            <a:xfrm>
              <a:off y="3360250" x="3291525"/>
              <a:ext cy="3011100" cx="4974300"/>
            </a:xfrm>
            <a:prstGeom prst="rect">
              <a:avLst/>
            </a:prstGeom>
            <a:noFill/>
            <a:ln w="19050" cap="flat">
              <a:solidFill>
                <a:srgbClr val="FF0000"/>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240" name="Shape 240"/>
            <p:cNvSpPr txBox="1"/>
            <p:nvPr/>
          </p:nvSpPr>
          <p:spPr>
            <a:xfrm>
              <a:off y="3360250" x="169825"/>
              <a:ext cy="3011100" cx="3121799"/>
            </a:xfrm>
            <a:prstGeom prst="rect">
              <a:avLst/>
            </a:prstGeom>
            <a:solidFill>
              <a:srgbClr val="F4CCCC"/>
            </a:solidFill>
            <a:ln w="19050" cap="flat">
              <a:solidFill>
                <a:srgbClr val="FF0000"/>
              </a:solidFill>
              <a:prstDash val="solid"/>
              <a:round/>
              <a:headEnd w="med" len="med" type="none"/>
              <a:tailEnd w="med" len="med" type="none"/>
            </a:ln>
          </p:spPr>
          <p:txBody>
            <a:bodyPr bIns="91425" rIns="91425" lIns="91425" tIns="91425" anchor="ctr" anchorCtr="0">
              <a:noAutofit/>
            </a:bodyPr>
            <a:lstStyle/>
            <a:p>
              <a:pPr rtl="0" lvl="0">
                <a:spcBef>
                  <a:spcPts val="0"/>
                </a:spcBef>
                <a:buNone/>
              </a:pPr>
              <a:r>
                <a:rPr lang="en"/>
                <a:t>These are the‘universal defaults.’ For now mimic what is here. This menu will reappear in a more logical context later.</a:t>
              </a:r>
            </a:p>
            <a:p>
              <a:pPr rtl="0" lvl="0">
                <a:spcBef>
                  <a:spcPts val="0"/>
                </a:spcBef>
                <a:buNone/>
              </a:pPr>
              <a:r>
                <a:t/>
              </a:r>
              <a:endParaRPr/>
            </a:p>
            <a:p>
              <a:pPr>
                <a:spcBef>
                  <a:spcPts val="0"/>
                </a:spcBef>
                <a:buNone/>
              </a:pPr>
              <a:r>
                <a:rPr lang="en"/>
                <a:t>Essentially this menu is telling MLZ how to format multilingual citations. These will be the defaults when using the Word Processor Plugin (we’ll do that later). These can be changed on a per document basis. So don’t stress about the current choices.</a:t>
              </a:r>
            </a:p>
          </p:txBody>
        </p:sp>
      </p:grpSp>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221"/>
                                        </p:tgtEl>
                                        <p:attrNameLst>
                                          <p:attrName>style.visibility</p:attrName>
                                        </p:attrNameLst>
                                      </p:cBhvr>
                                      <p:to>
                                        <p:strVal val="visible"/>
                                      </p:to>
                                    </p:set>
                                    <p:animEffect transition="in" filter="fade">
                                      <p:cBhvr>
                                        <p:cTn dur="500"/>
                                        <p:tgtEl>
                                          <p:spTgt spid="221"/>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225"/>
                                        </p:tgtEl>
                                        <p:attrNameLst>
                                          <p:attrName>style.visibility</p:attrName>
                                        </p:attrNameLst>
                                      </p:cBhvr>
                                      <p:to>
                                        <p:strVal val="visible"/>
                                      </p:to>
                                    </p:set>
                                    <p:animEffect transition="in" filter="fade">
                                      <p:cBhvr>
                                        <p:cTn dur="500"/>
                                        <p:tgtEl>
                                          <p:spTgt spid="225"/>
                                        </p:tgtEl>
                                      </p:cBhvr>
                                    </p:animEffect>
                                  </p:childTnLst>
                                </p:cTn>
                              </p:par>
                              <p:par>
                                <p:cTn presetID="10" fill="hold" presetSubtype="0" presetClass="exit" nodeType="withEffect">
                                  <p:stCondLst>
                                    <p:cond delay="0"/>
                                  </p:stCondLst>
                                  <p:childTnLst>
                                    <p:animEffect transition="out" filter="fade">
                                      <p:cBhvr>
                                        <p:cTn dur="500"/>
                                        <p:tgtEl>
                                          <p:spTgt spid="221"/>
                                        </p:tgtEl>
                                      </p:cBhvr>
                                    </p:animEffect>
                                    <p:set>
                                      <p:cBhvr>
                                        <p:cTn dur="1" fill="hold">
                                          <p:stCondLst>
                                            <p:cond delay="500"/>
                                          </p:stCondLst>
                                        </p:cTn>
                                        <p:tgtEl>
                                          <p:spTgt spid="22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228"/>
                                        </p:tgtEl>
                                        <p:attrNameLst>
                                          <p:attrName>style.visibility</p:attrName>
                                        </p:attrNameLst>
                                      </p:cBhvr>
                                      <p:to>
                                        <p:strVal val="visible"/>
                                      </p:to>
                                    </p:set>
                                    <p:animEffect transition="in" filter="fade">
                                      <p:cBhvr>
                                        <p:cTn dur="500"/>
                                        <p:tgtEl>
                                          <p:spTgt spid="228"/>
                                        </p:tgtEl>
                                      </p:cBhvr>
                                    </p:animEffect>
                                  </p:childTnLst>
                                </p:cTn>
                              </p:par>
                              <p:par>
                                <p:cTn presetID="10" fill="hold" presetSubtype="0" presetClass="exit" nodeType="withEffect">
                                  <p:stCondLst>
                                    <p:cond delay="0"/>
                                  </p:stCondLst>
                                  <p:childTnLst>
                                    <p:animEffect transition="out" filter="fade">
                                      <p:cBhvr>
                                        <p:cTn dur="500"/>
                                        <p:tgtEl>
                                          <p:spTgt spid="225"/>
                                        </p:tgtEl>
                                      </p:cBhvr>
                                    </p:animEffect>
                                    <p:set>
                                      <p:cBhvr>
                                        <p:cTn dur="1" fill="hold">
                                          <p:stCondLst>
                                            <p:cond delay="500"/>
                                          </p:stCondLst>
                                        </p:cTn>
                                        <p:tgtEl>
                                          <p:spTgt spid="22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231"/>
                                        </p:tgtEl>
                                        <p:attrNameLst>
                                          <p:attrName>style.visibility</p:attrName>
                                        </p:attrNameLst>
                                      </p:cBhvr>
                                      <p:to>
                                        <p:strVal val="visible"/>
                                      </p:to>
                                    </p:set>
                                    <p:animEffect transition="in" filter="fade">
                                      <p:cBhvr>
                                        <p:cTn dur="500"/>
                                        <p:tgtEl>
                                          <p:spTgt spid="231"/>
                                        </p:tgtEl>
                                      </p:cBhvr>
                                    </p:animEffect>
                                  </p:childTnLst>
                                </p:cTn>
                              </p:par>
                              <p:par>
                                <p:cTn presetID="10" fill="hold" presetSubtype="0" presetClass="exit" nodeType="withEffect">
                                  <p:stCondLst>
                                    <p:cond delay="0"/>
                                  </p:stCondLst>
                                  <p:childTnLst>
                                    <p:animEffect transition="out" filter="fade">
                                      <p:cBhvr>
                                        <p:cTn dur="500"/>
                                        <p:tgtEl>
                                          <p:spTgt spid="228"/>
                                        </p:tgtEl>
                                      </p:cBhvr>
                                    </p:animEffect>
                                    <p:set>
                                      <p:cBhvr>
                                        <p:cTn dur="1" fill="hold">
                                          <p:stCondLst>
                                            <p:cond delay="500"/>
                                          </p:stCondLst>
                                        </p:cTn>
                                        <p:tgtEl>
                                          <p:spTgt spid="22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237"/>
                                        </p:tgtEl>
                                        <p:attrNameLst>
                                          <p:attrName>style.visibility</p:attrName>
                                        </p:attrNameLst>
                                      </p:cBhvr>
                                      <p:to>
                                        <p:strVal val="visible"/>
                                      </p:to>
                                    </p:set>
                                    <p:animEffect transition="in" filter="fade">
                                      <p:cBhvr>
                                        <p:cTn dur="500"/>
                                        <p:tgtEl>
                                          <p:spTgt spid="237"/>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234"/>
                                        </p:tgtEl>
                                        <p:attrNameLst>
                                          <p:attrName>style.visibility</p:attrName>
                                        </p:attrNameLst>
                                      </p:cBhvr>
                                      <p:to>
                                        <p:strVal val="visible"/>
                                      </p:to>
                                    </p:set>
                                    <p:animEffect transition="in" filter="fade">
                                      <p:cBhvr>
                                        <p:cTn dur="500"/>
                                        <p:tgtEl>
                                          <p:spTgt spid="234"/>
                                        </p:tgtEl>
                                      </p:cBhvr>
                                    </p:animEffect>
                                  </p:childTnLst>
                                </p:cTn>
                              </p:par>
                              <p:par>
                                <p:cTn presetID="10" fill="hold" presetSubtype="0" presetClass="exit" nodeType="withEffect">
                                  <p:stCondLst>
                                    <p:cond delay="0"/>
                                  </p:stCondLst>
                                  <p:childTnLst>
                                    <p:animEffect transition="out" filter="fade">
                                      <p:cBhvr>
                                        <p:cTn dur="500"/>
                                        <p:tgtEl>
                                          <p:spTgt spid="231"/>
                                        </p:tgtEl>
                                      </p:cBhvr>
                                    </p:animEffect>
                                    <p:set>
                                      <p:cBhvr>
                                        <p:cTn dur="1" fill="hold">
                                          <p:stCondLst>
                                            <p:cond delay="500"/>
                                          </p:stCondLst>
                                        </p:cTn>
                                        <p:tgtEl>
                                          <p:spTgt spid="231"/>
                                        </p:tgtEl>
                                        <p:attrNameLst>
                                          <p:attrName>style.visibility</p:attrName>
                                        </p:attrNameLst>
                                      </p:cBhvr>
                                      <p:to>
                                        <p:strVal val="hidden"/>
                                      </p:to>
                                    </p:set>
                                  </p:childTnLst>
                                </p:cTn>
                              </p:par>
                              <p:par>
                                <p:cTn presetID="10" fill="hold" presetSubtype="0" presetClass="exit" nodeType="withEffect">
                                  <p:stCondLst>
                                    <p:cond delay="0"/>
                                  </p:stCondLst>
                                  <p:childTnLst>
                                    <p:animEffect transition="out" filter="fade">
                                      <p:cBhvr>
                                        <p:cTn dur="500"/>
                                        <p:tgtEl>
                                          <p:spTgt spid="237"/>
                                        </p:tgtEl>
                                      </p:cBhvr>
                                    </p:animEffect>
                                    <p:set>
                                      <p:cBhvr>
                                        <p:cTn dur="1" fill="hold">
                                          <p:stCondLst>
                                            <p:cond delay="500"/>
                                          </p:stCondLst>
                                        </p:cTn>
                                        <p:tgtEl>
                                          <p:spTgt spid="23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238"/>
                                        </p:tgtEl>
                                        <p:attrNameLst>
                                          <p:attrName>style.visibility</p:attrName>
                                        </p:attrNameLst>
                                      </p:cBhvr>
                                      <p:to>
                                        <p:strVal val="visible"/>
                                      </p:to>
                                    </p:set>
                                    <p:animEffect transition="in" filter="fade">
                                      <p:cBhvr>
                                        <p:cTn dur="500"/>
                                        <p:tgtEl>
                                          <p:spTgt spid="238"/>
                                        </p:tgtEl>
                                      </p:cBhvr>
                                    </p:animEffect>
                                  </p:childTnLst>
                                </p:cTn>
                              </p:par>
                              <p:par>
                                <p:cTn presetID="10" fill="hold" presetSubtype="0" presetClass="exit" nodeType="withEffect">
                                  <p:stCondLst>
                                    <p:cond delay="0"/>
                                  </p:stCondLst>
                                  <p:childTnLst>
                                    <p:animEffect transition="out" filter="fade">
                                      <p:cBhvr>
                                        <p:cTn dur="500"/>
                                        <p:tgtEl>
                                          <p:spTgt spid="234"/>
                                        </p:tgtEl>
                                      </p:cBhvr>
                                    </p:animEffect>
                                    <p:set>
                                      <p:cBhvr>
                                        <p:cTn dur="1" fill="hold">
                                          <p:stCondLst>
                                            <p:cond delay="500"/>
                                          </p:stCondLst>
                                        </p:cTn>
                                        <p:tgtEl>
                                          <p:spTgt spid="234"/>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4" name="Shape 244"/>
        <p:cNvGrpSpPr/>
        <p:nvPr/>
      </p:nvGrpSpPr>
      <p:grpSpPr>
        <a:xfrm>
          <a:off y="0" x="0"/>
          <a:ext cy="0" cx="0"/>
          <a:chOff y="0" x="0"/>
          <a:chExt cy="0" cx="0"/>
        </a:xfrm>
      </p:grpSpPr>
      <p:sp>
        <p:nvSpPr>
          <p:cNvPr id="245" name="Shape 245"/>
          <p:cNvSpPr txBox="1"/>
          <p:nvPr>
            <p:ph type="title"/>
          </p:nvPr>
        </p:nvSpPr>
        <p:spPr>
          <a:xfrm>
            <a:off y="274649" x="457200"/>
            <a:ext cy="634800" cx="8229600"/>
          </a:xfrm>
          <a:prstGeom prst="rect">
            <a:avLst/>
          </a:prstGeom>
        </p:spPr>
        <p:txBody>
          <a:bodyPr bIns="91425" rIns="91425" lIns="91425" tIns="91425" anchor="ctr" anchorCtr="0">
            <a:noAutofit/>
          </a:bodyPr>
          <a:lstStyle/>
          <a:p>
            <a:pPr algn="ctr" rtl="0" lvl="0">
              <a:spcBef>
                <a:spcPts val="0"/>
              </a:spcBef>
              <a:buNone/>
            </a:pPr>
            <a:r>
              <a:rPr lang="en">
                <a:solidFill>
                  <a:srgbClr val="A61C00"/>
                </a:solidFill>
              </a:rPr>
              <a:t>Filling out a Bilingual Citation</a:t>
            </a:r>
          </a:p>
        </p:txBody>
      </p:sp>
      <p:sp>
        <p:nvSpPr>
          <p:cNvPr id="246" name="Shape 246"/>
          <p:cNvSpPr txBox="1"/>
          <p:nvPr>
            <p:ph idx="1" type="body"/>
          </p:nvPr>
        </p:nvSpPr>
        <p:spPr>
          <a:xfrm>
            <a:off y="909450" x="457200"/>
            <a:ext cy="857099" cx="8229600"/>
          </a:xfrm>
          <a:prstGeom prst="rect">
            <a:avLst/>
          </a:prstGeom>
        </p:spPr>
        <p:txBody>
          <a:bodyPr bIns="91425" rIns="91425" lIns="91425" tIns="91425" anchor="t" anchorCtr="0">
            <a:noAutofit/>
          </a:bodyPr>
          <a:lstStyle/>
          <a:p>
            <a:pPr rtl="0" lvl="0" indent="-342900" marL="457200">
              <a:spcBef>
                <a:spcPts val="0"/>
              </a:spcBef>
              <a:buClr>
                <a:srgbClr val="CC4125"/>
              </a:buClr>
              <a:buSzPct val="100000"/>
              <a:buFont typeface="Arial"/>
              <a:buChar char="●"/>
            </a:pPr>
            <a:r>
              <a:rPr sz="1800" lang="en">
                <a:solidFill>
                  <a:srgbClr val="CC4125"/>
                </a:solidFill>
              </a:rPr>
              <a:t>Your languages and scripts are selected, let’s start making a citation. But before that, look at these ‘before’ and ‘after’ screen captures.</a:t>
            </a:r>
          </a:p>
        </p:txBody>
      </p:sp>
      <p:cxnSp>
        <p:nvCxnSpPr>
          <p:cNvPr id="247" name="Shape 247"/>
          <p:cNvCxnSpPr/>
          <p:nvPr/>
        </p:nvCxnSpPr>
        <p:spPr>
          <a:xfrm>
            <a:off y="906475" x="817500"/>
            <a:ext cy="0" cx="7509000"/>
          </a:xfrm>
          <a:prstGeom prst="straightConnector1">
            <a:avLst/>
          </a:prstGeom>
          <a:noFill/>
          <a:ln w="19050" cap="flat">
            <a:solidFill>
              <a:schemeClr val="dk2"/>
            </a:solidFill>
            <a:prstDash val="solid"/>
            <a:round/>
            <a:headEnd w="lg" len="lg" type="none"/>
            <a:tailEnd w="lg" len="lg" type="none"/>
          </a:ln>
        </p:spPr>
      </p:cxnSp>
      <p:grpSp>
        <p:nvGrpSpPr>
          <p:cNvPr id="248" name="Shape 248"/>
          <p:cNvGrpSpPr/>
          <p:nvPr/>
        </p:nvGrpSpPr>
        <p:grpSpPr>
          <a:xfrm>
            <a:off y="2032225" x="457187"/>
            <a:ext cy="4064224" cx="3952949"/>
            <a:chOff y="2481700" x="442912"/>
            <a:chExt cy="4064224" cx="3952949"/>
          </a:xfrm>
        </p:grpSpPr>
        <p:pic>
          <p:nvPicPr>
            <p:cNvPr id="249" name="Shape 249"/>
            <p:cNvPicPr preferRelativeResize="0"/>
            <p:nvPr/>
          </p:nvPicPr>
          <p:blipFill>
            <a:blip r:embed="rId3">
              <a:alphaModFix/>
            </a:blip>
            <a:stretch>
              <a:fillRect/>
            </a:stretch>
          </p:blipFill>
          <p:spPr>
            <a:xfrm>
              <a:off y="2829400" x="442912"/>
              <a:ext cy="3716524" cx="3952949"/>
            </a:xfrm>
            <a:prstGeom prst="rect">
              <a:avLst/>
            </a:prstGeom>
            <a:noFill/>
            <a:ln>
              <a:noFill/>
            </a:ln>
          </p:spPr>
        </p:pic>
        <p:sp>
          <p:nvSpPr>
            <p:cNvPr id="250" name="Shape 250"/>
            <p:cNvSpPr txBox="1"/>
            <p:nvPr/>
          </p:nvSpPr>
          <p:spPr>
            <a:xfrm>
              <a:off y="2481700" x="442987"/>
              <a:ext cy="347700" cx="3952800"/>
            </a:xfrm>
            <a:prstGeom prst="rect">
              <a:avLst/>
            </a:prstGeom>
            <a:noFill/>
            <a:ln>
              <a:noFill/>
            </a:ln>
          </p:spPr>
          <p:txBody>
            <a:bodyPr bIns="91425" rIns="91425" lIns="91425" tIns="91425" anchor="ctr" anchorCtr="0">
              <a:noAutofit/>
            </a:bodyPr>
            <a:lstStyle/>
            <a:p>
              <a:pPr algn="ctr">
                <a:spcBef>
                  <a:spcPts val="0"/>
                </a:spcBef>
                <a:buNone/>
              </a:pPr>
              <a:r>
                <a:rPr b="1" sz="1800" lang="en">
                  <a:solidFill>
                    <a:srgbClr val="CC4125"/>
                  </a:solidFill>
                </a:rPr>
                <a:t>Raw Import</a:t>
              </a:r>
            </a:p>
          </p:txBody>
        </p:sp>
      </p:grpSp>
      <p:grpSp>
        <p:nvGrpSpPr>
          <p:cNvPr id="251" name="Shape 251"/>
          <p:cNvGrpSpPr/>
          <p:nvPr/>
        </p:nvGrpSpPr>
        <p:grpSpPr>
          <a:xfrm>
            <a:off y="2032225" x="4733850"/>
            <a:ext cy="4064224" cx="3952956"/>
            <a:chOff y="2481700" x="4657100"/>
            <a:chExt cy="4064224" cx="3952956"/>
          </a:xfrm>
        </p:grpSpPr>
        <p:pic>
          <p:nvPicPr>
            <p:cNvPr id="252" name="Shape 252"/>
            <p:cNvPicPr preferRelativeResize="0"/>
            <p:nvPr/>
          </p:nvPicPr>
          <p:blipFill>
            <a:blip r:embed="rId4">
              <a:alphaModFix/>
            </a:blip>
            <a:stretch>
              <a:fillRect/>
            </a:stretch>
          </p:blipFill>
          <p:spPr>
            <a:xfrm>
              <a:off y="2829400" x="4657106"/>
              <a:ext cy="3716524" cx="3952949"/>
            </a:xfrm>
            <a:prstGeom prst="rect">
              <a:avLst/>
            </a:prstGeom>
            <a:noFill/>
            <a:ln>
              <a:noFill/>
            </a:ln>
          </p:spPr>
        </p:pic>
        <p:sp>
          <p:nvSpPr>
            <p:cNvPr id="253" name="Shape 253"/>
            <p:cNvSpPr txBox="1"/>
            <p:nvPr/>
          </p:nvSpPr>
          <p:spPr>
            <a:xfrm>
              <a:off y="2481700" x="4657100"/>
              <a:ext cy="347700" cx="3952800"/>
            </a:xfrm>
            <a:prstGeom prst="rect">
              <a:avLst/>
            </a:prstGeom>
            <a:noFill/>
            <a:ln>
              <a:noFill/>
            </a:ln>
          </p:spPr>
          <p:txBody>
            <a:bodyPr bIns="91425" rIns="91425" lIns="91425" tIns="91425" anchor="ctr" anchorCtr="0">
              <a:noAutofit/>
            </a:bodyPr>
            <a:lstStyle/>
            <a:p>
              <a:pPr algn="ctr" rtl="0" lvl="0">
                <a:spcBef>
                  <a:spcPts val="0"/>
                </a:spcBef>
                <a:buNone/>
              </a:pPr>
              <a:r>
                <a:rPr b="1" sz="1800" lang="en">
                  <a:solidFill>
                    <a:srgbClr val="CC4125"/>
                  </a:solidFill>
                </a:rPr>
                <a:t>After adding multilingual Data</a:t>
              </a:r>
            </a:p>
          </p:txBody>
        </p:sp>
      </p:grpSp>
      <p:sp>
        <p:nvSpPr>
          <p:cNvPr id="254" name="Shape 254"/>
          <p:cNvSpPr/>
          <p:nvPr/>
        </p:nvSpPr>
        <p:spPr>
          <a:xfrm>
            <a:off y="4868525" x="768300"/>
            <a:ext cy="185999" cx="808800"/>
          </a:xfrm>
          <a:prstGeom prst="rect">
            <a:avLst/>
          </a:prstGeom>
          <a:noFill/>
          <a:ln w="19050" cap="flat">
            <a:solidFill>
              <a:srgbClr val="FF0000"/>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255" name="Shape 255"/>
          <p:cNvSpPr txBox="1"/>
          <p:nvPr/>
        </p:nvSpPr>
        <p:spPr>
          <a:xfrm>
            <a:off y="2943725" x="1577100"/>
            <a:ext cy="2110799" cx="2458500"/>
          </a:xfrm>
          <a:prstGeom prst="rect">
            <a:avLst/>
          </a:prstGeom>
          <a:solidFill>
            <a:srgbClr val="F4CCCC"/>
          </a:solidFill>
          <a:ln w="19050" cap="flat">
            <a:solidFill>
              <a:srgbClr val="FF0000"/>
            </a:solidFill>
            <a:prstDash val="solid"/>
            <a:round/>
            <a:headEnd w="med" len="med" type="none"/>
            <a:tailEnd w="med" len="med" type="none"/>
          </a:ln>
        </p:spPr>
        <p:txBody>
          <a:bodyPr bIns="91425" rIns="91425" lIns="91425" tIns="91425" anchor="ctr" anchorCtr="0">
            <a:noAutofit/>
          </a:bodyPr>
          <a:lstStyle/>
          <a:p>
            <a:pPr rtl="0" lvl="0">
              <a:spcBef>
                <a:spcPts val="0"/>
              </a:spcBef>
              <a:buNone/>
            </a:pPr>
            <a:r>
              <a:rPr u="sng" b="1" lang="en"/>
              <a:t>*Important*</a:t>
            </a:r>
          </a:p>
          <a:p>
            <a:pPr>
              <a:spcBef>
                <a:spcPts val="0"/>
              </a:spcBef>
              <a:buNone/>
            </a:pPr>
            <a:r>
              <a:rPr lang="en"/>
              <a:t>You won’t be able to see this field in the next slide, but you need to enter either ‘</a:t>
            </a:r>
            <a:r>
              <a:rPr b="1" lang="en"/>
              <a:t>jp</a:t>
            </a:r>
            <a:r>
              <a:rPr lang="en"/>
              <a:t>’ or ‘</a:t>
            </a:r>
            <a:r>
              <a:rPr b="1" lang="en"/>
              <a:t>en</a:t>
            </a:r>
            <a:r>
              <a:rPr lang="en"/>
              <a:t>’ exactly in the language field. This metadata is essential. If you don’t this will create problems later on.</a:t>
            </a:r>
          </a:p>
        </p:txBody>
      </p:sp>
      <p:sp>
        <p:nvSpPr>
          <p:cNvPr id="256" name="Shape 256"/>
          <p:cNvSpPr txBox="1"/>
          <p:nvPr/>
        </p:nvSpPr>
        <p:spPr>
          <a:xfrm>
            <a:off y="5058625" x="768300"/>
            <a:ext cy="634800" cx="3267300"/>
          </a:xfrm>
          <a:prstGeom prst="rect">
            <a:avLst/>
          </a:prstGeom>
          <a:solidFill>
            <a:srgbClr val="F4CCCC"/>
          </a:solidFill>
          <a:ln w="19050" cap="flat">
            <a:solidFill>
              <a:srgbClr val="FF0000"/>
            </a:solidFill>
            <a:prstDash val="solid"/>
            <a:round/>
            <a:headEnd w="med" len="med" type="none"/>
            <a:tailEnd w="med" len="med" type="none"/>
          </a:ln>
        </p:spPr>
        <p:txBody>
          <a:bodyPr bIns="91425" rIns="91425" lIns="91425" tIns="91425" anchor="ctr" anchorCtr="0">
            <a:noAutofit/>
          </a:bodyPr>
          <a:lstStyle/>
          <a:p>
            <a:pPr algn="ctr">
              <a:spcBef>
                <a:spcPts val="0"/>
              </a:spcBef>
              <a:buNone/>
            </a:pPr>
            <a:r>
              <a:rPr lang="en"/>
              <a:t>This ‘jpn’ should not be used, nor should ‘eng’ be used for English.</a:t>
            </a:r>
          </a:p>
        </p:txBody>
      </p:sp>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254"/>
                                        </p:tgtEl>
                                        <p:attrNameLst>
                                          <p:attrName>style.visibility</p:attrName>
                                        </p:attrNameLst>
                                      </p:cBhvr>
                                      <p:to>
                                        <p:strVal val="visible"/>
                                      </p:to>
                                    </p:set>
                                    <p:animEffect transition="in" filter="fade">
                                      <p:cBhvr>
                                        <p:cTn dur="500"/>
                                        <p:tgtEl>
                                          <p:spTgt spid="254"/>
                                        </p:tgtEl>
                                      </p:cBhvr>
                                    </p:animEffect>
                                  </p:childTnLst>
                                </p:cTn>
                              </p:par>
                              <p:par>
                                <p:cTn presetID="10" fill="hold" presetSubtype="0" presetClass="entr" nodeType="withEffect">
                                  <p:stCondLst>
                                    <p:cond delay="0"/>
                                  </p:stCondLst>
                                  <p:childTnLst>
                                    <p:set>
                                      <p:cBhvr>
                                        <p:cTn dur="1" fill="hold">
                                          <p:stCondLst>
                                            <p:cond delay="0"/>
                                          </p:stCondLst>
                                        </p:cTn>
                                        <p:tgtEl>
                                          <p:spTgt spid="255"/>
                                        </p:tgtEl>
                                        <p:attrNameLst>
                                          <p:attrName>style.visibility</p:attrName>
                                        </p:attrNameLst>
                                      </p:cBhvr>
                                      <p:to>
                                        <p:strVal val="visible"/>
                                      </p:to>
                                    </p:set>
                                    <p:animEffect transition="in" filter="fade">
                                      <p:cBhvr>
                                        <p:cTn dur="1000"/>
                                        <p:tgtEl>
                                          <p:spTgt spid="255"/>
                                        </p:tgtEl>
                                      </p:cBhvr>
                                    </p:animEffect>
                                  </p:childTnLst>
                                </p:cTn>
                              </p:par>
                              <p:par>
                                <p:cTn presetID="10" fill="hold" presetSubtype="0" presetClass="entr" nodeType="withEffect">
                                  <p:stCondLst>
                                    <p:cond delay="0"/>
                                  </p:stCondLst>
                                  <p:childTnLst>
                                    <p:set>
                                      <p:cBhvr>
                                        <p:cTn dur="1" fill="hold">
                                          <p:stCondLst>
                                            <p:cond delay="0"/>
                                          </p:stCondLst>
                                        </p:cTn>
                                        <p:tgtEl>
                                          <p:spTgt spid="256"/>
                                        </p:tgtEl>
                                        <p:attrNameLst>
                                          <p:attrName>style.visibility</p:attrName>
                                        </p:attrNameLst>
                                      </p:cBhvr>
                                      <p:to>
                                        <p:strVal val="visible"/>
                                      </p:to>
                                    </p:set>
                                    <p:animEffect transition="in" filter="fade">
                                      <p:cBhvr>
                                        <p:cTn dur="1000"/>
                                        <p:tgtEl>
                                          <p:spTgt spid="2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0" name="Shape 260"/>
        <p:cNvGrpSpPr/>
        <p:nvPr/>
      </p:nvGrpSpPr>
      <p:grpSpPr>
        <a:xfrm>
          <a:off y="0" x="0"/>
          <a:ext cy="0" cx="0"/>
          <a:chOff y="0" x="0"/>
          <a:chExt cy="0" cx="0"/>
        </a:xfrm>
      </p:grpSpPr>
      <p:sp>
        <p:nvSpPr>
          <p:cNvPr id="261" name="Shape 261"/>
          <p:cNvSpPr txBox="1"/>
          <p:nvPr>
            <p:ph type="title"/>
          </p:nvPr>
        </p:nvSpPr>
        <p:spPr>
          <a:xfrm>
            <a:off y="274649" x="457200"/>
            <a:ext cy="634800" cx="8229600"/>
          </a:xfrm>
          <a:prstGeom prst="rect">
            <a:avLst/>
          </a:prstGeom>
        </p:spPr>
        <p:txBody>
          <a:bodyPr bIns="91425" rIns="91425" lIns="91425" tIns="91425" anchor="ctr" anchorCtr="0">
            <a:noAutofit/>
          </a:bodyPr>
          <a:lstStyle/>
          <a:p>
            <a:pPr algn="ctr" rtl="0" lvl="0">
              <a:spcBef>
                <a:spcPts val="0"/>
              </a:spcBef>
              <a:buNone/>
            </a:pPr>
            <a:r>
              <a:rPr lang="en">
                <a:solidFill>
                  <a:srgbClr val="A61C00"/>
                </a:solidFill>
              </a:rPr>
              <a:t>Filling out a Bilingual Citation</a:t>
            </a:r>
          </a:p>
        </p:txBody>
      </p:sp>
      <p:sp>
        <p:nvSpPr>
          <p:cNvPr id="262" name="Shape 262"/>
          <p:cNvSpPr txBox="1"/>
          <p:nvPr>
            <p:ph idx="1" type="body"/>
          </p:nvPr>
        </p:nvSpPr>
        <p:spPr>
          <a:xfrm>
            <a:off y="909450" x="457200"/>
            <a:ext cy="1055399" cx="8229600"/>
          </a:xfrm>
          <a:prstGeom prst="rect">
            <a:avLst/>
          </a:prstGeom>
        </p:spPr>
        <p:txBody>
          <a:bodyPr bIns="91425" rIns="91425" lIns="91425" tIns="91425" anchor="t" anchorCtr="0">
            <a:noAutofit/>
          </a:bodyPr>
          <a:lstStyle/>
          <a:p>
            <a:pPr rtl="0" lvl="0" indent="-342900" marL="457200">
              <a:spcBef>
                <a:spcPts val="0"/>
              </a:spcBef>
              <a:buClr>
                <a:srgbClr val="CC0000"/>
              </a:buClr>
              <a:buSzPct val="100000"/>
              <a:buFont typeface="Arial"/>
              <a:buChar char="●"/>
            </a:pPr>
            <a:r>
              <a:rPr sz="1800" lang="en">
                <a:solidFill>
                  <a:srgbClr val="CC0000"/>
                </a:solidFill>
              </a:rPr>
              <a:t>Basics about filling out multilingual data.</a:t>
            </a:r>
          </a:p>
        </p:txBody>
      </p:sp>
      <p:cxnSp>
        <p:nvCxnSpPr>
          <p:cNvPr id="263" name="Shape 263"/>
          <p:cNvCxnSpPr/>
          <p:nvPr/>
        </p:nvCxnSpPr>
        <p:spPr>
          <a:xfrm>
            <a:off y="906475" x="817500"/>
            <a:ext cy="0" cx="7509000"/>
          </a:xfrm>
          <a:prstGeom prst="straightConnector1">
            <a:avLst/>
          </a:prstGeom>
          <a:noFill/>
          <a:ln w="19050" cap="flat">
            <a:solidFill>
              <a:schemeClr val="dk2"/>
            </a:solidFill>
            <a:prstDash val="solid"/>
            <a:round/>
            <a:headEnd w="lg" len="lg" type="none"/>
            <a:tailEnd w="lg" len="lg" type="none"/>
          </a:ln>
        </p:spPr>
      </p:cxnSp>
      <p:pic>
        <p:nvPicPr>
          <p:cNvPr id="264" name="Shape 264"/>
          <p:cNvPicPr preferRelativeResize="0"/>
          <p:nvPr/>
        </p:nvPicPr>
        <p:blipFill>
          <a:blip r:embed="rId3">
            <a:alphaModFix/>
          </a:blip>
          <a:stretch>
            <a:fillRect/>
          </a:stretch>
        </p:blipFill>
        <p:spPr>
          <a:xfrm>
            <a:off y="2800987" x="6298362"/>
            <a:ext cy="2466975" cx="2381250"/>
          </a:xfrm>
          <a:prstGeom prst="rect">
            <a:avLst/>
          </a:prstGeom>
          <a:noFill/>
          <a:ln>
            <a:noFill/>
          </a:ln>
        </p:spPr>
      </p:pic>
      <p:pic>
        <p:nvPicPr>
          <p:cNvPr id="265" name="Shape 265"/>
          <p:cNvPicPr preferRelativeResize="0"/>
          <p:nvPr/>
        </p:nvPicPr>
        <p:blipFill>
          <a:blip r:embed="rId4">
            <a:alphaModFix/>
          </a:blip>
          <a:stretch>
            <a:fillRect/>
          </a:stretch>
        </p:blipFill>
        <p:spPr>
          <a:xfrm>
            <a:off y="2800987" x="3381375"/>
            <a:ext cy="2466975" cx="2381250"/>
          </a:xfrm>
          <a:prstGeom prst="rect">
            <a:avLst/>
          </a:prstGeom>
          <a:noFill/>
          <a:ln>
            <a:noFill/>
          </a:ln>
        </p:spPr>
      </p:pic>
      <p:pic>
        <p:nvPicPr>
          <p:cNvPr id="266" name="Shape 266"/>
          <p:cNvPicPr preferRelativeResize="0"/>
          <p:nvPr/>
        </p:nvPicPr>
        <p:blipFill>
          <a:blip r:embed="rId5">
            <a:alphaModFix/>
          </a:blip>
          <a:stretch>
            <a:fillRect/>
          </a:stretch>
        </p:blipFill>
        <p:spPr>
          <a:xfrm>
            <a:off y="2800987" x="464387"/>
            <a:ext cy="2466975" cx="2381250"/>
          </a:xfrm>
          <a:prstGeom prst="rect">
            <a:avLst/>
          </a:prstGeom>
          <a:noFill/>
          <a:ln>
            <a:noFill/>
          </a:ln>
        </p:spPr>
      </p:pic>
      <p:grpSp>
        <p:nvGrpSpPr>
          <p:cNvPr id="267" name="Shape 267"/>
          <p:cNvGrpSpPr/>
          <p:nvPr/>
        </p:nvGrpSpPr>
        <p:grpSpPr>
          <a:xfrm>
            <a:off y="3356225" x="469050"/>
            <a:ext cy="1911899" cx="2381549"/>
            <a:chOff y="3356225" x="469050"/>
            <a:chExt cy="1911899" cx="2381549"/>
          </a:xfrm>
        </p:grpSpPr>
        <p:sp>
          <p:nvSpPr>
            <p:cNvPr id="268" name="Shape 268"/>
            <p:cNvSpPr/>
            <p:nvPr/>
          </p:nvSpPr>
          <p:spPr>
            <a:xfrm>
              <a:off y="3356225" x="469050"/>
              <a:ext cy="347700" cx="1273499"/>
            </a:xfrm>
            <a:prstGeom prst="rect">
              <a:avLst/>
            </a:prstGeom>
            <a:noFill/>
            <a:ln w="19050" cap="flat">
              <a:solidFill>
                <a:srgbClr val="FF0000"/>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269" name="Shape 269"/>
            <p:cNvSpPr txBox="1"/>
            <p:nvPr/>
          </p:nvSpPr>
          <p:spPr>
            <a:xfrm>
              <a:off y="3703925" x="469200"/>
              <a:ext cy="1564199" cx="2381399"/>
            </a:xfrm>
            <a:prstGeom prst="rect">
              <a:avLst/>
            </a:prstGeom>
            <a:solidFill>
              <a:srgbClr val="F4CCCC"/>
            </a:solidFill>
            <a:ln w="19050" cap="flat">
              <a:solidFill>
                <a:srgbClr val="FF0000"/>
              </a:solidFill>
              <a:prstDash val="solid"/>
              <a:round/>
              <a:headEnd w="med" len="med" type="none"/>
              <a:tailEnd w="med" len="med" type="none"/>
            </a:ln>
          </p:spPr>
          <p:txBody>
            <a:bodyPr bIns="91425" rIns="91425" lIns="91425" tIns="91425" anchor="ctr" anchorCtr="0">
              <a:noAutofit/>
            </a:bodyPr>
            <a:lstStyle/>
            <a:p>
              <a:pPr>
                <a:spcBef>
                  <a:spcPts val="0"/>
                </a:spcBef>
                <a:buNone/>
              </a:pPr>
              <a:r>
                <a:rPr lang="en"/>
                <a:t>When your mouse hovers over a field that is ‘</a:t>
              </a:r>
              <a:r>
                <a:rPr b="1" lang="en"/>
                <a:t>multilingual enabled</a:t>
              </a:r>
              <a:r>
                <a:rPr lang="en"/>
                <a:t>’ a blue border will appear. These are the ‘</a:t>
              </a:r>
              <a:r>
                <a:rPr b="1" lang="en"/>
                <a:t>master fields</a:t>
              </a:r>
              <a:r>
                <a:rPr lang="en"/>
                <a:t>’</a:t>
              </a:r>
            </a:p>
          </p:txBody>
        </p:sp>
      </p:grpSp>
      <p:grpSp>
        <p:nvGrpSpPr>
          <p:cNvPr id="270" name="Shape 270"/>
          <p:cNvGrpSpPr/>
          <p:nvPr/>
        </p:nvGrpSpPr>
        <p:grpSpPr>
          <a:xfrm>
            <a:off y="2108675" x="3381375"/>
            <a:ext cy="2945824" cx="2403599"/>
            <a:chOff y="2108675" x="3381375"/>
            <a:chExt cy="2945824" cx="2403599"/>
          </a:xfrm>
        </p:grpSpPr>
        <p:sp>
          <p:nvSpPr>
            <p:cNvPr id="271" name="Shape 271"/>
            <p:cNvSpPr/>
            <p:nvPr/>
          </p:nvSpPr>
          <p:spPr>
            <a:xfrm>
              <a:off y="3372400" x="3381375"/>
              <a:ext cy="1682099" cx="1382999"/>
            </a:xfrm>
            <a:prstGeom prst="rect">
              <a:avLst/>
            </a:prstGeom>
            <a:noFill/>
            <a:ln w="19050" cap="flat">
              <a:solidFill>
                <a:srgbClr val="FF0000"/>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272" name="Shape 272"/>
            <p:cNvSpPr txBox="1"/>
            <p:nvPr/>
          </p:nvSpPr>
          <p:spPr>
            <a:xfrm>
              <a:off y="2108675" x="3381375"/>
              <a:ext cy="1263600" cx="2403599"/>
            </a:xfrm>
            <a:prstGeom prst="rect">
              <a:avLst/>
            </a:prstGeom>
            <a:solidFill>
              <a:srgbClr val="F4CCCC"/>
            </a:solidFill>
            <a:ln w="19050" cap="flat">
              <a:solidFill>
                <a:srgbClr val="FF0000"/>
              </a:solidFill>
              <a:prstDash val="solid"/>
              <a:round/>
              <a:headEnd w="med" len="med" type="none"/>
              <a:tailEnd w="med" len="med" type="none"/>
            </a:ln>
          </p:spPr>
          <p:txBody>
            <a:bodyPr bIns="91425" rIns="91425" lIns="91425" tIns="91425" anchor="t" anchorCtr="0">
              <a:noAutofit/>
            </a:bodyPr>
            <a:lstStyle/>
            <a:p>
              <a:pPr>
                <a:spcBef>
                  <a:spcPts val="0"/>
                </a:spcBef>
                <a:buNone/>
              </a:pPr>
              <a:r>
                <a:rPr b="1" lang="en"/>
                <a:t>LEFT-CLICK</a:t>
              </a:r>
              <a:r>
                <a:rPr lang="en"/>
                <a:t> for the ‘</a:t>
              </a:r>
              <a:r>
                <a:rPr b="1" lang="en"/>
                <a:t>Reset Language</a:t>
              </a:r>
              <a:r>
                <a:rPr lang="en"/>
                <a:t>’ menu so you can set the language of the master field.</a:t>
              </a:r>
            </a:p>
          </p:txBody>
        </p:sp>
      </p:grpSp>
      <p:sp>
        <p:nvSpPr>
          <p:cNvPr id="273" name="Shape 273"/>
          <p:cNvSpPr/>
          <p:nvPr/>
        </p:nvSpPr>
        <p:spPr>
          <a:xfrm>
            <a:off y="3356225" x="6298375"/>
            <a:ext cy="1609200" cx="2435999"/>
          </a:xfrm>
          <a:prstGeom prst="rect">
            <a:avLst/>
          </a:prstGeom>
          <a:noFill/>
          <a:ln w="19050" cap="flat">
            <a:solidFill>
              <a:srgbClr val="FF0000"/>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274" name="Shape 274"/>
          <p:cNvSpPr txBox="1"/>
          <p:nvPr/>
        </p:nvSpPr>
        <p:spPr>
          <a:xfrm>
            <a:off y="2209900" x="6298350"/>
            <a:ext cy="1146299" cx="2435999"/>
          </a:xfrm>
          <a:prstGeom prst="rect">
            <a:avLst/>
          </a:prstGeom>
          <a:solidFill>
            <a:srgbClr val="F4CCCC"/>
          </a:solidFill>
          <a:ln w="19050" cap="flat">
            <a:solidFill>
              <a:srgbClr val="FF0000"/>
            </a:solidFill>
            <a:prstDash val="solid"/>
            <a:round/>
            <a:headEnd w="med" len="med" type="none"/>
            <a:tailEnd w="med" len="med" type="none"/>
          </a:ln>
        </p:spPr>
        <p:txBody>
          <a:bodyPr bIns="91425" rIns="91425" lIns="91425" tIns="91425" anchor="ctr" anchorCtr="0">
            <a:noAutofit/>
          </a:bodyPr>
          <a:lstStyle/>
          <a:p>
            <a:pPr rtl="0" lvl="0">
              <a:spcBef>
                <a:spcPts val="0"/>
              </a:spcBef>
              <a:buNone/>
            </a:pPr>
            <a:r>
              <a:rPr b="1" lang="en"/>
              <a:t>RIGHT-CLICK</a:t>
            </a:r>
            <a:r>
              <a:rPr lang="en"/>
              <a:t> to add a subfield in one of the language options previously set up.</a:t>
            </a:r>
          </a:p>
        </p:txBody>
      </p:sp>
      <p:pic>
        <p:nvPicPr>
          <p:cNvPr id="275" name="Shape 275"/>
          <p:cNvPicPr preferRelativeResize="0"/>
          <p:nvPr/>
        </p:nvPicPr>
        <p:blipFill>
          <a:blip r:embed="rId6">
            <a:alphaModFix/>
          </a:blip>
          <a:stretch>
            <a:fillRect/>
          </a:stretch>
        </p:blipFill>
        <p:spPr>
          <a:xfrm>
            <a:off y="2007888" x="457206"/>
            <a:ext cy="3716524" cx="3952949"/>
          </a:xfrm>
          <a:prstGeom prst="rect">
            <a:avLst/>
          </a:prstGeom>
          <a:noFill/>
          <a:ln>
            <a:noFill/>
          </a:ln>
        </p:spPr>
      </p:pic>
      <p:sp>
        <p:nvSpPr>
          <p:cNvPr id="276" name="Shape 276"/>
          <p:cNvSpPr txBox="1"/>
          <p:nvPr/>
        </p:nvSpPr>
        <p:spPr>
          <a:xfrm>
            <a:off y="1398362" x="4410150"/>
            <a:ext cy="4994100" cx="2986799"/>
          </a:xfrm>
          <a:prstGeom prst="rect">
            <a:avLst/>
          </a:prstGeom>
          <a:solidFill>
            <a:srgbClr val="F4CCCC"/>
          </a:solidFill>
          <a:ln w="19050" cap="flat">
            <a:solidFill>
              <a:srgbClr val="FF0000"/>
            </a:solidFill>
            <a:prstDash val="solid"/>
            <a:round/>
            <a:headEnd w="med" len="med" type="none"/>
            <a:tailEnd w="med" len="med" type="none"/>
          </a:ln>
        </p:spPr>
        <p:txBody>
          <a:bodyPr bIns="91425" rIns="91425" lIns="91425" tIns="91425" anchor="t" anchorCtr="0">
            <a:noAutofit/>
          </a:bodyPr>
          <a:lstStyle/>
          <a:p>
            <a:pPr rtl="0" lvl="0">
              <a:spcBef>
                <a:spcPts val="0"/>
              </a:spcBef>
              <a:buNone/>
            </a:pPr>
            <a:r>
              <a:rPr u="sng" b="1" lang="en"/>
              <a:t>English</a:t>
            </a:r>
          </a:p>
          <a:p>
            <a:pPr rtl="0" lvl="0">
              <a:spcBef>
                <a:spcPts val="0"/>
              </a:spcBef>
              <a:buNone/>
            </a:pPr>
            <a:r>
              <a:rPr lang="en"/>
              <a:t>This is the English translation of the Japanese Title / Author / Publisher /etc.</a:t>
            </a:r>
          </a:p>
          <a:p>
            <a:pPr rtl="0" lvl="0">
              <a:spcBef>
                <a:spcPts val="0"/>
              </a:spcBef>
              <a:buNone/>
            </a:pPr>
            <a:r>
              <a:t/>
            </a:r>
            <a:endParaRPr/>
          </a:p>
          <a:p>
            <a:pPr rtl="0" lvl="0">
              <a:spcBef>
                <a:spcPts val="0"/>
              </a:spcBef>
              <a:buNone/>
            </a:pPr>
            <a:r>
              <a:rPr u="sng" b="1" lang="en"/>
              <a:t>Rōmaji</a:t>
            </a:r>
          </a:p>
          <a:p>
            <a:pPr rtl="0" lvl="0">
              <a:spcBef>
                <a:spcPts val="0"/>
              </a:spcBef>
              <a:buNone/>
            </a:pPr>
            <a:r>
              <a:rPr lang="en"/>
              <a:t>This is the transliteration of the Japanese into Latin letters. Add macrons for long vowels and follow the style conventions of the </a:t>
            </a:r>
            <a:r>
              <a:rPr u="sng" lang="en">
                <a:solidFill>
                  <a:schemeClr val="hlink"/>
                </a:solidFill>
                <a:hlinkClick r:id="rId7"/>
              </a:rPr>
              <a:t>ALA-LC Romanization guide</a:t>
            </a:r>
            <a:r>
              <a:rPr lang="en"/>
              <a:t>.</a:t>
            </a:r>
          </a:p>
          <a:p>
            <a:pPr rtl="0" lvl="0">
              <a:spcBef>
                <a:spcPts val="0"/>
              </a:spcBef>
              <a:buNone/>
            </a:pPr>
            <a:r>
              <a:t/>
            </a:r>
            <a:endParaRPr/>
          </a:p>
          <a:p>
            <a:pPr rtl="0" lvl="0">
              <a:spcBef>
                <a:spcPts val="0"/>
              </a:spcBef>
              <a:buNone/>
            </a:pPr>
            <a:r>
              <a:rPr u="sng" b="1" lang="en"/>
              <a:t>Katakana</a:t>
            </a:r>
          </a:p>
          <a:p>
            <a:pPr>
              <a:spcBef>
                <a:spcPts val="0"/>
              </a:spcBef>
              <a:buNone/>
            </a:pPr>
            <a:r>
              <a:rPr lang="en"/>
              <a:t>Libraries and other information agencies usually use katakana to clarify pronunciation. This is especially important when you need to keep track of complex readings (like people and place names). Additionally, because kanji cannot be ‘alphabetized’ you need the phonetic katakana field to sort Japanese citations in gojūon order.</a:t>
            </a:r>
          </a:p>
        </p:txBody>
      </p:sp>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267"/>
                                        </p:tgtEl>
                                        <p:attrNameLst>
                                          <p:attrName>style.visibility</p:attrName>
                                        </p:attrNameLst>
                                      </p:cBhvr>
                                      <p:to>
                                        <p:strVal val="visible"/>
                                      </p:to>
                                    </p:set>
                                    <p:animEffect transition="in" filter="fade">
                                      <p:cBhvr>
                                        <p:cTn dur="500"/>
                                        <p:tgtEl>
                                          <p:spTgt spid="267"/>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270"/>
                                        </p:tgtEl>
                                        <p:attrNameLst>
                                          <p:attrName>style.visibility</p:attrName>
                                        </p:attrNameLst>
                                      </p:cBhvr>
                                      <p:to>
                                        <p:strVal val="visible"/>
                                      </p:to>
                                    </p:set>
                                    <p:animEffect transition="in" filter="fade">
                                      <p:cBhvr>
                                        <p:cTn dur="1000"/>
                                        <p:tgtEl>
                                          <p:spTgt spid="270"/>
                                        </p:tgtEl>
                                      </p:cBhvr>
                                    </p:animEffect>
                                  </p:childTnLst>
                                </p:cTn>
                              </p:par>
                              <p:par>
                                <p:cTn presetID="10" fill="hold" presetSubtype="0" presetClass="exit" nodeType="withEffect">
                                  <p:stCondLst>
                                    <p:cond delay="0"/>
                                  </p:stCondLst>
                                  <p:childTnLst>
                                    <p:animEffect transition="out" filter="fade">
                                      <p:cBhvr>
                                        <p:cTn dur="500"/>
                                        <p:tgtEl>
                                          <p:spTgt spid="267"/>
                                        </p:tgtEl>
                                      </p:cBhvr>
                                    </p:animEffect>
                                    <p:set>
                                      <p:cBhvr>
                                        <p:cTn dur="1" fill="hold">
                                          <p:stCondLst>
                                            <p:cond delay="500"/>
                                          </p:stCondLst>
                                        </p:cTn>
                                        <p:tgtEl>
                                          <p:spTgt spid="26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274"/>
                                        </p:tgtEl>
                                        <p:attrNameLst>
                                          <p:attrName>style.visibility</p:attrName>
                                        </p:attrNameLst>
                                      </p:cBhvr>
                                      <p:to>
                                        <p:strVal val="visible"/>
                                      </p:to>
                                    </p:set>
                                    <p:animEffect transition="in" filter="fade">
                                      <p:cBhvr>
                                        <p:cTn dur="500"/>
                                        <p:tgtEl>
                                          <p:spTgt spid="274"/>
                                        </p:tgtEl>
                                      </p:cBhvr>
                                    </p:animEffect>
                                  </p:childTnLst>
                                </p:cTn>
                              </p:par>
                              <p:par>
                                <p:cTn presetID="10" fill="hold" presetSubtype="0" presetClass="entr" nodeType="withEffect">
                                  <p:stCondLst>
                                    <p:cond delay="0"/>
                                  </p:stCondLst>
                                  <p:childTnLst>
                                    <p:set>
                                      <p:cBhvr>
                                        <p:cTn dur="1" fill="hold">
                                          <p:stCondLst>
                                            <p:cond delay="0"/>
                                          </p:stCondLst>
                                        </p:cTn>
                                        <p:tgtEl>
                                          <p:spTgt spid="273"/>
                                        </p:tgtEl>
                                        <p:attrNameLst>
                                          <p:attrName>style.visibility</p:attrName>
                                        </p:attrNameLst>
                                      </p:cBhvr>
                                      <p:to>
                                        <p:strVal val="visible"/>
                                      </p:to>
                                    </p:set>
                                    <p:animEffect transition="in" filter="fade">
                                      <p:cBhvr>
                                        <p:cTn dur="500"/>
                                        <p:tgtEl>
                                          <p:spTgt spid="273"/>
                                        </p:tgtEl>
                                      </p:cBhvr>
                                    </p:animEffect>
                                  </p:childTnLst>
                                </p:cTn>
                              </p:par>
                              <p:par>
                                <p:cTn presetID="10" fill="hold" presetSubtype="0" presetClass="exit" nodeType="withEffect">
                                  <p:stCondLst>
                                    <p:cond delay="0"/>
                                  </p:stCondLst>
                                  <p:childTnLst>
                                    <p:animEffect transition="out" filter="fade">
                                      <p:cBhvr>
                                        <p:cTn dur="500"/>
                                        <p:tgtEl>
                                          <p:spTgt spid="270"/>
                                        </p:tgtEl>
                                      </p:cBhvr>
                                    </p:animEffect>
                                    <p:set>
                                      <p:cBhvr>
                                        <p:cTn dur="1" fill="hold">
                                          <p:stCondLst>
                                            <p:cond delay="500"/>
                                          </p:stCondLst>
                                        </p:cTn>
                                        <p:tgtEl>
                                          <p:spTgt spid="27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275"/>
                                        </p:tgtEl>
                                        <p:attrNameLst>
                                          <p:attrName>style.visibility</p:attrName>
                                        </p:attrNameLst>
                                      </p:cBhvr>
                                      <p:to>
                                        <p:strVal val="visible"/>
                                      </p:to>
                                    </p:set>
                                    <p:animEffect transition="in" filter="fade">
                                      <p:cBhvr>
                                        <p:cTn dur="500"/>
                                        <p:tgtEl>
                                          <p:spTgt spid="275"/>
                                        </p:tgtEl>
                                      </p:cBhvr>
                                    </p:animEffect>
                                  </p:childTnLst>
                                </p:cTn>
                              </p:par>
                              <p:par>
                                <p:cTn presetID="10" fill="hold" presetSubtype="0" presetClass="entr" nodeType="withEffect">
                                  <p:stCondLst>
                                    <p:cond delay="0"/>
                                  </p:stCondLst>
                                  <p:childTnLst>
                                    <p:set>
                                      <p:cBhvr>
                                        <p:cTn dur="1" fill="hold">
                                          <p:stCondLst>
                                            <p:cond delay="0"/>
                                          </p:stCondLst>
                                        </p:cTn>
                                        <p:tgtEl>
                                          <p:spTgt spid="276"/>
                                        </p:tgtEl>
                                        <p:attrNameLst>
                                          <p:attrName>style.visibility</p:attrName>
                                        </p:attrNameLst>
                                      </p:cBhvr>
                                      <p:to>
                                        <p:strVal val="visible"/>
                                      </p:to>
                                    </p:set>
                                    <p:animEffect transition="in" filter="fade">
                                      <p:cBhvr>
                                        <p:cTn dur="500"/>
                                        <p:tgtEl>
                                          <p:spTgt spid="276"/>
                                        </p:tgtEl>
                                      </p:cBhvr>
                                    </p:animEffect>
                                  </p:childTnLst>
                                </p:cTn>
                              </p:par>
                              <p:par>
                                <p:cTn presetID="10" fill="hold" presetSubtype="0" presetClass="exit" nodeType="withEffect">
                                  <p:stCondLst>
                                    <p:cond delay="0"/>
                                  </p:stCondLst>
                                  <p:childTnLst>
                                    <p:animEffect transition="out" filter="fade">
                                      <p:cBhvr>
                                        <p:cTn dur="500"/>
                                        <p:tgtEl>
                                          <p:spTgt spid="274"/>
                                        </p:tgtEl>
                                      </p:cBhvr>
                                    </p:animEffect>
                                    <p:set>
                                      <p:cBhvr>
                                        <p:cTn dur="1" fill="hold">
                                          <p:stCondLst>
                                            <p:cond delay="500"/>
                                          </p:stCondLst>
                                        </p:cTn>
                                        <p:tgtEl>
                                          <p:spTgt spid="274"/>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0" name="Shape 280"/>
        <p:cNvGrpSpPr/>
        <p:nvPr/>
      </p:nvGrpSpPr>
      <p:grpSpPr>
        <a:xfrm>
          <a:off y="0" x="0"/>
          <a:ext cy="0" cx="0"/>
          <a:chOff y="0" x="0"/>
          <a:chExt cy="0" cx="0"/>
        </a:xfrm>
      </p:grpSpPr>
      <p:sp>
        <p:nvSpPr>
          <p:cNvPr id="281" name="Shape 281"/>
          <p:cNvSpPr txBox="1"/>
          <p:nvPr>
            <p:ph type="title"/>
          </p:nvPr>
        </p:nvSpPr>
        <p:spPr>
          <a:xfrm>
            <a:off y="274649" x="457200"/>
            <a:ext cy="634800" cx="8229600"/>
          </a:xfrm>
          <a:prstGeom prst="rect">
            <a:avLst/>
          </a:prstGeom>
        </p:spPr>
        <p:txBody>
          <a:bodyPr bIns="91425" rIns="91425" lIns="91425" tIns="91425" anchor="ctr" anchorCtr="0">
            <a:noAutofit/>
          </a:bodyPr>
          <a:lstStyle/>
          <a:p>
            <a:pPr algn="ctr" rtl="0" lvl="0">
              <a:spcBef>
                <a:spcPts val="0"/>
              </a:spcBef>
              <a:buNone/>
            </a:pPr>
            <a:r>
              <a:rPr lang="en">
                <a:solidFill>
                  <a:srgbClr val="A61C00"/>
                </a:solidFill>
              </a:rPr>
              <a:t>MLZ and </a:t>
            </a:r>
            <a:r>
              <a:rPr u="sng" lang="en">
                <a:solidFill>
                  <a:schemeClr val="hlink"/>
                </a:solidFill>
                <a:hlinkClick r:id="rId3"/>
              </a:rPr>
              <a:t>Word Processor Plugins</a:t>
            </a:r>
          </a:p>
        </p:txBody>
      </p:sp>
      <p:sp>
        <p:nvSpPr>
          <p:cNvPr id="282" name="Shape 282"/>
          <p:cNvSpPr txBox="1"/>
          <p:nvPr>
            <p:ph idx="1" type="body"/>
          </p:nvPr>
        </p:nvSpPr>
        <p:spPr>
          <a:xfrm>
            <a:off y="909450" x="457200"/>
            <a:ext cy="5658300" cx="8229600"/>
          </a:xfrm>
          <a:prstGeom prst="rect">
            <a:avLst/>
          </a:prstGeom>
        </p:spPr>
        <p:txBody>
          <a:bodyPr bIns="91425" rIns="91425" lIns="91425" tIns="91425" anchor="t" anchorCtr="0">
            <a:noAutofit/>
          </a:bodyPr>
          <a:lstStyle/>
          <a:p>
            <a:pPr rtl="0" lvl="0" indent="-342900" marL="457200">
              <a:spcBef>
                <a:spcPts val="0"/>
              </a:spcBef>
              <a:buClr>
                <a:srgbClr val="CC4125"/>
              </a:buClr>
              <a:buSzPct val="100000"/>
              <a:buFont typeface="Arial"/>
              <a:buChar char="●"/>
            </a:pPr>
            <a:r>
              <a:rPr sz="1800" lang="en">
                <a:solidFill>
                  <a:srgbClr val="CC4125"/>
                </a:solidFill>
              </a:rPr>
              <a:t>Available for MS Word, OpenOffice, and Libre Office</a:t>
            </a:r>
          </a:p>
          <a:p>
            <a:pPr rtl="0" lvl="0">
              <a:spcBef>
                <a:spcPts val="0"/>
              </a:spcBef>
              <a:buNone/>
            </a:pPr>
            <a:r>
              <a:t/>
            </a:r>
            <a:endParaRPr sz="600">
              <a:solidFill>
                <a:srgbClr val="CC4125"/>
              </a:solidFill>
            </a:endParaRPr>
          </a:p>
          <a:p>
            <a:pPr rtl="0" lvl="0" indent="-342900" marL="457200">
              <a:spcBef>
                <a:spcPts val="0"/>
              </a:spcBef>
              <a:buClr>
                <a:srgbClr val="CC4125"/>
              </a:buClr>
              <a:buSzPct val="100000"/>
              <a:buFont typeface="Arial"/>
              <a:buChar char="●"/>
            </a:pPr>
            <a:r>
              <a:rPr sz="1800" lang="en">
                <a:solidFill>
                  <a:srgbClr val="CC4125"/>
                </a:solidFill>
              </a:rPr>
              <a:t>Not included by default, click the link above to get one</a:t>
            </a:r>
          </a:p>
          <a:p>
            <a:pPr rtl="0" lvl="0">
              <a:spcBef>
                <a:spcPts val="0"/>
              </a:spcBef>
              <a:buNone/>
            </a:pPr>
            <a:r>
              <a:t/>
            </a:r>
            <a:endParaRPr sz="600">
              <a:solidFill>
                <a:srgbClr val="CC4125"/>
              </a:solidFill>
            </a:endParaRPr>
          </a:p>
          <a:p>
            <a:pPr rtl="0" lvl="0" indent="-342900" marL="457200">
              <a:spcBef>
                <a:spcPts val="0"/>
              </a:spcBef>
              <a:buClr>
                <a:srgbClr val="CC4125"/>
              </a:buClr>
              <a:buSzPct val="100000"/>
              <a:buFont typeface="Arial"/>
              <a:buChar char="●"/>
            </a:pPr>
            <a:r>
              <a:rPr sz="1800" lang="en">
                <a:solidFill>
                  <a:srgbClr val="CC4125"/>
                </a:solidFill>
              </a:rPr>
              <a:t>Instantly insert a citation in the preferred style while typing.</a:t>
            </a:r>
          </a:p>
          <a:p>
            <a:pPr rtl="0" lvl="0">
              <a:spcBef>
                <a:spcPts val="0"/>
              </a:spcBef>
              <a:buNone/>
            </a:pPr>
            <a:r>
              <a:t/>
            </a:r>
            <a:endParaRPr sz="600">
              <a:solidFill>
                <a:srgbClr val="CC4125"/>
              </a:solidFill>
            </a:endParaRPr>
          </a:p>
          <a:p>
            <a:pPr rtl="0" lvl="0" indent="-342900" marL="457200">
              <a:spcBef>
                <a:spcPts val="0"/>
              </a:spcBef>
              <a:buClr>
                <a:srgbClr val="CC4125"/>
              </a:buClr>
              <a:buSzPct val="100000"/>
              <a:buFont typeface="Arial"/>
              <a:buChar char="●"/>
            </a:pPr>
            <a:r>
              <a:rPr sz="1800" lang="en">
                <a:solidFill>
                  <a:srgbClr val="CC4125"/>
                </a:solidFill>
              </a:rPr>
              <a:t>Only useful if you have been maintaining clean metadata in MLZ:</a:t>
            </a:r>
          </a:p>
          <a:p>
            <a:pPr rtl="0" lvl="1" indent="-342900" marL="914400">
              <a:spcBef>
                <a:spcPts val="0"/>
              </a:spcBef>
              <a:buClr>
                <a:srgbClr val="E69138"/>
              </a:buClr>
              <a:buSzPct val="100000"/>
              <a:buFont typeface="Courier New"/>
              <a:buChar char="o"/>
            </a:pPr>
            <a:r>
              <a:rPr b="1" sz="1800" lang="en">
                <a:solidFill>
                  <a:srgbClr val="E69138"/>
                </a:solidFill>
              </a:rPr>
              <a:t>Always fill out your multilingual fields</a:t>
            </a:r>
          </a:p>
          <a:p>
            <a:pPr rtl="0" lvl="1" indent="-342900" marL="914400">
              <a:spcBef>
                <a:spcPts val="0"/>
              </a:spcBef>
              <a:buClr>
                <a:srgbClr val="E69138"/>
              </a:buClr>
              <a:buSzPct val="100000"/>
              <a:buFont typeface="Courier New"/>
              <a:buChar char="o"/>
            </a:pPr>
            <a:r>
              <a:rPr b="1" sz="1800" lang="en">
                <a:solidFill>
                  <a:srgbClr val="E69138"/>
                </a:solidFill>
              </a:rPr>
              <a:t>Always add the ‘jp’ or ‘en’ language tag</a:t>
            </a:r>
          </a:p>
          <a:p>
            <a:pPr rtl="0" lvl="0">
              <a:spcBef>
                <a:spcPts val="0"/>
              </a:spcBef>
              <a:buNone/>
            </a:pPr>
            <a:r>
              <a:t/>
            </a:r>
            <a:endParaRPr sz="600">
              <a:solidFill>
                <a:srgbClr val="CC4125"/>
              </a:solidFill>
            </a:endParaRPr>
          </a:p>
          <a:p>
            <a:pPr rtl="0" lvl="0" indent="-342900" marL="457200">
              <a:spcBef>
                <a:spcPts val="0"/>
              </a:spcBef>
              <a:buClr>
                <a:srgbClr val="CC4125"/>
              </a:buClr>
              <a:buSzPct val="100000"/>
              <a:buFont typeface="Arial"/>
              <a:buChar char="●"/>
            </a:pPr>
            <a:r>
              <a:rPr sz="1800" lang="en">
                <a:solidFill>
                  <a:srgbClr val="CC4125"/>
                </a:solidFill>
              </a:rPr>
              <a:t>The plugin will also automatically generate a bibliography for you based on the citations in your document.</a:t>
            </a:r>
          </a:p>
          <a:p>
            <a:pPr rtl="0" lvl="0">
              <a:spcBef>
                <a:spcPts val="0"/>
              </a:spcBef>
              <a:buNone/>
            </a:pPr>
            <a:r>
              <a:t/>
            </a:r>
            <a:endParaRPr sz="600">
              <a:solidFill>
                <a:srgbClr val="CC4125"/>
              </a:solidFill>
            </a:endParaRPr>
          </a:p>
          <a:p>
            <a:pPr rtl="0" lvl="0" indent="-342900" marL="457200">
              <a:spcBef>
                <a:spcPts val="0"/>
              </a:spcBef>
              <a:buClr>
                <a:srgbClr val="CC4125"/>
              </a:buClr>
              <a:buSzPct val="100000"/>
              <a:buFont typeface="Arial"/>
              <a:buChar char="●"/>
            </a:pPr>
            <a:r>
              <a:rPr sz="1800" lang="en">
                <a:solidFill>
                  <a:srgbClr val="CC4125"/>
                </a:solidFill>
              </a:rPr>
              <a:t>Your thorough metadata will allow you to swap the citations between Japanese, English translations, or romaji transliterations with ease.</a:t>
            </a:r>
          </a:p>
          <a:p>
            <a:pPr rtl="0" lvl="0">
              <a:spcBef>
                <a:spcPts val="0"/>
              </a:spcBef>
              <a:buNone/>
            </a:pPr>
            <a:r>
              <a:t/>
            </a:r>
            <a:endParaRPr sz="600">
              <a:solidFill>
                <a:srgbClr val="CC4125"/>
              </a:solidFill>
            </a:endParaRPr>
          </a:p>
          <a:p>
            <a:pPr rtl="0" lvl="0" indent="-342900" marL="457200">
              <a:spcBef>
                <a:spcPts val="0"/>
              </a:spcBef>
              <a:buClr>
                <a:srgbClr val="CC4125"/>
              </a:buClr>
              <a:buSzPct val="100000"/>
              <a:buFont typeface="Arial"/>
              <a:buChar char="●"/>
            </a:pPr>
            <a:r>
              <a:rPr sz="1800" lang="en">
                <a:solidFill>
                  <a:srgbClr val="CC4125"/>
                </a:solidFill>
              </a:rPr>
              <a:t>You can still manually edit any citation or bibliographic source when you need to.</a:t>
            </a:r>
          </a:p>
        </p:txBody>
      </p:sp>
      <p:cxnSp>
        <p:nvCxnSpPr>
          <p:cNvPr id="283" name="Shape 283"/>
          <p:cNvCxnSpPr/>
          <p:nvPr/>
        </p:nvCxnSpPr>
        <p:spPr>
          <a:xfrm>
            <a:off y="906475" x="817500"/>
            <a:ext cy="0" cx="7509000"/>
          </a:xfrm>
          <a:prstGeom prst="straightConnector1">
            <a:avLst/>
          </a:prstGeom>
          <a:noFill/>
          <a:ln w="19050" cap="flat">
            <a:solidFill>
              <a:schemeClr val="dk2"/>
            </a:solidFill>
            <a:prstDash val="solid"/>
            <a:round/>
            <a:headEnd w="lg" len="lg" type="none"/>
            <a:tailEnd w="lg" len="lg" type="none"/>
          </a:ln>
        </p:spPr>
      </p:cxnSp>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282">
                                            <p:txEl>
                                              <p:pRg st="0" end="0"/>
                                            </p:txEl>
                                          </p:spTgt>
                                        </p:tgtEl>
                                        <p:attrNameLst>
                                          <p:attrName>style.visibility</p:attrName>
                                        </p:attrNameLst>
                                      </p:cBhvr>
                                      <p:to>
                                        <p:strVal val="visible"/>
                                      </p:to>
                                    </p:set>
                                    <p:animEffect transition="in" filter="fade">
                                      <p:cBhvr>
                                        <p:cTn dur="200"/>
                                        <p:tgtEl>
                                          <p:spTgt spid="282">
                                            <p:txEl>
                                              <p:pRg st="0" end="0"/>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282">
                                            <p:txEl>
                                              <p:pRg st="1" end="1"/>
                                            </p:txEl>
                                          </p:spTgt>
                                        </p:tgtEl>
                                        <p:attrNameLst>
                                          <p:attrName>style.visibility</p:attrName>
                                        </p:attrNameLst>
                                      </p:cBhvr>
                                      <p:to>
                                        <p:strVal val="visible"/>
                                      </p:to>
                                    </p:set>
                                    <p:animEffect transition="in" filter="fade">
                                      <p:cBhvr>
                                        <p:cTn dur="200"/>
                                        <p:tgtEl>
                                          <p:spTgt spid="282">
                                            <p:txEl>
                                              <p:pRg st="1" end="1"/>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282">
                                            <p:txEl>
                                              <p:pRg st="2" end="2"/>
                                            </p:txEl>
                                          </p:spTgt>
                                        </p:tgtEl>
                                        <p:attrNameLst>
                                          <p:attrName>style.visibility</p:attrName>
                                        </p:attrNameLst>
                                      </p:cBhvr>
                                      <p:to>
                                        <p:strVal val="visible"/>
                                      </p:to>
                                    </p:set>
                                    <p:animEffect transition="in" filter="fade">
                                      <p:cBhvr>
                                        <p:cTn dur="200"/>
                                        <p:tgtEl>
                                          <p:spTgt spid="282">
                                            <p:txEl>
                                              <p:pRg st="2" end="2"/>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282">
                                            <p:txEl>
                                              <p:pRg st="3" end="3"/>
                                            </p:txEl>
                                          </p:spTgt>
                                        </p:tgtEl>
                                        <p:attrNameLst>
                                          <p:attrName>style.visibility</p:attrName>
                                        </p:attrNameLst>
                                      </p:cBhvr>
                                      <p:to>
                                        <p:strVal val="visible"/>
                                      </p:to>
                                    </p:set>
                                    <p:animEffect transition="in" filter="fade">
                                      <p:cBhvr>
                                        <p:cTn dur="200"/>
                                        <p:tgtEl>
                                          <p:spTgt spid="282">
                                            <p:txEl>
                                              <p:pRg st="3" end="3"/>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282">
                                            <p:txEl>
                                              <p:pRg st="4" end="4"/>
                                            </p:txEl>
                                          </p:spTgt>
                                        </p:tgtEl>
                                        <p:attrNameLst>
                                          <p:attrName>style.visibility</p:attrName>
                                        </p:attrNameLst>
                                      </p:cBhvr>
                                      <p:to>
                                        <p:strVal val="visible"/>
                                      </p:to>
                                    </p:set>
                                    <p:animEffect transition="in" filter="fade">
                                      <p:cBhvr>
                                        <p:cTn dur="200"/>
                                        <p:tgtEl>
                                          <p:spTgt spid="282">
                                            <p:txEl>
                                              <p:pRg st="4" end="4"/>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282">
                                            <p:txEl>
                                              <p:pRg st="5" end="5"/>
                                            </p:txEl>
                                          </p:spTgt>
                                        </p:tgtEl>
                                        <p:attrNameLst>
                                          <p:attrName>style.visibility</p:attrName>
                                        </p:attrNameLst>
                                      </p:cBhvr>
                                      <p:to>
                                        <p:strVal val="visible"/>
                                      </p:to>
                                    </p:set>
                                    <p:animEffect transition="in" filter="fade">
                                      <p:cBhvr>
                                        <p:cTn dur="200"/>
                                        <p:tgtEl>
                                          <p:spTgt spid="282">
                                            <p:txEl>
                                              <p:pRg st="5" end="5"/>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282">
                                            <p:txEl>
                                              <p:pRg st="6" end="6"/>
                                            </p:txEl>
                                          </p:spTgt>
                                        </p:tgtEl>
                                        <p:attrNameLst>
                                          <p:attrName>style.visibility</p:attrName>
                                        </p:attrNameLst>
                                      </p:cBhvr>
                                      <p:to>
                                        <p:strVal val="visible"/>
                                      </p:to>
                                    </p:set>
                                    <p:animEffect transition="in" filter="fade">
                                      <p:cBhvr>
                                        <p:cTn dur="200"/>
                                        <p:tgtEl>
                                          <p:spTgt spid="282">
                                            <p:txEl>
                                              <p:pRg st="6" end="6"/>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282">
                                            <p:txEl>
                                              <p:pRg st="7" end="7"/>
                                            </p:txEl>
                                          </p:spTgt>
                                        </p:tgtEl>
                                        <p:attrNameLst>
                                          <p:attrName>style.visibility</p:attrName>
                                        </p:attrNameLst>
                                      </p:cBhvr>
                                      <p:to>
                                        <p:strVal val="visible"/>
                                      </p:to>
                                    </p:set>
                                    <p:animEffect transition="in" filter="fade">
                                      <p:cBhvr>
                                        <p:cTn dur="200"/>
                                        <p:tgtEl>
                                          <p:spTgt spid="282">
                                            <p:txEl>
                                              <p:pRg st="7" end="7"/>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282">
                                            <p:txEl>
                                              <p:pRg st="8" end="8"/>
                                            </p:txEl>
                                          </p:spTgt>
                                        </p:tgtEl>
                                        <p:attrNameLst>
                                          <p:attrName>style.visibility</p:attrName>
                                        </p:attrNameLst>
                                      </p:cBhvr>
                                      <p:to>
                                        <p:strVal val="visible"/>
                                      </p:to>
                                    </p:set>
                                    <p:animEffect transition="in" filter="fade">
                                      <p:cBhvr>
                                        <p:cTn dur="200"/>
                                        <p:tgtEl>
                                          <p:spTgt spid="282">
                                            <p:txEl>
                                              <p:pRg st="8" end="8"/>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282">
                                            <p:txEl>
                                              <p:pRg st="9" end="9"/>
                                            </p:txEl>
                                          </p:spTgt>
                                        </p:tgtEl>
                                        <p:attrNameLst>
                                          <p:attrName>style.visibility</p:attrName>
                                        </p:attrNameLst>
                                      </p:cBhvr>
                                      <p:to>
                                        <p:strVal val="visible"/>
                                      </p:to>
                                    </p:set>
                                    <p:animEffect transition="in" filter="fade">
                                      <p:cBhvr>
                                        <p:cTn dur="200"/>
                                        <p:tgtEl>
                                          <p:spTgt spid="282">
                                            <p:txEl>
                                              <p:pRg st="9" end="9"/>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282">
                                            <p:txEl>
                                              <p:pRg st="10" end="10"/>
                                            </p:txEl>
                                          </p:spTgt>
                                        </p:tgtEl>
                                        <p:attrNameLst>
                                          <p:attrName>style.visibility</p:attrName>
                                        </p:attrNameLst>
                                      </p:cBhvr>
                                      <p:to>
                                        <p:strVal val="visible"/>
                                      </p:to>
                                    </p:set>
                                    <p:animEffect transition="in" filter="fade">
                                      <p:cBhvr>
                                        <p:cTn dur="200"/>
                                        <p:tgtEl>
                                          <p:spTgt spid="282">
                                            <p:txEl>
                                              <p:pRg st="10" end="10"/>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282">
                                            <p:txEl>
                                              <p:pRg st="11" end="11"/>
                                            </p:txEl>
                                          </p:spTgt>
                                        </p:tgtEl>
                                        <p:attrNameLst>
                                          <p:attrName>style.visibility</p:attrName>
                                        </p:attrNameLst>
                                      </p:cBhvr>
                                      <p:to>
                                        <p:strVal val="visible"/>
                                      </p:to>
                                    </p:set>
                                    <p:animEffect transition="in" filter="fade">
                                      <p:cBhvr>
                                        <p:cTn dur="200"/>
                                        <p:tgtEl>
                                          <p:spTgt spid="282">
                                            <p:txEl>
                                              <p:pRg st="11" end="11"/>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282">
                                            <p:txEl>
                                              <p:pRg st="12" end="12"/>
                                            </p:txEl>
                                          </p:spTgt>
                                        </p:tgtEl>
                                        <p:attrNameLst>
                                          <p:attrName>style.visibility</p:attrName>
                                        </p:attrNameLst>
                                      </p:cBhvr>
                                      <p:to>
                                        <p:strVal val="visible"/>
                                      </p:to>
                                    </p:set>
                                    <p:animEffect transition="in" filter="fade">
                                      <p:cBhvr>
                                        <p:cTn dur="200"/>
                                        <p:tgtEl>
                                          <p:spTgt spid="282">
                                            <p:txEl>
                                              <p:pRg st="12" end="12"/>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282">
                                            <p:txEl>
                                              <p:pRg st="13" end="13"/>
                                            </p:txEl>
                                          </p:spTgt>
                                        </p:tgtEl>
                                        <p:attrNameLst>
                                          <p:attrName>style.visibility</p:attrName>
                                        </p:attrNameLst>
                                      </p:cBhvr>
                                      <p:to>
                                        <p:strVal val="visible"/>
                                      </p:to>
                                    </p:set>
                                    <p:animEffect transition="in" filter="fade">
                                      <p:cBhvr>
                                        <p:cTn dur="200"/>
                                        <p:tgtEl>
                                          <p:spTgt spid="282">
                                            <p:txEl>
                                              <p:pRg st="13" end="13"/>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282">
                                            <p:txEl>
                                              <p:pRg st="14" end="14"/>
                                            </p:txEl>
                                          </p:spTgt>
                                        </p:tgtEl>
                                        <p:attrNameLst>
                                          <p:attrName>style.visibility</p:attrName>
                                        </p:attrNameLst>
                                      </p:cBhvr>
                                      <p:to>
                                        <p:strVal val="visible"/>
                                      </p:to>
                                    </p:set>
                                    <p:animEffect transition="in" filter="fade">
                                      <p:cBhvr>
                                        <p:cTn dur="200"/>
                                        <p:tgtEl>
                                          <p:spTgt spid="282">
                                            <p:txEl>
                                              <p:pRg st="14" end="1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7" name="Shape 287"/>
        <p:cNvGrpSpPr/>
        <p:nvPr/>
      </p:nvGrpSpPr>
      <p:grpSpPr>
        <a:xfrm>
          <a:off y="0" x="0"/>
          <a:ext cy="0" cx="0"/>
          <a:chOff y="0" x="0"/>
          <a:chExt cy="0" cx="0"/>
        </a:xfrm>
      </p:grpSpPr>
      <p:sp>
        <p:nvSpPr>
          <p:cNvPr id="288" name="Shape 288"/>
          <p:cNvSpPr txBox="1"/>
          <p:nvPr>
            <p:ph idx="1" type="body"/>
          </p:nvPr>
        </p:nvSpPr>
        <p:spPr>
          <a:xfrm>
            <a:off y="906475" x="457200"/>
            <a:ext cy="5658300" cx="8229600"/>
          </a:xfrm>
          <a:prstGeom prst="rect">
            <a:avLst/>
          </a:prstGeom>
        </p:spPr>
        <p:txBody>
          <a:bodyPr bIns="91425" rIns="91425" lIns="91425" tIns="91425" anchor="t" anchorCtr="0">
            <a:noAutofit/>
          </a:bodyPr>
          <a:lstStyle/>
          <a:p>
            <a:pPr rtl="0" lvl="0" indent="-342900" marL="457200">
              <a:spcBef>
                <a:spcPts val="0"/>
              </a:spcBef>
              <a:buClr>
                <a:srgbClr val="CC4125"/>
              </a:buClr>
              <a:buSzPct val="100000"/>
              <a:buFont typeface="Arial"/>
              <a:buChar char="●"/>
            </a:pPr>
            <a:r>
              <a:rPr sz="1800" lang="en">
                <a:solidFill>
                  <a:srgbClr val="CC4125"/>
                </a:solidFill>
              </a:rPr>
              <a:t>After installing the plugin, there will be a new tab in Word’s Ribbon.</a:t>
            </a:r>
          </a:p>
        </p:txBody>
      </p:sp>
      <p:sp>
        <p:nvSpPr>
          <p:cNvPr id="289" name="Shape 289"/>
          <p:cNvSpPr txBox="1"/>
          <p:nvPr>
            <p:ph type="title"/>
          </p:nvPr>
        </p:nvSpPr>
        <p:spPr>
          <a:xfrm>
            <a:off y="274649" x="457200"/>
            <a:ext cy="634800" cx="8229600"/>
          </a:xfrm>
          <a:prstGeom prst="rect">
            <a:avLst/>
          </a:prstGeom>
        </p:spPr>
        <p:txBody>
          <a:bodyPr bIns="91425" rIns="91425" lIns="91425" tIns="91425" anchor="ctr" anchorCtr="0">
            <a:noAutofit/>
          </a:bodyPr>
          <a:lstStyle/>
          <a:p>
            <a:pPr algn="ctr" rtl="0" lvl="0">
              <a:spcBef>
                <a:spcPts val="0"/>
              </a:spcBef>
              <a:buNone/>
            </a:pPr>
            <a:r>
              <a:rPr lang="en">
                <a:solidFill>
                  <a:srgbClr val="A61C00"/>
                </a:solidFill>
              </a:rPr>
              <a:t>MLZ and </a:t>
            </a:r>
            <a:r>
              <a:rPr lang="en">
                <a:solidFill>
                  <a:srgbClr val="3C78D8"/>
                </a:solidFill>
              </a:rPr>
              <a:t>MS Word</a:t>
            </a:r>
          </a:p>
        </p:txBody>
      </p:sp>
      <p:cxnSp>
        <p:nvCxnSpPr>
          <p:cNvPr id="290" name="Shape 290"/>
          <p:cNvCxnSpPr/>
          <p:nvPr/>
        </p:nvCxnSpPr>
        <p:spPr>
          <a:xfrm>
            <a:off y="906475" x="817500"/>
            <a:ext cy="0" cx="7509000"/>
          </a:xfrm>
          <a:prstGeom prst="straightConnector1">
            <a:avLst/>
          </a:prstGeom>
          <a:noFill/>
          <a:ln w="19050" cap="flat">
            <a:solidFill>
              <a:schemeClr val="dk2"/>
            </a:solidFill>
            <a:prstDash val="solid"/>
            <a:round/>
            <a:headEnd w="lg" len="lg" type="none"/>
            <a:tailEnd w="lg" len="lg" type="none"/>
          </a:ln>
        </p:spPr>
      </p:cxnSp>
      <p:pic>
        <p:nvPicPr>
          <p:cNvPr id="291" name="Shape 291"/>
          <p:cNvPicPr preferRelativeResize="0"/>
          <p:nvPr/>
        </p:nvPicPr>
        <p:blipFill>
          <a:blip r:embed="rId3">
            <a:alphaModFix/>
          </a:blip>
          <a:stretch>
            <a:fillRect/>
          </a:stretch>
        </p:blipFill>
        <p:spPr>
          <a:xfrm>
            <a:off y="1739900" x="1519237"/>
            <a:ext cy="1276350" cx="6105525"/>
          </a:xfrm>
          <a:prstGeom prst="rect">
            <a:avLst/>
          </a:prstGeom>
          <a:noFill/>
          <a:ln>
            <a:noFill/>
          </a:ln>
        </p:spPr>
      </p:pic>
      <p:grpSp>
        <p:nvGrpSpPr>
          <p:cNvPr id="292" name="Shape 292"/>
          <p:cNvGrpSpPr/>
          <p:nvPr/>
        </p:nvGrpSpPr>
        <p:grpSpPr>
          <a:xfrm>
            <a:off y="2202600" x="1484324"/>
            <a:ext cy="829499" cx="4031717"/>
            <a:chOff y="2202600" x="1484325"/>
            <a:chExt cy="829499" cx="4031717"/>
          </a:xfrm>
        </p:grpSpPr>
        <p:grpSp>
          <p:nvGrpSpPr>
            <p:cNvPr id="293" name="Shape 293"/>
            <p:cNvGrpSpPr/>
            <p:nvPr/>
          </p:nvGrpSpPr>
          <p:grpSpPr>
            <a:xfrm>
              <a:off y="2388640" x="3079788"/>
              <a:ext cy="457500" cx="2436254"/>
              <a:chOff y="2928917" x="2771721"/>
              <a:chExt cy="457500" cx="1811745"/>
            </a:xfrm>
          </p:grpSpPr>
          <p:sp>
            <p:nvSpPr>
              <p:cNvPr id="294" name="Shape 294"/>
              <p:cNvSpPr/>
              <p:nvPr/>
            </p:nvSpPr>
            <p:spPr>
              <a:xfrm rot="10800000">
                <a:off y="2991776" x="2771721"/>
                <a:ext cy="331800" cx="1756199"/>
              </a:xfrm>
              <a:prstGeom prst="homePlate">
                <a:avLst>
                  <a:gd fmla="val 50000" name="adj"/>
                </a:avLst>
              </a:prstGeom>
              <a:solidFill>
                <a:srgbClr val="F4CCCC"/>
              </a:solidFill>
              <a:ln w="19050" cap="flat">
                <a:solidFill>
                  <a:srgbClr val="FF0000"/>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295" name="Shape 295"/>
              <p:cNvSpPr txBox="1"/>
              <p:nvPr/>
            </p:nvSpPr>
            <p:spPr>
              <a:xfrm>
                <a:off y="2928917" x="2895666"/>
                <a:ext cy="457500" cx="1687800"/>
              </a:xfrm>
              <a:prstGeom prst="rect">
                <a:avLst/>
              </a:prstGeom>
              <a:noFill/>
              <a:ln>
                <a:noFill/>
              </a:ln>
            </p:spPr>
            <p:txBody>
              <a:bodyPr bIns="91425" rIns="91425" lIns="91425" tIns="91425" anchor="ctr" anchorCtr="0">
                <a:noAutofit/>
              </a:bodyPr>
              <a:lstStyle/>
              <a:p>
                <a:pPr rtl="0" lvl="0">
                  <a:spcBef>
                    <a:spcPts val="0"/>
                  </a:spcBef>
                  <a:buNone/>
                </a:pPr>
                <a:r>
                  <a:rPr lang="en"/>
                  <a:t>This is the Zotero group.</a:t>
                </a:r>
              </a:p>
            </p:txBody>
          </p:sp>
        </p:grpSp>
        <p:sp>
          <p:nvSpPr>
            <p:cNvPr id="296" name="Shape 296"/>
            <p:cNvSpPr/>
            <p:nvPr/>
          </p:nvSpPr>
          <p:spPr>
            <a:xfrm>
              <a:off y="2202600" x="1484325"/>
              <a:ext cy="829499" cx="1595399"/>
            </a:xfrm>
            <a:prstGeom prst="rect">
              <a:avLst/>
            </a:prstGeom>
            <a:noFill/>
            <a:ln w="19050" cap="flat">
              <a:solidFill>
                <a:srgbClr val="FF0000"/>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grpSp>
      <p:grpSp>
        <p:nvGrpSpPr>
          <p:cNvPr id="297" name="Shape 297"/>
          <p:cNvGrpSpPr/>
          <p:nvPr/>
        </p:nvGrpSpPr>
        <p:grpSpPr>
          <a:xfrm rot="5400000">
            <a:off y="2127642" x="2397563"/>
            <a:ext cy="3714900" cx="3611240"/>
            <a:chOff y="1427928" x="103200"/>
            <a:chExt cy="3064846" cx="3076013"/>
          </a:xfrm>
        </p:grpSpPr>
        <p:sp>
          <p:nvSpPr>
            <p:cNvPr id="298" name="Shape 298"/>
            <p:cNvSpPr/>
            <p:nvPr/>
          </p:nvSpPr>
          <p:spPr>
            <a:xfrm>
              <a:off y="4206875" x="103200"/>
              <a:ext cy="285899" cx="285899"/>
            </a:xfrm>
            <a:prstGeom prst="ellipse">
              <a:avLst/>
            </a:prstGeom>
            <a:noFill/>
            <a:ln w="19050" cap="flat">
              <a:solidFill>
                <a:srgbClr val="FF0000"/>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299" name="Shape 299"/>
            <p:cNvSpPr/>
            <p:nvPr/>
          </p:nvSpPr>
          <p:spPr>
            <a:xfrm rot="8100000">
              <a:off y="2709476" x="-238715"/>
              <a:ext cy="458205" cx="3814558"/>
            </a:xfrm>
            <a:prstGeom prst="homePlate">
              <a:avLst>
                <a:gd fmla="val 50000" name="adj"/>
              </a:avLst>
            </a:prstGeom>
            <a:solidFill>
              <a:srgbClr val="F4CCCC"/>
            </a:solidFill>
            <a:ln w="19050" cap="flat">
              <a:solidFill>
                <a:srgbClr val="FF0000"/>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300" name="Shape 300"/>
            <p:cNvSpPr txBox="1"/>
            <p:nvPr/>
          </p:nvSpPr>
          <p:spPr>
            <a:xfrm rot="-2700000">
              <a:off y="2677988" x="-128735"/>
              <a:ext cy="457356" cx="3652065"/>
            </a:xfrm>
            <a:prstGeom prst="rect">
              <a:avLst/>
            </a:prstGeom>
            <a:noFill/>
            <a:ln>
              <a:noFill/>
            </a:ln>
          </p:spPr>
          <p:txBody>
            <a:bodyPr bIns="91425" rIns="91425" lIns="91425" tIns="91425" anchor="ctr" anchorCtr="0">
              <a:noAutofit/>
            </a:bodyPr>
            <a:lstStyle/>
            <a:p>
              <a:pPr rtl="0" lvl="0">
                <a:spcBef>
                  <a:spcPts val="0"/>
                </a:spcBef>
                <a:buNone/>
              </a:pPr>
              <a:r>
                <a:rPr lang="en"/>
                <a:t>Refresh and sync the sources in your document with any changes you’ve made inyour MLZ library</a:t>
              </a:r>
            </a:p>
          </p:txBody>
        </p:sp>
      </p:grpSp>
      <p:grpSp>
        <p:nvGrpSpPr>
          <p:cNvPr id="301" name="Shape 301"/>
          <p:cNvGrpSpPr/>
          <p:nvPr/>
        </p:nvGrpSpPr>
        <p:grpSpPr>
          <a:xfrm rot="5400000">
            <a:off y="2189302" x="1943877"/>
            <a:ext cy="4172702" cx="4180693"/>
            <a:chOff y="320072" x="103200"/>
            <a:chExt cy="4172702" cx="4180693"/>
          </a:xfrm>
        </p:grpSpPr>
        <p:sp>
          <p:nvSpPr>
            <p:cNvPr id="302" name="Shape 302"/>
            <p:cNvSpPr/>
            <p:nvPr/>
          </p:nvSpPr>
          <p:spPr>
            <a:xfrm>
              <a:off y="4206875" x="103200"/>
              <a:ext cy="285899" cx="285899"/>
            </a:xfrm>
            <a:prstGeom prst="ellipse">
              <a:avLst/>
            </a:prstGeom>
            <a:noFill/>
            <a:ln w="19050" cap="flat">
              <a:solidFill>
                <a:srgbClr val="FF0000"/>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303" name="Shape 303"/>
            <p:cNvSpPr/>
            <p:nvPr/>
          </p:nvSpPr>
          <p:spPr>
            <a:xfrm rot="8100000">
              <a:off y="2237585" x="-461189"/>
              <a:ext cy="331774" cx="5323665"/>
            </a:xfrm>
            <a:prstGeom prst="homePlate">
              <a:avLst>
                <a:gd fmla="val 50000" name="adj"/>
              </a:avLst>
            </a:prstGeom>
            <a:solidFill>
              <a:srgbClr val="F4CCCC"/>
            </a:solidFill>
            <a:ln w="19050" cap="flat">
              <a:solidFill>
                <a:srgbClr val="FF0000"/>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304" name="Shape 304"/>
            <p:cNvSpPr txBox="1"/>
            <p:nvPr/>
          </p:nvSpPr>
          <p:spPr>
            <a:xfrm rot="-2700000">
              <a:off y="2111144" x="-363536"/>
              <a:ext cy="457356" cx="5255359"/>
            </a:xfrm>
            <a:prstGeom prst="rect">
              <a:avLst/>
            </a:prstGeom>
            <a:noFill/>
            <a:ln>
              <a:noFill/>
            </a:ln>
          </p:spPr>
          <p:txBody>
            <a:bodyPr bIns="91425" rIns="91425" lIns="91425" tIns="91425" anchor="ctr" anchorCtr="0">
              <a:noAutofit/>
            </a:bodyPr>
            <a:lstStyle/>
            <a:p>
              <a:pPr rtl="0" lvl="0">
                <a:spcBef>
                  <a:spcPts val="0"/>
                </a:spcBef>
                <a:buNone/>
              </a:pPr>
              <a:r>
                <a:rPr lang="en"/>
                <a:t>Insert a bibliography - based off the citations in your document.</a:t>
              </a:r>
            </a:p>
          </p:txBody>
        </p:sp>
      </p:grpSp>
      <p:grpSp>
        <p:nvGrpSpPr>
          <p:cNvPr id="305" name="Shape 305"/>
          <p:cNvGrpSpPr/>
          <p:nvPr/>
        </p:nvGrpSpPr>
        <p:grpSpPr>
          <a:xfrm rot="5400000">
            <a:off y="2197739" x="2152101"/>
            <a:ext cy="2636701" cx="2644693"/>
            <a:chOff y="1856073" x="103200"/>
            <a:chExt cy="2636701" cx="2644693"/>
          </a:xfrm>
        </p:grpSpPr>
        <p:sp>
          <p:nvSpPr>
            <p:cNvPr id="306" name="Shape 306"/>
            <p:cNvSpPr/>
            <p:nvPr/>
          </p:nvSpPr>
          <p:spPr>
            <a:xfrm>
              <a:off y="4206875" x="103200"/>
              <a:ext cy="285899" cx="285899"/>
            </a:xfrm>
            <a:prstGeom prst="ellipse">
              <a:avLst/>
            </a:prstGeom>
            <a:noFill/>
            <a:ln w="19050" cap="flat">
              <a:solidFill>
                <a:srgbClr val="FF0000"/>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307" name="Shape 307"/>
            <p:cNvSpPr/>
            <p:nvPr/>
          </p:nvSpPr>
          <p:spPr>
            <a:xfrm rot="8100000">
              <a:off y="2999585" x="-145558"/>
              <a:ext cy="331774" cx="3168404"/>
            </a:xfrm>
            <a:prstGeom prst="homePlate">
              <a:avLst>
                <a:gd fmla="val 50000" name="adj"/>
              </a:avLst>
            </a:prstGeom>
            <a:solidFill>
              <a:srgbClr val="F4CCCC"/>
            </a:solidFill>
            <a:ln w="19050" cap="flat">
              <a:solidFill>
                <a:srgbClr val="FF0000"/>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308" name="Shape 308"/>
            <p:cNvSpPr txBox="1"/>
            <p:nvPr/>
          </p:nvSpPr>
          <p:spPr>
            <a:xfrm rot="-2700000">
              <a:off y="2879144" x="-45420"/>
              <a:ext cy="457356" cx="3083127"/>
            </a:xfrm>
            <a:prstGeom prst="rect">
              <a:avLst/>
            </a:prstGeom>
            <a:noFill/>
            <a:ln>
              <a:noFill/>
            </a:ln>
          </p:spPr>
          <p:txBody>
            <a:bodyPr bIns="91425" rIns="91425" lIns="91425" tIns="91425" anchor="ctr" anchorCtr="0">
              <a:noAutofit/>
            </a:bodyPr>
            <a:lstStyle/>
            <a:p>
              <a:pPr rtl="0" lvl="0">
                <a:spcBef>
                  <a:spcPts val="0"/>
                </a:spcBef>
                <a:buNone/>
              </a:pPr>
              <a:r>
                <a:rPr lang="en"/>
                <a:t>Edit the bibliography you generated</a:t>
              </a:r>
            </a:p>
          </p:txBody>
        </p:sp>
      </p:grpSp>
      <p:grpSp>
        <p:nvGrpSpPr>
          <p:cNvPr id="309" name="Shape 309"/>
          <p:cNvGrpSpPr/>
          <p:nvPr/>
        </p:nvGrpSpPr>
        <p:grpSpPr>
          <a:xfrm rot="5400000">
            <a:off y="2182789" x="2569876"/>
            <a:ext cy="3267902" cx="3275893"/>
            <a:chOff y="1224872" x="103200"/>
            <a:chExt cy="3267902" cx="3275893"/>
          </a:xfrm>
        </p:grpSpPr>
        <p:sp>
          <p:nvSpPr>
            <p:cNvPr id="310" name="Shape 310"/>
            <p:cNvSpPr/>
            <p:nvPr/>
          </p:nvSpPr>
          <p:spPr>
            <a:xfrm>
              <a:off y="4206875" x="103200"/>
              <a:ext cy="285899" cx="285899"/>
            </a:xfrm>
            <a:prstGeom prst="ellipse">
              <a:avLst/>
            </a:prstGeom>
            <a:noFill/>
            <a:ln w="19050" cap="flat">
              <a:solidFill>
                <a:srgbClr val="FF0000"/>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311" name="Shape 311"/>
            <p:cNvSpPr/>
            <p:nvPr/>
          </p:nvSpPr>
          <p:spPr>
            <a:xfrm rot="8100000">
              <a:off y="2630135" x="-259158"/>
              <a:ext cy="511238" cx="3971111"/>
            </a:xfrm>
            <a:prstGeom prst="homePlate">
              <a:avLst>
                <a:gd fmla="val 50000" name="adj"/>
              </a:avLst>
            </a:prstGeom>
            <a:solidFill>
              <a:srgbClr val="F4CCCC"/>
            </a:solidFill>
            <a:ln w="19050" cap="flat">
              <a:solidFill>
                <a:srgbClr val="FF0000"/>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312" name="Shape 312"/>
            <p:cNvSpPr txBox="1"/>
            <p:nvPr/>
          </p:nvSpPr>
          <p:spPr>
            <a:xfrm rot="-2700000">
              <a:off y="2563544" x="-176145"/>
              <a:ext cy="457356" cx="3975778"/>
            </a:xfrm>
            <a:prstGeom prst="rect">
              <a:avLst/>
            </a:prstGeom>
            <a:noFill/>
            <a:ln>
              <a:noFill/>
            </a:ln>
          </p:spPr>
          <p:txBody>
            <a:bodyPr bIns="91425" rIns="91425" lIns="91425" tIns="91425" anchor="ctr" anchorCtr="0">
              <a:noAutofit/>
            </a:bodyPr>
            <a:lstStyle/>
            <a:p>
              <a:pPr rtl="0" lvl="0">
                <a:spcBef>
                  <a:spcPts val="0"/>
                </a:spcBef>
                <a:buNone/>
              </a:pPr>
              <a:r>
                <a:rPr lang="en"/>
                <a:t>Set document preferences - pick your citation style and language display preferences here.</a:t>
              </a:r>
            </a:p>
          </p:txBody>
        </p:sp>
      </p:grpSp>
      <p:grpSp>
        <p:nvGrpSpPr>
          <p:cNvPr id="313" name="Shape 313"/>
          <p:cNvGrpSpPr/>
          <p:nvPr/>
        </p:nvGrpSpPr>
        <p:grpSpPr>
          <a:xfrm rot="5400000">
            <a:off y="2181871" x="1515246"/>
            <a:ext cy="2791501" cx="2799505"/>
            <a:chOff y="1701273" x="103200"/>
            <a:chExt cy="2791501" cx="2799505"/>
          </a:xfrm>
        </p:grpSpPr>
        <p:sp>
          <p:nvSpPr>
            <p:cNvPr id="314" name="Shape 314"/>
            <p:cNvSpPr/>
            <p:nvPr/>
          </p:nvSpPr>
          <p:spPr>
            <a:xfrm>
              <a:off y="4206875" x="103200"/>
              <a:ext cy="285899" cx="285899"/>
            </a:xfrm>
            <a:prstGeom prst="ellipse">
              <a:avLst/>
            </a:prstGeom>
            <a:noFill/>
            <a:ln w="19050" cap="flat">
              <a:solidFill>
                <a:srgbClr val="FF0000"/>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315" name="Shape 315"/>
            <p:cNvSpPr/>
            <p:nvPr/>
          </p:nvSpPr>
          <p:spPr>
            <a:xfrm rot="8100000">
              <a:off y="2918163" x="-179124"/>
              <a:ext cy="331774" cx="3398355"/>
            </a:xfrm>
            <a:prstGeom prst="homePlate">
              <a:avLst>
                <a:gd fmla="val 50000" name="adj"/>
              </a:avLst>
            </a:prstGeom>
            <a:solidFill>
              <a:srgbClr val="F4CCCC"/>
            </a:solidFill>
            <a:ln w="19050" cap="flat">
              <a:solidFill>
                <a:srgbClr val="FF0000"/>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316" name="Shape 316"/>
            <p:cNvSpPr txBox="1"/>
            <p:nvPr/>
          </p:nvSpPr>
          <p:spPr>
            <a:xfrm rot="-2700000">
              <a:off y="2801744" x="-77467"/>
              <a:ext cy="457356" cx="3302047"/>
            </a:xfrm>
            <a:prstGeom prst="rect">
              <a:avLst/>
            </a:prstGeom>
            <a:noFill/>
            <a:ln>
              <a:noFill/>
            </a:ln>
          </p:spPr>
          <p:txBody>
            <a:bodyPr bIns="91425" rIns="91425" lIns="91425" tIns="91425" anchor="ctr" anchorCtr="0">
              <a:noAutofit/>
            </a:bodyPr>
            <a:lstStyle/>
            <a:p>
              <a:pPr rtl="0" lvl="0">
                <a:spcBef>
                  <a:spcPts val="0"/>
                </a:spcBef>
                <a:buNone/>
              </a:pPr>
              <a:r>
                <a:rPr lang="en"/>
                <a:t>Insert a citation from your MLZ Library</a:t>
              </a:r>
            </a:p>
          </p:txBody>
        </p:sp>
      </p:grpSp>
      <p:grpSp>
        <p:nvGrpSpPr>
          <p:cNvPr id="317" name="Shape 317"/>
          <p:cNvGrpSpPr/>
          <p:nvPr/>
        </p:nvGrpSpPr>
        <p:grpSpPr>
          <a:xfrm>
            <a:off y="1373200" x="5183200"/>
            <a:ext cy="881124" cx="2135100"/>
            <a:chOff y="1373200" x="5183200"/>
            <a:chExt cy="881124" cx="2135100"/>
          </a:xfrm>
        </p:grpSpPr>
        <p:sp>
          <p:nvSpPr>
            <p:cNvPr id="318" name="Shape 318"/>
            <p:cNvSpPr/>
            <p:nvPr/>
          </p:nvSpPr>
          <p:spPr>
            <a:xfrm>
              <a:off y="1928825" x="6604000"/>
              <a:ext cy="325499" cx="714300"/>
            </a:xfrm>
            <a:prstGeom prst="rect">
              <a:avLst/>
            </a:prstGeom>
            <a:noFill/>
            <a:ln w="19050" cap="flat">
              <a:solidFill>
                <a:srgbClr val="FF0000"/>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cxnSp>
          <p:nvCxnSpPr>
            <p:cNvPr id="319" name="Shape 319"/>
            <p:cNvCxnSpPr/>
            <p:nvPr/>
          </p:nvCxnSpPr>
          <p:spPr>
            <a:xfrm>
              <a:off y="1373200" x="5183200"/>
              <a:ext cy="0" cx="857400"/>
            </a:xfrm>
            <a:prstGeom prst="straightConnector1">
              <a:avLst/>
            </a:prstGeom>
            <a:noFill/>
            <a:ln w="19050" cap="flat">
              <a:solidFill>
                <a:srgbClr val="FF0000"/>
              </a:solidFill>
              <a:prstDash val="solid"/>
              <a:round/>
              <a:headEnd w="lg" len="lg" type="none"/>
              <a:tailEnd w="lg" len="lg" type="none"/>
            </a:ln>
          </p:spPr>
        </p:cxnSp>
        <p:cxnSp>
          <p:nvCxnSpPr>
            <p:cNvPr id="320" name="Shape 320"/>
            <p:cNvCxnSpPr>
              <a:stCxn id="318" idx="0"/>
            </p:cNvCxnSpPr>
            <p:nvPr/>
          </p:nvCxnSpPr>
          <p:spPr>
            <a:xfrm rot="10800000">
              <a:off y="1381025" x="5627650"/>
              <a:ext cy="547800" cx="1333500"/>
            </a:xfrm>
            <a:prstGeom prst="straightConnector1">
              <a:avLst/>
            </a:prstGeom>
            <a:noFill/>
            <a:ln w="19050" cap="flat">
              <a:solidFill>
                <a:srgbClr val="FF0000"/>
              </a:solidFill>
              <a:prstDash val="solid"/>
              <a:round/>
              <a:headEnd w="lg" len="lg" type="none"/>
              <a:tailEnd w="lg" len="lg" type="none"/>
            </a:ln>
          </p:spPr>
        </p:cxnSp>
      </p:grpSp>
      <p:grpSp>
        <p:nvGrpSpPr>
          <p:cNvPr id="321" name="Shape 321"/>
          <p:cNvGrpSpPr/>
          <p:nvPr/>
        </p:nvGrpSpPr>
        <p:grpSpPr>
          <a:xfrm rot="5400000">
            <a:off y="2194827" x="1749477"/>
            <a:ext cy="2767801" cx="2775793"/>
            <a:chOff y="1724973" x="103200"/>
            <a:chExt cy="2767801" cx="2775793"/>
          </a:xfrm>
        </p:grpSpPr>
        <p:sp>
          <p:nvSpPr>
            <p:cNvPr id="322" name="Shape 322"/>
            <p:cNvSpPr/>
            <p:nvPr/>
          </p:nvSpPr>
          <p:spPr>
            <a:xfrm>
              <a:off y="4206875" x="103200"/>
              <a:ext cy="285899" cx="285899"/>
            </a:xfrm>
            <a:prstGeom prst="ellipse">
              <a:avLst/>
            </a:prstGeom>
            <a:noFill/>
            <a:ln w="19050" cap="flat">
              <a:solidFill>
                <a:srgbClr val="FF0000"/>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323" name="Shape 323"/>
            <p:cNvSpPr/>
            <p:nvPr/>
          </p:nvSpPr>
          <p:spPr>
            <a:xfrm rot="8100000">
              <a:off y="2959939" x="-162145"/>
              <a:ext cy="331774" cx="3280834"/>
            </a:xfrm>
            <a:prstGeom prst="homePlate">
              <a:avLst>
                <a:gd fmla="val 50000" name="adj"/>
              </a:avLst>
            </a:prstGeom>
            <a:solidFill>
              <a:srgbClr val="F4CCCC"/>
            </a:solidFill>
            <a:ln w="19050" cap="flat">
              <a:solidFill>
                <a:srgbClr val="FF0000"/>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324" name="Shape 324"/>
            <p:cNvSpPr txBox="1"/>
            <p:nvPr/>
          </p:nvSpPr>
          <p:spPr>
            <a:xfrm rot="-2700000">
              <a:off y="2813594" x="-72571"/>
              <a:ext cy="457356" cx="3268530"/>
            </a:xfrm>
            <a:prstGeom prst="rect">
              <a:avLst/>
            </a:prstGeom>
            <a:noFill/>
            <a:ln>
              <a:noFill/>
            </a:ln>
          </p:spPr>
          <p:txBody>
            <a:bodyPr bIns="91425" rIns="91425" lIns="91425" tIns="91425" anchor="ctr" anchorCtr="0">
              <a:noAutofit/>
            </a:bodyPr>
            <a:lstStyle/>
            <a:p>
              <a:pPr rtl="0" lvl="0">
                <a:spcBef>
                  <a:spcPts val="0"/>
                </a:spcBef>
                <a:buNone/>
              </a:pPr>
              <a:r>
                <a:rPr lang="en"/>
                <a:t>Edit one of the citations you imported</a:t>
              </a:r>
            </a:p>
          </p:txBody>
        </p:sp>
      </p:grpSp>
      <p:grpSp>
        <p:nvGrpSpPr>
          <p:cNvPr id="325" name="Shape 325"/>
          <p:cNvGrpSpPr/>
          <p:nvPr/>
        </p:nvGrpSpPr>
        <p:grpSpPr>
          <a:xfrm>
            <a:off y="2117549" x="1247850"/>
            <a:ext cy="4415475" cx="6648299"/>
            <a:chOff y="2117549" x="1247850"/>
            <a:chExt cy="4415475" cx="6648299"/>
          </a:xfrm>
        </p:grpSpPr>
        <p:grpSp>
          <p:nvGrpSpPr>
            <p:cNvPr id="326" name="Shape 326"/>
            <p:cNvGrpSpPr/>
            <p:nvPr/>
          </p:nvGrpSpPr>
          <p:grpSpPr>
            <a:xfrm rot="5400000">
              <a:off y="2134880" x="2733557"/>
              <a:ext cy="3937935" cx="3972596"/>
              <a:chOff y="599040" x="59265"/>
              <a:chExt cy="3937935" cx="3972596"/>
            </a:xfrm>
          </p:grpSpPr>
          <p:sp>
            <p:nvSpPr>
              <p:cNvPr id="327" name="Shape 327"/>
              <p:cNvSpPr/>
              <p:nvPr/>
            </p:nvSpPr>
            <p:spPr>
              <a:xfrm>
                <a:off y="4224338" x="120663"/>
                <a:ext cy="285899" cx="285899"/>
              </a:xfrm>
              <a:prstGeom prst="ellipse">
                <a:avLst/>
              </a:prstGeom>
              <a:noFill/>
              <a:ln w="19050" cap="flat">
                <a:solidFill>
                  <a:srgbClr val="FF0000"/>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328" name="Shape 328"/>
              <p:cNvSpPr/>
              <p:nvPr/>
            </p:nvSpPr>
            <p:spPr>
              <a:xfrm rot="8100000">
                <a:off y="2259677" x="-373422"/>
                <a:ext cy="722097" cx="4697876"/>
              </a:xfrm>
              <a:prstGeom prst="homePlate">
                <a:avLst>
                  <a:gd fmla="val 50000" name="adj"/>
                </a:avLst>
              </a:prstGeom>
              <a:solidFill>
                <a:srgbClr val="F4CCCC"/>
              </a:solidFill>
              <a:ln w="19050" cap="flat">
                <a:solidFill>
                  <a:srgbClr val="FF0000"/>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329" name="Shape 329"/>
              <p:cNvSpPr txBox="1"/>
              <p:nvPr/>
            </p:nvSpPr>
            <p:spPr>
              <a:xfrm rot="-2700000">
                <a:off y="2117784" x="-180111"/>
                <a:ext cy="771312" cx="4615144"/>
              </a:xfrm>
              <a:prstGeom prst="rect">
                <a:avLst/>
              </a:prstGeom>
              <a:noFill/>
              <a:ln>
                <a:noFill/>
              </a:ln>
            </p:spPr>
            <p:txBody>
              <a:bodyPr bIns="91425" rIns="91425" lIns="91425" tIns="91425" anchor="ctr" anchorCtr="0">
                <a:noAutofit/>
              </a:bodyPr>
              <a:lstStyle/>
              <a:p>
                <a:pPr rtl="0" lvl="0">
                  <a:spcBef>
                    <a:spcPts val="0"/>
                  </a:spcBef>
                  <a:buNone/>
                </a:pPr>
                <a:r>
                  <a:rPr lang="en"/>
                  <a:t>Remove the hidden Zotero coding. Do this when you need to submit your document for publication or need to collaborate with someone who doesn’t use Zotero.</a:t>
                </a:r>
              </a:p>
            </p:txBody>
          </p:sp>
        </p:grpSp>
        <p:sp>
          <p:nvSpPr>
            <p:cNvPr id="330" name="Shape 330"/>
            <p:cNvSpPr txBox="1"/>
            <p:nvPr/>
          </p:nvSpPr>
          <p:spPr>
            <a:xfrm>
              <a:off y="5898225" x="1247850"/>
              <a:ext cy="634800" cx="6648299"/>
            </a:xfrm>
            <a:prstGeom prst="rect">
              <a:avLst/>
            </a:prstGeom>
            <a:solidFill>
              <a:srgbClr val="F4CCCC"/>
            </a:solidFill>
            <a:ln w="9525" cap="flat">
              <a:solidFill>
                <a:srgbClr val="FF0000"/>
              </a:solidFill>
              <a:prstDash val="solid"/>
              <a:round/>
              <a:headEnd w="med" len="med" type="none"/>
              <a:tailEnd w="med" len="med" type="none"/>
            </a:ln>
          </p:spPr>
          <p:txBody>
            <a:bodyPr bIns="91425" rIns="91425" lIns="91425" tIns="91425" anchor="ctr" anchorCtr="0">
              <a:noAutofit/>
            </a:bodyPr>
            <a:lstStyle/>
            <a:p>
              <a:pPr>
                <a:spcBef>
                  <a:spcPts val="0"/>
                </a:spcBef>
                <a:buNone/>
              </a:pPr>
              <a:r>
                <a:rPr lang="en"/>
                <a:t>If you remove the Zotero coding, make sure you save a </a:t>
              </a:r>
              <a:r>
                <a:rPr b="1" lang="en"/>
                <a:t>back up copy</a:t>
              </a:r>
              <a:r>
                <a:rPr lang="en"/>
                <a:t> first! You CAN’T undo this action once you excecute it!</a:t>
              </a:r>
            </a:p>
          </p:txBody>
        </p:sp>
      </p:grpSp>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292"/>
                                        </p:tgtEl>
                                        <p:attrNameLst>
                                          <p:attrName>style.visibility</p:attrName>
                                        </p:attrNameLst>
                                      </p:cBhvr>
                                      <p:to>
                                        <p:strVal val="visible"/>
                                      </p:to>
                                    </p:set>
                                    <p:animEffect transition="in" filter="fade">
                                      <p:cBhvr>
                                        <p:cTn dur="1000"/>
                                        <p:tgtEl>
                                          <p:spTgt spid="292"/>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313"/>
                                        </p:tgtEl>
                                        <p:attrNameLst>
                                          <p:attrName>style.visibility</p:attrName>
                                        </p:attrNameLst>
                                      </p:cBhvr>
                                      <p:to>
                                        <p:strVal val="visible"/>
                                      </p:to>
                                    </p:set>
                                    <p:animEffect transition="in" filter="fade">
                                      <p:cBhvr>
                                        <p:cTn dur="500"/>
                                        <p:tgtEl>
                                          <p:spTgt spid="313"/>
                                        </p:tgtEl>
                                      </p:cBhvr>
                                    </p:animEffect>
                                  </p:childTnLst>
                                </p:cTn>
                              </p:par>
                              <p:par>
                                <p:cTn presetID="10" fill="hold" presetSubtype="0" presetClass="exit" nodeType="withEffect">
                                  <p:stCondLst>
                                    <p:cond delay="0"/>
                                  </p:stCondLst>
                                  <p:childTnLst>
                                    <p:animEffect transition="out" filter="fade">
                                      <p:cBhvr>
                                        <p:cTn dur="500"/>
                                        <p:tgtEl>
                                          <p:spTgt spid="292"/>
                                        </p:tgtEl>
                                      </p:cBhvr>
                                    </p:animEffect>
                                    <p:set>
                                      <p:cBhvr>
                                        <p:cTn dur="1" fill="hold">
                                          <p:stCondLst>
                                            <p:cond delay="500"/>
                                          </p:stCondLst>
                                        </p:cTn>
                                        <p:tgtEl>
                                          <p:spTgt spid="29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321"/>
                                        </p:tgtEl>
                                        <p:attrNameLst>
                                          <p:attrName>style.visibility</p:attrName>
                                        </p:attrNameLst>
                                      </p:cBhvr>
                                      <p:to>
                                        <p:strVal val="visible"/>
                                      </p:to>
                                    </p:set>
                                    <p:animEffect transition="in" filter="fade">
                                      <p:cBhvr>
                                        <p:cTn dur="500"/>
                                        <p:tgtEl>
                                          <p:spTgt spid="321"/>
                                        </p:tgtEl>
                                      </p:cBhvr>
                                    </p:animEffect>
                                  </p:childTnLst>
                                </p:cTn>
                              </p:par>
                              <p:par>
                                <p:cTn presetID="10" fill="hold" presetSubtype="0" presetClass="exit" nodeType="withEffect">
                                  <p:stCondLst>
                                    <p:cond delay="0"/>
                                  </p:stCondLst>
                                  <p:childTnLst>
                                    <p:animEffect transition="out" filter="fade">
                                      <p:cBhvr>
                                        <p:cTn dur="500"/>
                                        <p:tgtEl>
                                          <p:spTgt spid="313"/>
                                        </p:tgtEl>
                                      </p:cBhvr>
                                    </p:animEffect>
                                    <p:set>
                                      <p:cBhvr>
                                        <p:cTn dur="1" fill="hold">
                                          <p:stCondLst>
                                            <p:cond delay="500"/>
                                          </p:stCondLst>
                                        </p:cTn>
                                        <p:tgtEl>
                                          <p:spTgt spid="31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301"/>
                                        </p:tgtEl>
                                        <p:attrNameLst>
                                          <p:attrName>style.visibility</p:attrName>
                                        </p:attrNameLst>
                                      </p:cBhvr>
                                      <p:to>
                                        <p:strVal val="visible"/>
                                      </p:to>
                                    </p:set>
                                    <p:animEffect transition="in" filter="fade">
                                      <p:cBhvr>
                                        <p:cTn dur="500"/>
                                        <p:tgtEl>
                                          <p:spTgt spid="301"/>
                                        </p:tgtEl>
                                      </p:cBhvr>
                                    </p:animEffect>
                                  </p:childTnLst>
                                </p:cTn>
                              </p:par>
                              <p:par>
                                <p:cTn presetID="10" fill="hold" presetSubtype="0" presetClass="exit" nodeType="withEffect">
                                  <p:stCondLst>
                                    <p:cond delay="0"/>
                                  </p:stCondLst>
                                  <p:childTnLst>
                                    <p:animEffect transition="out" filter="fade">
                                      <p:cBhvr>
                                        <p:cTn dur="500"/>
                                        <p:tgtEl>
                                          <p:spTgt spid="321"/>
                                        </p:tgtEl>
                                      </p:cBhvr>
                                    </p:animEffect>
                                    <p:set>
                                      <p:cBhvr>
                                        <p:cTn dur="1" fill="hold">
                                          <p:stCondLst>
                                            <p:cond delay="500"/>
                                          </p:stCondLst>
                                        </p:cTn>
                                        <p:tgtEl>
                                          <p:spTgt spid="32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305"/>
                                        </p:tgtEl>
                                        <p:attrNameLst>
                                          <p:attrName>style.visibility</p:attrName>
                                        </p:attrNameLst>
                                      </p:cBhvr>
                                      <p:to>
                                        <p:strVal val="visible"/>
                                      </p:to>
                                    </p:set>
                                    <p:animEffect transition="in" filter="fade">
                                      <p:cBhvr>
                                        <p:cTn dur="500"/>
                                        <p:tgtEl>
                                          <p:spTgt spid="305"/>
                                        </p:tgtEl>
                                      </p:cBhvr>
                                    </p:animEffect>
                                  </p:childTnLst>
                                </p:cTn>
                              </p:par>
                              <p:par>
                                <p:cTn presetID="10" fill="hold" presetSubtype="0" presetClass="exit" nodeType="withEffect">
                                  <p:stCondLst>
                                    <p:cond delay="0"/>
                                  </p:stCondLst>
                                  <p:childTnLst>
                                    <p:animEffect transition="out" filter="fade">
                                      <p:cBhvr>
                                        <p:cTn dur="500"/>
                                        <p:tgtEl>
                                          <p:spTgt spid="301"/>
                                        </p:tgtEl>
                                      </p:cBhvr>
                                    </p:animEffect>
                                    <p:set>
                                      <p:cBhvr>
                                        <p:cTn dur="1" fill="hold">
                                          <p:stCondLst>
                                            <p:cond delay="500"/>
                                          </p:stCondLst>
                                        </p:cTn>
                                        <p:tgtEl>
                                          <p:spTgt spid="30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297"/>
                                        </p:tgtEl>
                                        <p:attrNameLst>
                                          <p:attrName>style.visibility</p:attrName>
                                        </p:attrNameLst>
                                      </p:cBhvr>
                                      <p:to>
                                        <p:strVal val="visible"/>
                                      </p:to>
                                    </p:set>
                                    <p:animEffect transition="in" filter="fade">
                                      <p:cBhvr>
                                        <p:cTn dur="500"/>
                                        <p:tgtEl>
                                          <p:spTgt spid="297"/>
                                        </p:tgtEl>
                                      </p:cBhvr>
                                    </p:animEffect>
                                  </p:childTnLst>
                                </p:cTn>
                              </p:par>
                              <p:par>
                                <p:cTn presetID="10" fill="hold" presetSubtype="0" presetClass="exit" nodeType="withEffect">
                                  <p:stCondLst>
                                    <p:cond delay="0"/>
                                  </p:stCondLst>
                                  <p:childTnLst>
                                    <p:animEffect transition="out" filter="fade">
                                      <p:cBhvr>
                                        <p:cTn dur="500"/>
                                        <p:tgtEl>
                                          <p:spTgt spid="305"/>
                                        </p:tgtEl>
                                      </p:cBhvr>
                                    </p:animEffect>
                                    <p:set>
                                      <p:cBhvr>
                                        <p:cTn dur="1" fill="hold">
                                          <p:stCondLst>
                                            <p:cond delay="500"/>
                                          </p:stCondLst>
                                        </p:cTn>
                                        <p:tgtEl>
                                          <p:spTgt spid="30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309"/>
                                        </p:tgtEl>
                                        <p:attrNameLst>
                                          <p:attrName>style.visibility</p:attrName>
                                        </p:attrNameLst>
                                      </p:cBhvr>
                                      <p:to>
                                        <p:strVal val="visible"/>
                                      </p:to>
                                    </p:set>
                                    <p:animEffect transition="in" filter="fade">
                                      <p:cBhvr>
                                        <p:cTn dur="500"/>
                                        <p:tgtEl>
                                          <p:spTgt spid="309"/>
                                        </p:tgtEl>
                                      </p:cBhvr>
                                    </p:animEffect>
                                  </p:childTnLst>
                                </p:cTn>
                              </p:par>
                              <p:par>
                                <p:cTn presetID="10" fill="hold" presetSubtype="0" presetClass="exit" nodeType="withEffect">
                                  <p:stCondLst>
                                    <p:cond delay="0"/>
                                  </p:stCondLst>
                                  <p:childTnLst>
                                    <p:animEffect transition="out" filter="fade">
                                      <p:cBhvr>
                                        <p:cTn dur="500"/>
                                        <p:tgtEl>
                                          <p:spTgt spid="297"/>
                                        </p:tgtEl>
                                      </p:cBhvr>
                                    </p:animEffect>
                                    <p:set>
                                      <p:cBhvr>
                                        <p:cTn dur="1" fill="hold">
                                          <p:stCondLst>
                                            <p:cond delay="500"/>
                                          </p:stCondLst>
                                        </p:cTn>
                                        <p:tgtEl>
                                          <p:spTgt spid="29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325"/>
                                        </p:tgtEl>
                                        <p:attrNameLst>
                                          <p:attrName>style.visibility</p:attrName>
                                        </p:attrNameLst>
                                      </p:cBhvr>
                                      <p:to>
                                        <p:strVal val="visible"/>
                                      </p:to>
                                    </p:set>
                                    <p:animEffect transition="in" filter="fade">
                                      <p:cBhvr>
                                        <p:cTn dur="500"/>
                                        <p:tgtEl>
                                          <p:spTgt spid="325"/>
                                        </p:tgtEl>
                                      </p:cBhvr>
                                    </p:animEffect>
                                  </p:childTnLst>
                                </p:cTn>
                              </p:par>
                              <p:par>
                                <p:cTn presetID="10" fill="hold" presetSubtype="0" presetClass="exit" nodeType="withEffect">
                                  <p:stCondLst>
                                    <p:cond delay="0"/>
                                  </p:stCondLst>
                                  <p:childTnLst>
                                    <p:animEffect transition="out" filter="fade">
                                      <p:cBhvr>
                                        <p:cTn dur="500"/>
                                        <p:tgtEl>
                                          <p:spTgt spid="309"/>
                                        </p:tgtEl>
                                      </p:cBhvr>
                                    </p:animEffect>
                                    <p:set>
                                      <p:cBhvr>
                                        <p:cTn dur="1" fill="hold">
                                          <p:stCondLst>
                                            <p:cond delay="500"/>
                                          </p:stCondLst>
                                        </p:cTn>
                                        <p:tgtEl>
                                          <p:spTgt spid="30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4" name="Shape 334"/>
        <p:cNvGrpSpPr/>
        <p:nvPr/>
      </p:nvGrpSpPr>
      <p:grpSpPr>
        <a:xfrm>
          <a:off y="0" x="0"/>
          <a:ext cy="0" cx="0"/>
          <a:chOff y="0" x="0"/>
          <a:chExt cy="0" cx="0"/>
        </a:xfrm>
      </p:grpSpPr>
      <p:sp>
        <p:nvSpPr>
          <p:cNvPr id="335" name="Shape 335"/>
          <p:cNvSpPr txBox="1"/>
          <p:nvPr>
            <p:ph type="title"/>
          </p:nvPr>
        </p:nvSpPr>
        <p:spPr>
          <a:xfrm>
            <a:off y="274649" x="457200"/>
            <a:ext cy="634800" cx="8229600"/>
          </a:xfrm>
          <a:prstGeom prst="rect">
            <a:avLst/>
          </a:prstGeom>
        </p:spPr>
        <p:txBody>
          <a:bodyPr bIns="91425" rIns="91425" lIns="91425" tIns="91425" anchor="ctr" anchorCtr="0">
            <a:noAutofit/>
          </a:bodyPr>
          <a:lstStyle/>
          <a:p>
            <a:pPr algn="ctr" rtl="0" lvl="0">
              <a:spcBef>
                <a:spcPts val="0"/>
              </a:spcBef>
              <a:buNone/>
            </a:pPr>
            <a:r>
              <a:rPr lang="en">
                <a:solidFill>
                  <a:srgbClr val="A61C00"/>
                </a:solidFill>
              </a:rPr>
              <a:t>MLZ and </a:t>
            </a:r>
            <a:r>
              <a:rPr lang="en">
                <a:solidFill>
                  <a:srgbClr val="3C78D8"/>
                </a:solidFill>
              </a:rPr>
              <a:t>MS Word</a:t>
            </a:r>
          </a:p>
        </p:txBody>
      </p:sp>
      <p:cxnSp>
        <p:nvCxnSpPr>
          <p:cNvPr id="336" name="Shape 336"/>
          <p:cNvCxnSpPr/>
          <p:nvPr/>
        </p:nvCxnSpPr>
        <p:spPr>
          <a:xfrm>
            <a:off y="906475" x="817500"/>
            <a:ext cy="0" cx="7509000"/>
          </a:xfrm>
          <a:prstGeom prst="straightConnector1">
            <a:avLst/>
          </a:prstGeom>
          <a:noFill/>
          <a:ln w="19050" cap="flat">
            <a:solidFill>
              <a:schemeClr val="dk2"/>
            </a:solidFill>
            <a:prstDash val="solid"/>
            <a:round/>
            <a:headEnd w="lg" len="lg" type="none"/>
            <a:tailEnd w="lg" len="lg" type="none"/>
          </a:ln>
        </p:spPr>
      </p:cxnSp>
      <p:pic>
        <p:nvPicPr>
          <p:cNvPr id="337" name="Shape 337"/>
          <p:cNvPicPr preferRelativeResize="0"/>
          <p:nvPr/>
        </p:nvPicPr>
        <p:blipFill>
          <a:blip r:embed="rId3">
            <a:alphaModFix/>
          </a:blip>
          <a:stretch>
            <a:fillRect/>
          </a:stretch>
        </p:blipFill>
        <p:spPr>
          <a:xfrm>
            <a:off y="1974850" x="1247775"/>
            <a:ext cy="5581650" cx="6648450"/>
          </a:xfrm>
          <a:prstGeom prst="rect">
            <a:avLst/>
          </a:prstGeom>
          <a:noFill/>
          <a:ln>
            <a:noFill/>
          </a:ln>
        </p:spPr>
      </p:pic>
      <p:sp>
        <p:nvSpPr>
          <p:cNvPr id="338" name="Shape 338"/>
          <p:cNvSpPr/>
          <p:nvPr/>
        </p:nvSpPr>
        <p:spPr>
          <a:xfrm>
            <a:off y="3579250" x="1571625"/>
            <a:ext cy="710400" cx="2809800"/>
          </a:xfrm>
          <a:prstGeom prst="rect">
            <a:avLst/>
          </a:prstGeom>
          <a:noFill/>
          <a:ln w="19050" cap="flat">
            <a:solidFill>
              <a:srgbClr val="FF0000"/>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339" name="Shape 339"/>
          <p:cNvSpPr txBox="1"/>
          <p:nvPr/>
        </p:nvSpPr>
        <p:spPr>
          <a:xfrm>
            <a:off y="2459050" x="1571625"/>
            <a:ext cy="1120200" cx="2809800"/>
          </a:xfrm>
          <a:prstGeom prst="rect">
            <a:avLst/>
          </a:prstGeom>
          <a:solidFill>
            <a:srgbClr val="F4CCCC"/>
          </a:solidFill>
          <a:ln w="19050" cap="flat">
            <a:solidFill>
              <a:srgbClr val="FF0000"/>
            </a:solidFill>
            <a:prstDash val="solid"/>
            <a:round/>
            <a:headEnd w="med" len="med" type="none"/>
            <a:tailEnd w="med" len="med" type="none"/>
          </a:ln>
        </p:spPr>
        <p:txBody>
          <a:bodyPr bIns="91425" rIns="91425" lIns="91425" tIns="91425" anchor="ctr" anchorCtr="0">
            <a:noAutofit/>
          </a:bodyPr>
          <a:lstStyle/>
          <a:p>
            <a:pPr algn="ctr">
              <a:spcBef>
                <a:spcPts val="0"/>
              </a:spcBef>
              <a:buNone/>
            </a:pPr>
            <a:r>
              <a:rPr lang="en"/>
              <a:t>The presentation is geared toward researchers in the humanities, so Chicago style will be the example citation style.</a:t>
            </a:r>
          </a:p>
        </p:txBody>
      </p:sp>
      <p:sp>
        <p:nvSpPr>
          <p:cNvPr id="340" name="Shape 340"/>
          <p:cNvSpPr txBox="1"/>
          <p:nvPr>
            <p:ph idx="1" type="body"/>
          </p:nvPr>
        </p:nvSpPr>
        <p:spPr>
          <a:xfrm>
            <a:off y="906475" x="457200"/>
            <a:ext cy="5658300" cx="8229600"/>
          </a:xfrm>
          <a:prstGeom prst="rect">
            <a:avLst/>
          </a:prstGeom>
        </p:spPr>
        <p:txBody>
          <a:bodyPr bIns="91425" rIns="91425" lIns="91425" tIns="91425" anchor="t" anchorCtr="0">
            <a:noAutofit/>
          </a:bodyPr>
          <a:lstStyle/>
          <a:p>
            <a:pPr rtl="0" lvl="0" indent="-342900" marL="457200">
              <a:spcBef>
                <a:spcPts val="0"/>
              </a:spcBef>
              <a:buClr>
                <a:srgbClr val="CC4125"/>
              </a:buClr>
              <a:buSzPct val="100000"/>
              <a:buFont typeface="Arial"/>
              <a:buChar char="●"/>
            </a:pPr>
            <a:r>
              <a:rPr sz="1800" lang="en">
                <a:solidFill>
                  <a:srgbClr val="CC4125"/>
                </a:solidFill>
              </a:rPr>
              <a:t>Here’s the main context menu set  the citation/bibliographic format for the document (which you can change with a simple click at ANY TIME while editing your work!)</a:t>
            </a:r>
          </a:p>
        </p:txBody>
      </p:sp>
      <p:sp>
        <p:nvSpPr>
          <p:cNvPr id="341" name="Shape 341"/>
          <p:cNvSpPr/>
          <p:nvPr/>
        </p:nvSpPr>
        <p:spPr>
          <a:xfrm>
            <a:off y="1065725" x="4472250"/>
            <a:ext cy="408599" cx="4488599"/>
          </a:xfrm>
          <a:prstGeom prst="rect">
            <a:avLst/>
          </a:prstGeom>
          <a:solidFill>
            <a:srgbClr val="F4CCCC"/>
          </a:solidFill>
          <a:ln w="19050" cap="flat">
            <a:solidFill>
              <a:srgbClr val="FF0000"/>
            </a:solidFill>
            <a:prstDash val="solid"/>
            <a:round/>
            <a:headEnd w="med" len="med" type="none"/>
            <a:tailEnd w="med" len="med" type="none"/>
          </a:ln>
        </p:spPr>
        <p:txBody>
          <a:bodyPr bIns="91425" rIns="91425" lIns="91425" tIns="91425" anchor="ctr" anchorCtr="0">
            <a:noAutofit/>
          </a:bodyPr>
          <a:lstStyle/>
          <a:p>
            <a:pPr algn="ctr">
              <a:spcBef>
                <a:spcPts val="0"/>
              </a:spcBef>
              <a:buNone/>
            </a:pPr>
            <a:r>
              <a:rPr b="1" lang="en"/>
              <a:t>** Two Glitches **</a:t>
            </a:r>
          </a:p>
        </p:txBody>
      </p:sp>
      <p:sp>
        <p:nvSpPr>
          <p:cNvPr id="342" name="Shape 342"/>
          <p:cNvSpPr/>
          <p:nvPr/>
        </p:nvSpPr>
        <p:spPr>
          <a:xfrm>
            <a:off y="1446725" x="4472250"/>
            <a:ext cy="2203800" cx="4488599"/>
          </a:xfrm>
          <a:prstGeom prst="rect">
            <a:avLst/>
          </a:prstGeom>
          <a:solidFill>
            <a:srgbClr val="F4CCCC"/>
          </a:solidFill>
          <a:ln w="19050" cap="flat">
            <a:solidFill>
              <a:srgbClr val="FF0000"/>
            </a:solidFill>
            <a:prstDash val="solid"/>
            <a:round/>
            <a:headEnd w="med" len="med" type="none"/>
            <a:tailEnd w="med" len="med" type="none"/>
          </a:ln>
        </p:spPr>
        <p:txBody>
          <a:bodyPr bIns="91425" rIns="91425" lIns="91425" tIns="91425" anchor="ctr" anchorCtr="0">
            <a:noAutofit/>
          </a:bodyPr>
          <a:lstStyle/>
          <a:p>
            <a:pPr rtl="0" lvl="0">
              <a:spcBef>
                <a:spcPts val="0"/>
              </a:spcBef>
              <a:buNone/>
            </a:pPr>
            <a:r>
              <a:rPr lang="en"/>
              <a:t>When you decide to switch from one style to the Chicago author-date style - the contents of the MS Word window will ‘disappear.’ Don’t worry, your content is fine. Just save your document and restart Word.</a:t>
            </a:r>
          </a:p>
          <a:p>
            <a:pPr rtl="0" lvl="0">
              <a:spcBef>
                <a:spcPts val="0"/>
              </a:spcBef>
              <a:buNone/>
            </a:pPr>
            <a:r>
              <a:t/>
            </a:r>
            <a:endParaRPr/>
          </a:p>
          <a:p>
            <a:pPr rtl="0" lvl="0">
              <a:spcBef>
                <a:spcPts val="0"/>
              </a:spcBef>
              <a:buNone/>
            </a:pPr>
            <a:r>
              <a:rPr lang="en"/>
              <a:t>The glitch is likely because of moving so much data out of the footnotes and into the main body of the text.</a:t>
            </a:r>
          </a:p>
        </p:txBody>
      </p:sp>
      <p:sp>
        <p:nvSpPr>
          <p:cNvPr id="343" name="Shape 343"/>
          <p:cNvSpPr/>
          <p:nvPr/>
        </p:nvSpPr>
        <p:spPr>
          <a:xfrm>
            <a:off y="3650525" x="4472250"/>
            <a:ext cy="2203800" cx="4488599"/>
          </a:xfrm>
          <a:prstGeom prst="rect">
            <a:avLst/>
          </a:prstGeom>
          <a:solidFill>
            <a:srgbClr val="F4CCCC"/>
          </a:solidFill>
          <a:ln w="19050" cap="flat">
            <a:solidFill>
              <a:srgbClr val="FF0000"/>
            </a:solidFill>
            <a:prstDash val="solid"/>
            <a:round/>
            <a:headEnd w="med" len="med" type="none"/>
            <a:tailEnd w="med" len="med" type="none"/>
          </a:ln>
        </p:spPr>
        <p:txBody>
          <a:bodyPr bIns="91425" rIns="91425" lIns="91425" tIns="91425" anchor="ctr" anchorCtr="0">
            <a:noAutofit/>
          </a:bodyPr>
          <a:lstStyle/>
          <a:p>
            <a:pPr rtl="0" lvl="0">
              <a:spcBef>
                <a:spcPts val="0"/>
              </a:spcBef>
              <a:buNone/>
            </a:pPr>
            <a:r>
              <a:rPr lang="en"/>
              <a:t>In the </a:t>
            </a:r>
            <a:r>
              <a:rPr lang="en" i="1"/>
              <a:t>Chicago full note style</a:t>
            </a:r>
            <a:r>
              <a:rPr lang="en"/>
              <a:t> - Your first citation from a work will be a full citation, while any subsequent ones will be abbreviated. MLZ uses the ‘Short Title’ field for abbreviated titles. However, the plugin will only ever use the ‘master field’ for the short title. Meaning, regardless of whatever style is applied to the documents citations, the Short Title will never change. This also affects the </a:t>
            </a:r>
            <a:r>
              <a:rPr lang="en" i="1"/>
              <a:t>Chicago note style</a:t>
            </a:r>
            <a:r>
              <a:rPr lang="en"/>
              <a:t>.</a:t>
            </a:r>
          </a:p>
        </p:txBody>
      </p:sp>
      <p:sp>
        <p:nvSpPr>
          <p:cNvPr id="344" name="Shape 344"/>
          <p:cNvSpPr txBox="1"/>
          <p:nvPr/>
        </p:nvSpPr>
        <p:spPr>
          <a:xfrm>
            <a:off y="4528025" x="937950"/>
            <a:ext cy="1326299" cx="3534299"/>
          </a:xfrm>
          <a:prstGeom prst="rect">
            <a:avLst/>
          </a:prstGeom>
          <a:solidFill>
            <a:srgbClr val="F4CCCC"/>
          </a:solidFill>
          <a:ln w="19050" cap="flat">
            <a:solidFill>
              <a:srgbClr val="FF0000"/>
            </a:solidFill>
            <a:prstDash val="solid"/>
            <a:round/>
            <a:headEnd w="med" len="med" type="none"/>
            <a:tailEnd w="med" len="med" type="none"/>
          </a:ln>
        </p:spPr>
        <p:txBody>
          <a:bodyPr bIns="91425" rIns="91425" lIns="91425" tIns="91425" anchor="ctr" anchorCtr="0">
            <a:noAutofit/>
          </a:bodyPr>
          <a:lstStyle/>
          <a:p>
            <a:pPr>
              <a:spcBef>
                <a:spcPts val="0"/>
              </a:spcBef>
              <a:buNone/>
            </a:pPr>
            <a:r>
              <a:rPr lang="en"/>
              <a:t>A workaround is when your document is finished, do a find &amp; replace command on that exact footnote and replace it with the short title in English / Japanese / Rōmaji.</a:t>
            </a:r>
          </a:p>
        </p:txBody>
      </p:sp>
      <p:sp>
        <p:nvSpPr>
          <p:cNvPr id="345" name="Shape 345"/>
          <p:cNvSpPr txBox="1"/>
          <p:nvPr/>
        </p:nvSpPr>
        <p:spPr>
          <a:xfrm>
            <a:off y="5854325" x="937950"/>
            <a:ext cy="752099" cx="8022899"/>
          </a:xfrm>
          <a:prstGeom prst="rect">
            <a:avLst/>
          </a:prstGeom>
          <a:solidFill>
            <a:srgbClr val="F4CCCC"/>
          </a:solidFill>
          <a:ln w="19050" cap="flat">
            <a:solidFill>
              <a:srgbClr val="FF0000"/>
            </a:solidFill>
            <a:prstDash val="solid"/>
            <a:round/>
            <a:headEnd w="med" len="med" type="none"/>
            <a:tailEnd w="med" len="med" type="none"/>
          </a:ln>
        </p:spPr>
        <p:txBody>
          <a:bodyPr bIns="91425" rIns="91425" lIns="91425" tIns="91425" anchor="ctr" anchorCtr="0">
            <a:noAutofit/>
          </a:bodyPr>
          <a:lstStyle/>
          <a:p>
            <a:pPr algn="ctr">
              <a:spcBef>
                <a:spcPts val="0"/>
              </a:spcBef>
              <a:buNone/>
            </a:pPr>
            <a:r>
              <a:rPr lang="en"/>
              <a:t>Remember, MLZ is an opec source BETA product. It’s development relies on a participatory user community. Report issues on the </a:t>
            </a:r>
            <a:r>
              <a:rPr u="sng" lang="en">
                <a:solidFill>
                  <a:schemeClr val="hlink"/>
                </a:solidFill>
                <a:hlinkClick r:id="rId4"/>
              </a:rPr>
              <a:t>Zotero Forums</a:t>
            </a:r>
            <a:r>
              <a:rPr lang="en"/>
              <a:t> after you have thoroughly investigated the issue.</a:t>
            </a:r>
          </a:p>
        </p:txBody>
      </p:sp>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339"/>
                                        </p:tgtEl>
                                        <p:attrNameLst>
                                          <p:attrName>style.visibility</p:attrName>
                                        </p:attrNameLst>
                                      </p:cBhvr>
                                      <p:to>
                                        <p:strVal val="visible"/>
                                      </p:to>
                                    </p:set>
                                    <p:animEffect transition="in" filter="fade">
                                      <p:cBhvr>
                                        <p:cTn dur="500"/>
                                        <p:tgtEl>
                                          <p:spTgt spid="339"/>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341"/>
                                        </p:tgtEl>
                                        <p:attrNameLst>
                                          <p:attrName>style.visibility</p:attrName>
                                        </p:attrNameLst>
                                      </p:cBhvr>
                                      <p:to>
                                        <p:strVal val="visible"/>
                                      </p:to>
                                    </p:set>
                                    <p:animEffect transition="in" filter="fade">
                                      <p:cBhvr>
                                        <p:cTn dur="500"/>
                                        <p:tgtEl>
                                          <p:spTgt spid="341"/>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342"/>
                                        </p:tgtEl>
                                        <p:attrNameLst>
                                          <p:attrName>style.visibility</p:attrName>
                                        </p:attrNameLst>
                                      </p:cBhvr>
                                      <p:to>
                                        <p:strVal val="visible"/>
                                      </p:to>
                                    </p:set>
                                    <p:animEffect transition="in" filter="fade">
                                      <p:cBhvr>
                                        <p:cTn dur="500"/>
                                        <p:tgtEl>
                                          <p:spTgt spid="342"/>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343"/>
                                        </p:tgtEl>
                                        <p:attrNameLst>
                                          <p:attrName>style.visibility</p:attrName>
                                        </p:attrNameLst>
                                      </p:cBhvr>
                                      <p:to>
                                        <p:strVal val="visible"/>
                                      </p:to>
                                    </p:set>
                                    <p:animEffect transition="in" filter="fade">
                                      <p:cBhvr>
                                        <p:cTn dur="500"/>
                                        <p:tgtEl>
                                          <p:spTgt spid="343"/>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344"/>
                                        </p:tgtEl>
                                        <p:attrNameLst>
                                          <p:attrName>style.visibility</p:attrName>
                                        </p:attrNameLst>
                                      </p:cBhvr>
                                      <p:to>
                                        <p:strVal val="visible"/>
                                      </p:to>
                                    </p:set>
                                    <p:animEffect transition="in" filter="fade">
                                      <p:cBhvr>
                                        <p:cTn dur="500"/>
                                        <p:tgtEl>
                                          <p:spTgt spid="344"/>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345"/>
                                        </p:tgtEl>
                                        <p:attrNameLst>
                                          <p:attrName>style.visibility</p:attrName>
                                        </p:attrNameLst>
                                      </p:cBhvr>
                                      <p:to>
                                        <p:strVal val="visible"/>
                                      </p:to>
                                    </p:set>
                                    <p:animEffect transition="in" filter="fade">
                                      <p:cBhvr>
                                        <p:cTn dur="500"/>
                                        <p:tgtEl>
                                          <p:spTgt spid="3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9" name="Shape 349"/>
        <p:cNvGrpSpPr/>
        <p:nvPr/>
      </p:nvGrpSpPr>
      <p:grpSpPr>
        <a:xfrm>
          <a:off y="0" x="0"/>
          <a:ext cy="0" cx="0"/>
          <a:chOff y="0" x="0"/>
          <a:chExt cy="0" cx="0"/>
        </a:xfrm>
      </p:grpSpPr>
      <p:sp>
        <p:nvSpPr>
          <p:cNvPr id="350" name="Shape 350"/>
          <p:cNvSpPr txBox="1"/>
          <p:nvPr>
            <p:ph idx="1" type="body"/>
          </p:nvPr>
        </p:nvSpPr>
        <p:spPr>
          <a:xfrm>
            <a:off y="906475" x="457200"/>
            <a:ext cy="5658300" cx="8229600"/>
          </a:xfrm>
          <a:prstGeom prst="rect">
            <a:avLst/>
          </a:prstGeom>
        </p:spPr>
        <p:txBody>
          <a:bodyPr bIns="91425" rIns="91425" lIns="91425" tIns="91425" anchor="t" anchorCtr="0">
            <a:noAutofit/>
          </a:bodyPr>
          <a:lstStyle/>
          <a:p>
            <a:pPr rtl="0" lvl="0" indent="-342900" marL="457200">
              <a:spcBef>
                <a:spcPts val="0"/>
              </a:spcBef>
              <a:buClr>
                <a:srgbClr val="CC4125"/>
              </a:buClr>
              <a:buSzPct val="100000"/>
              <a:buFont typeface="Arial"/>
              <a:buChar char="●"/>
            </a:pPr>
            <a:r>
              <a:rPr sz="1800" lang="en">
                <a:solidFill>
                  <a:srgbClr val="CC4125"/>
                </a:solidFill>
              </a:rPr>
              <a:t>After setting ‘Style &amp; Format’ go to ‘Languages’ - Remember this menu? It’s almost identical to the MLZ language preferences window.</a:t>
            </a:r>
          </a:p>
          <a:p>
            <a:pPr rtl="0" lvl="0">
              <a:spcBef>
                <a:spcPts val="0"/>
              </a:spcBef>
              <a:buNone/>
            </a:pPr>
            <a:r>
              <a:t/>
            </a:r>
            <a:endParaRPr sz="600">
              <a:solidFill>
                <a:srgbClr val="CC4125"/>
              </a:solidFill>
            </a:endParaRPr>
          </a:p>
          <a:p>
            <a:pPr rtl="0" lvl="0" indent="-342900" marL="457200">
              <a:spcBef>
                <a:spcPts val="0"/>
              </a:spcBef>
              <a:buClr>
                <a:srgbClr val="CC4125"/>
              </a:buClr>
              <a:buSzPct val="100000"/>
              <a:buFont typeface="Arial"/>
              <a:buChar char="●"/>
            </a:pPr>
            <a:r>
              <a:rPr sz="1800" lang="en">
                <a:solidFill>
                  <a:srgbClr val="CC4125"/>
                </a:solidFill>
              </a:rPr>
              <a:t>On your computer, go ahead and tinker with these settings and see how it changes the way your citations are displayed.</a:t>
            </a:r>
          </a:p>
        </p:txBody>
      </p:sp>
      <p:sp>
        <p:nvSpPr>
          <p:cNvPr id="351" name="Shape 351"/>
          <p:cNvSpPr txBox="1"/>
          <p:nvPr>
            <p:ph type="title"/>
          </p:nvPr>
        </p:nvSpPr>
        <p:spPr>
          <a:xfrm>
            <a:off y="274649" x="457200"/>
            <a:ext cy="634800" cx="8229600"/>
          </a:xfrm>
          <a:prstGeom prst="rect">
            <a:avLst/>
          </a:prstGeom>
        </p:spPr>
        <p:txBody>
          <a:bodyPr bIns="91425" rIns="91425" lIns="91425" tIns="91425" anchor="ctr" anchorCtr="0">
            <a:noAutofit/>
          </a:bodyPr>
          <a:lstStyle/>
          <a:p>
            <a:pPr algn="ctr" rtl="0" lvl="0">
              <a:spcBef>
                <a:spcPts val="0"/>
              </a:spcBef>
              <a:buNone/>
            </a:pPr>
            <a:r>
              <a:rPr lang="en">
                <a:solidFill>
                  <a:srgbClr val="A61C00"/>
                </a:solidFill>
              </a:rPr>
              <a:t>MLZ and </a:t>
            </a:r>
            <a:r>
              <a:rPr lang="en">
                <a:solidFill>
                  <a:srgbClr val="3C78D8"/>
                </a:solidFill>
              </a:rPr>
              <a:t>MS Word</a:t>
            </a:r>
          </a:p>
        </p:txBody>
      </p:sp>
      <p:cxnSp>
        <p:nvCxnSpPr>
          <p:cNvPr id="352" name="Shape 352"/>
          <p:cNvCxnSpPr/>
          <p:nvPr/>
        </p:nvCxnSpPr>
        <p:spPr>
          <a:xfrm>
            <a:off y="906475" x="817500"/>
            <a:ext cy="0" cx="7509000"/>
          </a:xfrm>
          <a:prstGeom prst="straightConnector1">
            <a:avLst/>
          </a:prstGeom>
          <a:noFill/>
          <a:ln w="19050" cap="flat">
            <a:solidFill>
              <a:schemeClr val="dk2"/>
            </a:solidFill>
            <a:prstDash val="solid"/>
            <a:round/>
            <a:headEnd w="lg" len="lg" type="none"/>
            <a:tailEnd w="lg" len="lg" type="none"/>
          </a:ln>
        </p:spPr>
      </p:cxnSp>
      <p:pic>
        <p:nvPicPr>
          <p:cNvPr id="353" name="Shape 353"/>
          <p:cNvPicPr preferRelativeResize="0"/>
          <p:nvPr/>
        </p:nvPicPr>
        <p:blipFill>
          <a:blip r:embed="rId3">
            <a:alphaModFix/>
          </a:blip>
          <a:stretch>
            <a:fillRect/>
          </a:stretch>
        </p:blipFill>
        <p:spPr>
          <a:xfrm>
            <a:off y="2936331" x="817500"/>
            <a:ext cy="3457575" cx="4381500"/>
          </a:xfrm>
          <a:prstGeom prst="rect">
            <a:avLst/>
          </a:prstGeom>
          <a:noFill/>
          <a:ln>
            <a:noFill/>
          </a:ln>
        </p:spPr>
      </p:pic>
      <p:sp>
        <p:nvSpPr>
          <p:cNvPr id="354" name="Shape 354"/>
          <p:cNvSpPr txBox="1"/>
          <p:nvPr/>
        </p:nvSpPr>
        <p:spPr>
          <a:xfrm>
            <a:off y="2750518" x="5434650"/>
            <a:ext cy="3829199" cx="2725500"/>
          </a:xfrm>
          <a:prstGeom prst="rect">
            <a:avLst/>
          </a:prstGeom>
          <a:solidFill>
            <a:srgbClr val="F4CCCC"/>
          </a:solidFill>
          <a:ln w="19050" cap="flat">
            <a:solidFill>
              <a:srgbClr val="FF0000"/>
            </a:solidFill>
            <a:prstDash val="solid"/>
            <a:round/>
            <a:headEnd w="med" len="med" type="none"/>
            <a:tailEnd w="med" len="med" type="none"/>
          </a:ln>
        </p:spPr>
        <p:txBody>
          <a:bodyPr bIns="91425" rIns="91425" lIns="91425" tIns="91425" anchor="ctr" anchorCtr="0">
            <a:noAutofit/>
          </a:bodyPr>
          <a:lstStyle/>
          <a:p>
            <a:pPr rtl="0" lvl="0">
              <a:spcBef>
                <a:spcPts val="0"/>
              </a:spcBef>
              <a:buNone/>
            </a:pPr>
            <a:r>
              <a:rPr lang="en"/>
              <a:t>It’s much easier to  play with these settings and see what they do in a test document.</a:t>
            </a:r>
          </a:p>
          <a:p>
            <a:pPr rtl="0" lvl="0">
              <a:spcBef>
                <a:spcPts val="0"/>
              </a:spcBef>
              <a:buNone/>
            </a:pPr>
            <a:r>
              <a:t/>
            </a:r>
            <a:endParaRPr/>
          </a:p>
          <a:p>
            <a:pPr rtl="0" lvl="0">
              <a:spcBef>
                <a:spcPts val="0"/>
              </a:spcBef>
              <a:buNone/>
            </a:pPr>
            <a:r>
              <a:rPr u="sng" lang="en">
                <a:solidFill>
                  <a:schemeClr val="hlink"/>
                </a:solidFill>
                <a:hlinkClick r:id="rId4"/>
              </a:rPr>
              <a:t>Download this Word doc</a:t>
            </a:r>
          </a:p>
          <a:p>
            <a:pPr rtl="0" lvl="0">
              <a:spcBef>
                <a:spcPts val="0"/>
              </a:spcBef>
              <a:buNone/>
            </a:pPr>
            <a:r>
              <a:t/>
            </a:r>
            <a:endParaRPr/>
          </a:p>
          <a:p>
            <a:pPr rtl="0" lvl="0">
              <a:spcBef>
                <a:spcPts val="0"/>
              </a:spcBef>
              <a:buNone/>
            </a:pPr>
            <a:r>
              <a:rPr lang="en"/>
              <a:t>You need to have Japanese Language support :</a:t>
            </a:r>
          </a:p>
          <a:p>
            <a:pPr rtl="0" lvl="0">
              <a:spcBef>
                <a:spcPts val="0"/>
              </a:spcBef>
              <a:buNone/>
            </a:pPr>
            <a:r>
              <a:rPr lang="en"/>
              <a:t>(</a:t>
            </a:r>
            <a:r>
              <a:rPr u="sng" lang="en">
                <a:solidFill>
                  <a:schemeClr val="hlink"/>
                </a:solidFill>
                <a:hlinkClick r:id="rId5"/>
              </a:rPr>
              <a:t>PC</a:t>
            </a:r>
            <a:r>
              <a:rPr lang="en"/>
              <a:t>)(</a:t>
            </a:r>
            <a:r>
              <a:rPr u="sng" lang="en">
                <a:solidFill>
                  <a:schemeClr val="hlink"/>
                </a:solidFill>
                <a:hlinkClick r:id="rId6"/>
              </a:rPr>
              <a:t>MAC</a:t>
            </a:r>
            <a:r>
              <a:rPr lang="en"/>
              <a:t>)</a:t>
            </a:r>
          </a:p>
          <a:p>
            <a:pPr rtl="0" lvl="0">
              <a:spcBef>
                <a:spcPts val="0"/>
              </a:spcBef>
              <a:buNone/>
            </a:pPr>
            <a:r>
              <a:t/>
            </a:r>
            <a:endParaRPr/>
          </a:p>
          <a:p>
            <a:pPr rtl="0" lvl="0">
              <a:spcBef>
                <a:spcPts val="0"/>
              </a:spcBef>
              <a:buNone/>
            </a:pPr>
            <a:r>
              <a:rPr lang="en"/>
              <a:t>and input on your system:</a:t>
            </a:r>
          </a:p>
          <a:p>
            <a:pPr rtl="0" lvl="0">
              <a:spcBef>
                <a:spcPts val="0"/>
              </a:spcBef>
              <a:buNone/>
            </a:pPr>
            <a:r>
              <a:rPr lang="en"/>
              <a:t>(</a:t>
            </a:r>
            <a:r>
              <a:rPr u="sng" lang="en">
                <a:solidFill>
                  <a:schemeClr val="hlink"/>
                </a:solidFill>
                <a:hlinkClick r:id="rId7"/>
              </a:rPr>
              <a:t>PC</a:t>
            </a:r>
            <a:r>
              <a:rPr lang="en"/>
              <a:t>)(</a:t>
            </a:r>
            <a:r>
              <a:rPr u="sng" lang="en">
                <a:solidFill>
                  <a:schemeClr val="hlink"/>
                </a:solidFill>
                <a:hlinkClick r:id="rId8"/>
              </a:rPr>
              <a:t>MAC</a:t>
            </a:r>
            <a:r>
              <a:rPr lang="en"/>
              <a:t>)</a:t>
            </a:r>
          </a:p>
          <a:p>
            <a:pPr rtl="0" lvl="0">
              <a:spcBef>
                <a:spcPts val="0"/>
              </a:spcBef>
              <a:buNone/>
            </a:pPr>
            <a:r>
              <a:t/>
            </a:r>
            <a:endParaRPr/>
          </a:p>
          <a:p>
            <a:pPr>
              <a:spcBef>
                <a:spcPts val="0"/>
              </a:spcBef>
              <a:buNone/>
            </a:pPr>
            <a:r>
              <a:rPr lang="en"/>
              <a:t>And of course, you need to have </a:t>
            </a:r>
            <a:r>
              <a:rPr u="sng" lang="en">
                <a:solidFill>
                  <a:schemeClr val="hlink"/>
                </a:solidFill>
                <a:hlinkClick r:id="rId9"/>
              </a:rPr>
              <a:t>installed MLZ</a:t>
            </a:r>
            <a:r>
              <a:rPr lang="en"/>
              <a:t> and the </a:t>
            </a:r>
            <a:r>
              <a:rPr u="sng" lang="en">
                <a:solidFill>
                  <a:schemeClr val="hlink"/>
                </a:solidFill>
                <a:hlinkClick r:id="rId10"/>
              </a:rPr>
              <a:t>Word Processor Plugin</a:t>
            </a:r>
            <a:r>
              <a:rPr lang="en"/>
              <a:t> if you haven’t already.</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8" name="Shape 358"/>
        <p:cNvGrpSpPr/>
        <p:nvPr/>
      </p:nvGrpSpPr>
      <p:grpSpPr>
        <a:xfrm>
          <a:off y="0" x="0"/>
          <a:ext cy="0" cx="0"/>
          <a:chOff y="0" x="0"/>
          <a:chExt cy="0" cx="0"/>
        </a:xfrm>
      </p:grpSpPr>
      <p:sp>
        <p:nvSpPr>
          <p:cNvPr id="359" name="Shape 359"/>
          <p:cNvSpPr txBox="1"/>
          <p:nvPr>
            <p:ph idx="1" type="body"/>
          </p:nvPr>
        </p:nvSpPr>
        <p:spPr>
          <a:xfrm>
            <a:off y="906475" x="457200"/>
            <a:ext cy="5658300" cx="8229600"/>
          </a:xfrm>
          <a:prstGeom prst="rect">
            <a:avLst/>
          </a:prstGeom>
          <a:noFill/>
          <a:ln>
            <a:noFill/>
          </a:ln>
        </p:spPr>
        <p:txBody>
          <a:bodyPr bIns="91425" rIns="91425" lIns="91425" tIns="91425" anchor="t" anchorCtr="0">
            <a:noAutofit/>
          </a:bodyPr>
          <a:lstStyle/>
          <a:p>
            <a:pPr rtl="0" lvl="0" indent="-342900" marL="457200">
              <a:spcBef>
                <a:spcPts val="0"/>
              </a:spcBef>
              <a:buClr>
                <a:srgbClr val="CC4125"/>
              </a:buClr>
              <a:buSzPct val="100000"/>
              <a:buFont typeface="Arial"/>
              <a:buChar char="●"/>
            </a:pPr>
            <a:r>
              <a:rPr sz="1800" lang="en">
                <a:solidFill>
                  <a:srgbClr val="CC4125"/>
                </a:solidFill>
              </a:rPr>
              <a:t>Here’s an explanation of what is happening in case you can’t tinker with the Word document provided in the previous slide.</a:t>
            </a:r>
          </a:p>
        </p:txBody>
      </p:sp>
      <p:pic>
        <p:nvPicPr>
          <p:cNvPr id="360" name="Shape 360"/>
          <p:cNvPicPr preferRelativeResize="0"/>
          <p:nvPr/>
        </p:nvPicPr>
        <p:blipFill>
          <a:blip r:embed="rId3">
            <a:alphaModFix/>
          </a:blip>
          <a:stretch>
            <a:fillRect/>
          </a:stretch>
        </p:blipFill>
        <p:spPr>
          <a:xfrm>
            <a:off y="2394843" x="1242350"/>
            <a:ext cy="3457575" cx="4381500"/>
          </a:xfrm>
          <a:prstGeom prst="rect">
            <a:avLst/>
          </a:prstGeom>
          <a:noFill/>
          <a:ln>
            <a:noFill/>
          </a:ln>
        </p:spPr>
      </p:pic>
      <p:sp>
        <p:nvSpPr>
          <p:cNvPr id="361" name="Shape 361"/>
          <p:cNvSpPr txBox="1"/>
          <p:nvPr>
            <p:ph type="title"/>
          </p:nvPr>
        </p:nvSpPr>
        <p:spPr>
          <a:xfrm>
            <a:off y="274649" x="457200"/>
            <a:ext cy="634800" cx="8229600"/>
          </a:xfrm>
          <a:prstGeom prst="rect">
            <a:avLst/>
          </a:prstGeom>
        </p:spPr>
        <p:txBody>
          <a:bodyPr bIns="91425" rIns="91425" lIns="91425" tIns="91425" anchor="ctr" anchorCtr="0">
            <a:noAutofit/>
          </a:bodyPr>
          <a:lstStyle/>
          <a:p>
            <a:pPr algn="ctr" rtl="0" lvl="0">
              <a:spcBef>
                <a:spcPts val="0"/>
              </a:spcBef>
              <a:buNone/>
            </a:pPr>
            <a:r>
              <a:rPr lang="en">
                <a:solidFill>
                  <a:srgbClr val="A61C00"/>
                </a:solidFill>
              </a:rPr>
              <a:t>MLZ and </a:t>
            </a:r>
            <a:r>
              <a:rPr lang="en">
                <a:solidFill>
                  <a:srgbClr val="3C78D8"/>
                </a:solidFill>
              </a:rPr>
              <a:t>MS Word </a:t>
            </a:r>
            <a:r>
              <a:rPr lang="en">
                <a:solidFill>
                  <a:srgbClr val="A61C00"/>
                </a:solidFill>
              </a:rPr>
              <a:t>Breakdown</a:t>
            </a:r>
          </a:p>
        </p:txBody>
      </p:sp>
      <p:cxnSp>
        <p:nvCxnSpPr>
          <p:cNvPr id="362" name="Shape 362"/>
          <p:cNvCxnSpPr/>
          <p:nvPr/>
        </p:nvCxnSpPr>
        <p:spPr>
          <a:xfrm>
            <a:off y="906475" x="817500"/>
            <a:ext cy="0" cx="7509000"/>
          </a:xfrm>
          <a:prstGeom prst="straightConnector1">
            <a:avLst/>
          </a:prstGeom>
          <a:noFill/>
          <a:ln w="19050" cap="flat">
            <a:solidFill>
              <a:schemeClr val="dk2"/>
            </a:solidFill>
            <a:prstDash val="solid"/>
            <a:round/>
            <a:headEnd w="lg" len="lg" type="none"/>
            <a:tailEnd w="lg" len="lg" type="none"/>
          </a:ln>
        </p:spPr>
      </p:cxnSp>
      <p:sp>
        <p:nvSpPr>
          <p:cNvPr id="363" name="Shape 363"/>
          <p:cNvSpPr/>
          <p:nvPr/>
        </p:nvSpPr>
        <p:spPr>
          <a:xfrm>
            <a:off y="3563225" x="4056075"/>
            <a:ext cy="281700" cx="484200"/>
          </a:xfrm>
          <a:prstGeom prst="rect">
            <a:avLst/>
          </a:prstGeom>
          <a:noFill/>
          <a:ln w="19050" cap="flat">
            <a:solidFill>
              <a:srgbClr val="BF9000"/>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solidFill>
                <a:srgbClr val="BF9000"/>
              </a:solidFill>
            </a:endParaRPr>
          </a:p>
        </p:txBody>
      </p:sp>
      <p:grpSp>
        <p:nvGrpSpPr>
          <p:cNvPr id="364" name="Shape 364"/>
          <p:cNvGrpSpPr/>
          <p:nvPr/>
        </p:nvGrpSpPr>
        <p:grpSpPr>
          <a:xfrm>
            <a:off y="1671400" x="502775"/>
            <a:ext cy="4277675" cx="4099800"/>
            <a:chOff y="1671400" x="502775"/>
            <a:chExt cy="4277675" cx="4099800"/>
          </a:xfrm>
        </p:grpSpPr>
        <p:sp>
          <p:nvSpPr>
            <p:cNvPr id="365" name="Shape 365"/>
            <p:cNvSpPr/>
            <p:nvPr/>
          </p:nvSpPr>
          <p:spPr>
            <a:xfrm>
              <a:off y="5667375" x="1563700"/>
              <a:ext cy="281700" cx="635100"/>
            </a:xfrm>
            <a:prstGeom prst="rect">
              <a:avLst/>
            </a:prstGeom>
            <a:noFill/>
            <a:ln w="19050" cap="flat">
              <a:solidFill>
                <a:srgbClr val="674EA7"/>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366" name="Shape 366"/>
            <p:cNvSpPr/>
            <p:nvPr/>
          </p:nvSpPr>
          <p:spPr>
            <a:xfrm>
              <a:off y="3524250" x="2928950"/>
              <a:ext cy="325499" cx="428700"/>
            </a:xfrm>
            <a:prstGeom prst="rect">
              <a:avLst/>
            </a:prstGeom>
            <a:noFill/>
            <a:ln w="19050" cap="flat">
              <a:solidFill>
                <a:srgbClr val="38761D"/>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367" name="Shape 367"/>
            <p:cNvSpPr/>
            <p:nvPr/>
          </p:nvSpPr>
          <p:spPr>
            <a:xfrm>
              <a:off y="3659200" x="1754200"/>
              <a:ext cy="190500" cx="484200"/>
            </a:xfrm>
            <a:prstGeom prst="rect">
              <a:avLst/>
            </a:prstGeom>
            <a:noFill/>
            <a:ln w="19050" cap="flat">
              <a:solidFill>
                <a:srgbClr val="FF0000"/>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368" name="Shape 368"/>
            <p:cNvSpPr/>
            <p:nvPr/>
          </p:nvSpPr>
          <p:spPr>
            <a:xfrm>
              <a:off y="2762200" x="1851400"/>
              <a:ext cy="896999" cx="289800"/>
            </a:xfrm>
            <a:prstGeom prst="downArrow">
              <a:avLst>
                <a:gd fmla="val 50000" name="adj1"/>
                <a:gd fmla="val 50000" name="adj2"/>
              </a:avLst>
            </a:prstGeom>
            <a:solidFill>
              <a:srgbClr val="CFE2F3"/>
            </a:solidFill>
            <a:ln w="19050" cap="flat">
              <a:solidFill>
                <a:srgbClr val="0000FF"/>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cxnSp>
          <p:nvCxnSpPr>
            <p:cNvPr id="369" name="Shape 369"/>
            <p:cNvCxnSpPr/>
            <p:nvPr/>
          </p:nvCxnSpPr>
          <p:spPr>
            <a:xfrm flipH="1">
              <a:off y="3687000" x="2055949"/>
              <a:ext cy="1980299" cx="873000"/>
            </a:xfrm>
            <a:prstGeom prst="straightConnector1">
              <a:avLst/>
            </a:prstGeom>
            <a:noFill/>
            <a:ln w="19050" cap="flat">
              <a:solidFill>
                <a:srgbClr val="0000FF"/>
              </a:solidFill>
              <a:prstDash val="solid"/>
              <a:round/>
              <a:headEnd w="lg" len="lg" type="none"/>
              <a:tailEnd w="lg" len="lg" type="triangle"/>
            </a:ln>
          </p:spPr>
        </p:cxnSp>
        <p:sp>
          <p:nvSpPr>
            <p:cNvPr id="370" name="Shape 370"/>
            <p:cNvSpPr/>
            <p:nvPr/>
          </p:nvSpPr>
          <p:spPr>
            <a:xfrm>
              <a:off y="2609800" x="2994400"/>
              <a:ext cy="896999" cx="289800"/>
            </a:xfrm>
            <a:prstGeom prst="downArrow">
              <a:avLst>
                <a:gd fmla="val 50000" name="adj1"/>
                <a:gd fmla="val 50000" name="adj2"/>
              </a:avLst>
            </a:prstGeom>
            <a:solidFill>
              <a:srgbClr val="CFE2F3"/>
            </a:solidFill>
            <a:ln w="19050" cap="flat">
              <a:solidFill>
                <a:srgbClr val="0000FF"/>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371" name="Shape 371"/>
            <p:cNvSpPr txBox="1"/>
            <p:nvPr/>
          </p:nvSpPr>
          <p:spPr>
            <a:xfrm>
              <a:off y="1671400" x="502775"/>
              <a:ext cy="1456199" cx="4099800"/>
            </a:xfrm>
            <a:prstGeom prst="rect">
              <a:avLst/>
            </a:prstGeom>
            <a:solidFill>
              <a:srgbClr val="F4CCCC"/>
            </a:solidFill>
            <a:ln w="9525" cap="flat">
              <a:solidFill>
                <a:srgbClr val="FF0000"/>
              </a:solidFill>
              <a:prstDash val="solid"/>
              <a:round/>
              <a:headEnd w="med" len="med" type="none"/>
              <a:tailEnd w="med" len="med" type="none"/>
            </a:ln>
          </p:spPr>
          <p:txBody>
            <a:bodyPr bIns="91425" rIns="91425" lIns="91425" tIns="91425" anchor="ctr" anchorCtr="0">
              <a:noAutofit/>
            </a:bodyPr>
            <a:lstStyle/>
            <a:p>
              <a:pPr rtl="0" lvl="0">
                <a:spcBef>
                  <a:spcPts val="0"/>
                </a:spcBef>
                <a:buNone/>
              </a:pPr>
              <a:r>
                <a:rPr u="sng" b="1" lang="en"/>
                <a:t>Primary Settings:</a:t>
              </a:r>
            </a:p>
            <a:p>
              <a:pPr>
                <a:spcBef>
                  <a:spcPts val="0"/>
                </a:spcBef>
                <a:buNone/>
              </a:pPr>
              <a:r>
                <a:rPr lang="en"/>
                <a:t>Here, we are saying, </a:t>
              </a:r>
              <a:r>
                <a:rPr b="1" lang="en">
                  <a:solidFill>
                    <a:srgbClr val="38761D"/>
                  </a:solidFill>
                </a:rPr>
                <a:t>transliterate </a:t>
              </a:r>
              <a:r>
                <a:rPr lang="en"/>
                <a:t>all </a:t>
              </a:r>
              <a:r>
                <a:rPr lang="en">
                  <a:solidFill>
                    <a:srgbClr val="FF0000"/>
                  </a:solidFill>
                </a:rPr>
                <a:t>people’s (authors, editors, translators) names</a:t>
              </a:r>
              <a:r>
                <a:rPr lang="en"/>
                <a:t> in </a:t>
              </a:r>
              <a:r>
                <a:rPr b="1" lang="en">
                  <a:solidFill>
                    <a:srgbClr val="674EA7"/>
                  </a:solidFill>
                </a:rPr>
                <a:t>Romaji</a:t>
              </a:r>
              <a:r>
                <a:rPr lang="en"/>
                <a:t>. MLZ knows you want Romaji because you specified below that you want to use the Romaji field for transliterating.</a:t>
              </a:r>
            </a:p>
          </p:txBody>
        </p:sp>
      </p:grpSp>
      <p:sp>
        <p:nvSpPr>
          <p:cNvPr id="372" name="Shape 372"/>
          <p:cNvSpPr txBox="1"/>
          <p:nvPr/>
        </p:nvSpPr>
        <p:spPr>
          <a:xfrm>
            <a:off y="2656175" x="5880100"/>
            <a:ext cy="2095799" cx="2543999"/>
          </a:xfrm>
          <a:prstGeom prst="rect">
            <a:avLst/>
          </a:prstGeom>
          <a:noFill/>
          <a:ln>
            <a:noFill/>
          </a:ln>
        </p:spPr>
        <p:txBody>
          <a:bodyPr bIns="91425" rIns="91425" lIns="91425" tIns="91425" anchor="ctr" anchorCtr="0">
            <a:noAutofit/>
          </a:bodyPr>
          <a:lstStyle/>
          <a:p>
            <a:pPr>
              <a:spcBef>
                <a:spcPts val="0"/>
              </a:spcBef>
              <a:buNone/>
            </a:pPr>
            <a:r>
              <a:t/>
            </a:r>
            <a:endParaRPr/>
          </a:p>
        </p:txBody>
      </p:sp>
      <p:sp>
        <p:nvSpPr>
          <p:cNvPr id="373" name="Shape 373"/>
          <p:cNvSpPr txBox="1"/>
          <p:nvPr/>
        </p:nvSpPr>
        <p:spPr>
          <a:xfrm>
            <a:off y="3085375" x="5863925"/>
            <a:ext cy="1698300" cx="3073199"/>
          </a:xfrm>
          <a:prstGeom prst="rect">
            <a:avLst/>
          </a:prstGeom>
          <a:solidFill>
            <a:srgbClr val="F4CCCC"/>
          </a:solidFill>
          <a:ln w="19050" cap="flat">
            <a:solidFill>
              <a:srgbClr val="FF0000"/>
            </a:solidFill>
            <a:prstDash val="solid"/>
            <a:round/>
            <a:headEnd w="med" len="med" type="none"/>
            <a:tailEnd w="med" len="med" type="none"/>
          </a:ln>
        </p:spPr>
        <p:txBody>
          <a:bodyPr bIns="91425" rIns="91425" lIns="91425" tIns="91425" anchor="ctr" anchorCtr="0">
            <a:noAutofit/>
          </a:bodyPr>
          <a:lstStyle/>
          <a:p>
            <a:pPr>
              <a:spcBef>
                <a:spcPts val="0"/>
              </a:spcBef>
              <a:buNone/>
            </a:pPr>
            <a:r>
              <a:rPr lang="en"/>
              <a:t>Remember the language field in MLZ where you need to write ‘</a:t>
            </a:r>
            <a:r>
              <a:rPr b="1" lang="en"/>
              <a:t>jp</a:t>
            </a:r>
            <a:r>
              <a:rPr lang="en"/>
              <a:t>’ or ‘</a:t>
            </a:r>
            <a:r>
              <a:rPr b="1" lang="en"/>
              <a:t>en</a:t>
            </a:r>
            <a:r>
              <a:rPr lang="en"/>
              <a:t>’ ? If you haven’t been writing either of these exact codes in, your citations will not process correctly.</a:t>
            </a:r>
          </a:p>
        </p:txBody>
      </p:sp>
      <p:grpSp>
        <p:nvGrpSpPr>
          <p:cNvPr id="374" name="Shape 374"/>
          <p:cNvGrpSpPr/>
          <p:nvPr/>
        </p:nvGrpSpPr>
        <p:grpSpPr>
          <a:xfrm>
            <a:off y="2331325" x="4048200"/>
            <a:ext cy="3206399" cx="4307100"/>
            <a:chOff y="2331325" x="4048200"/>
            <a:chExt cy="3206399" cx="4307100"/>
          </a:xfrm>
        </p:grpSpPr>
        <p:sp>
          <p:nvSpPr>
            <p:cNvPr id="375" name="Shape 375"/>
            <p:cNvSpPr txBox="1"/>
            <p:nvPr/>
          </p:nvSpPr>
          <p:spPr>
            <a:xfrm>
              <a:off y="2331325" x="5859600"/>
              <a:ext cy="3206399" cx="2495700"/>
            </a:xfrm>
            <a:prstGeom prst="rect">
              <a:avLst/>
            </a:prstGeom>
            <a:solidFill>
              <a:srgbClr val="F4CCCC"/>
            </a:solidFill>
            <a:ln w="19050" cap="flat">
              <a:solidFill>
                <a:srgbClr val="BF9000"/>
              </a:solidFill>
              <a:prstDash val="solid"/>
              <a:round/>
              <a:headEnd w="med" len="med" type="none"/>
              <a:tailEnd w="med" len="med" type="none"/>
            </a:ln>
          </p:spPr>
          <p:txBody>
            <a:bodyPr bIns="91425" rIns="91425" lIns="91425" tIns="91425" anchor="t" anchorCtr="0">
              <a:noAutofit/>
            </a:bodyPr>
            <a:lstStyle/>
            <a:p>
              <a:pPr rtl="0" lvl="0">
                <a:spcBef>
                  <a:spcPts val="0"/>
                </a:spcBef>
                <a:buNone/>
              </a:pPr>
              <a:r>
                <a:rPr u="sng" b="1" lang="en"/>
                <a:t>Secondary Settings:</a:t>
              </a:r>
            </a:p>
            <a:p>
              <a:pPr>
                <a:spcBef>
                  <a:spcPts val="0"/>
                </a:spcBef>
                <a:buNone/>
              </a:pPr>
              <a:r>
                <a:rPr lang="en"/>
                <a:t>Here, we are saying AFTER the author’s name has been written in rōmaji, to write it again in the same language as the master-field in MLZ (You should have been setting your master-fields in Japanese for Japanese documents, and English for English documents). The  indicate that () shoulbe enclose that secondary name.</a:t>
              </a:r>
            </a:p>
          </p:txBody>
        </p:sp>
        <p:sp>
          <p:nvSpPr>
            <p:cNvPr id="376" name="Shape 376"/>
            <p:cNvSpPr/>
            <p:nvPr/>
          </p:nvSpPr>
          <p:spPr>
            <a:xfrm>
              <a:off y="3226825" x="4048200"/>
              <a:ext cy="1415399" cx="1811399"/>
            </a:xfrm>
            <a:prstGeom prst="rect">
              <a:avLst/>
            </a:prstGeom>
            <a:noFill/>
            <a:ln w="19050" cap="flat">
              <a:solidFill>
                <a:srgbClr val="BF9000"/>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grpSp>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364"/>
                                        </p:tgtEl>
                                        <p:attrNameLst>
                                          <p:attrName>style.visibility</p:attrName>
                                        </p:attrNameLst>
                                      </p:cBhvr>
                                      <p:to>
                                        <p:strVal val="visible"/>
                                      </p:to>
                                    </p:set>
                                    <p:animEffect transition="in" filter="fade">
                                      <p:cBhvr>
                                        <p:cTn dur="500"/>
                                        <p:tgtEl>
                                          <p:spTgt spid="364"/>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374"/>
                                        </p:tgtEl>
                                        <p:attrNameLst>
                                          <p:attrName>style.visibility</p:attrName>
                                        </p:attrNameLst>
                                      </p:cBhvr>
                                      <p:to>
                                        <p:strVal val="visible"/>
                                      </p:to>
                                    </p:set>
                                    <p:animEffect transition="in" filter="fade">
                                      <p:cBhvr>
                                        <p:cTn dur="500"/>
                                        <p:tgtEl>
                                          <p:spTgt spid="374"/>
                                        </p:tgtEl>
                                      </p:cBhvr>
                                    </p:animEffect>
                                  </p:childTnLst>
                                </p:cTn>
                              </p:par>
                              <p:par>
                                <p:cTn presetID="10" fill="hold" presetSubtype="0" presetClass="exit" nodeType="withEffect">
                                  <p:stCondLst>
                                    <p:cond delay="0"/>
                                  </p:stCondLst>
                                  <p:childTnLst>
                                    <p:animEffect transition="out" filter="fade">
                                      <p:cBhvr>
                                        <p:cTn dur="500"/>
                                        <p:tgtEl>
                                          <p:spTgt spid="364"/>
                                        </p:tgtEl>
                                      </p:cBhvr>
                                    </p:animEffect>
                                    <p:set>
                                      <p:cBhvr>
                                        <p:cTn dur="1" fill="hold">
                                          <p:stCondLst>
                                            <p:cond delay="500"/>
                                          </p:stCondLst>
                                        </p:cTn>
                                        <p:tgtEl>
                                          <p:spTgt spid="36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373"/>
                                        </p:tgtEl>
                                        <p:attrNameLst>
                                          <p:attrName>style.visibility</p:attrName>
                                        </p:attrNameLst>
                                      </p:cBhvr>
                                      <p:to>
                                        <p:strVal val="visible"/>
                                      </p:to>
                                    </p:set>
                                    <p:animEffect transition="in" filter="fade">
                                      <p:cBhvr>
                                        <p:cTn dur="500"/>
                                        <p:tgtEl>
                                          <p:spTgt spid="373"/>
                                        </p:tgtEl>
                                      </p:cBhvr>
                                    </p:animEffect>
                                  </p:childTnLst>
                                </p:cTn>
                              </p:par>
                              <p:par>
                                <p:cTn presetID="10" fill="hold" presetSubtype="0" presetClass="exit" nodeType="withEffect">
                                  <p:stCondLst>
                                    <p:cond delay="0"/>
                                  </p:stCondLst>
                                  <p:childTnLst>
                                    <p:animEffect transition="out" filter="fade">
                                      <p:cBhvr>
                                        <p:cTn dur="500"/>
                                        <p:tgtEl>
                                          <p:spTgt spid="374"/>
                                        </p:tgtEl>
                                      </p:cBhvr>
                                    </p:animEffect>
                                    <p:set>
                                      <p:cBhvr>
                                        <p:cTn dur="1" fill="hold">
                                          <p:stCondLst>
                                            <p:cond delay="500"/>
                                          </p:stCondLst>
                                        </p:cTn>
                                        <p:tgtEl>
                                          <p:spTgt spid="374"/>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0" name="Shape 380"/>
        <p:cNvGrpSpPr/>
        <p:nvPr/>
      </p:nvGrpSpPr>
      <p:grpSpPr>
        <a:xfrm>
          <a:off y="0" x="0"/>
          <a:ext cy="0" cx="0"/>
          <a:chOff y="0" x="0"/>
          <a:chExt cy="0" cx="0"/>
        </a:xfrm>
      </p:grpSpPr>
      <p:pic>
        <p:nvPicPr>
          <p:cNvPr id="381" name="Shape 381"/>
          <p:cNvPicPr preferRelativeResize="0"/>
          <p:nvPr/>
        </p:nvPicPr>
        <p:blipFill>
          <a:blip r:embed="rId3">
            <a:alphaModFix/>
          </a:blip>
          <a:stretch>
            <a:fillRect/>
          </a:stretch>
        </p:blipFill>
        <p:spPr>
          <a:xfrm>
            <a:off y="2050331" x="168275"/>
            <a:ext cy="3457575" cx="4381500"/>
          </a:xfrm>
          <a:prstGeom prst="rect">
            <a:avLst/>
          </a:prstGeom>
          <a:noFill/>
          <a:ln>
            <a:noFill/>
          </a:ln>
        </p:spPr>
      </p:pic>
      <p:sp>
        <p:nvSpPr>
          <p:cNvPr id="382" name="Shape 382"/>
          <p:cNvSpPr txBox="1"/>
          <p:nvPr>
            <p:ph idx="1" type="body"/>
          </p:nvPr>
        </p:nvSpPr>
        <p:spPr>
          <a:xfrm>
            <a:off y="906475" x="457200"/>
            <a:ext cy="5658300" cx="8229600"/>
          </a:xfrm>
          <a:prstGeom prst="rect">
            <a:avLst/>
          </a:prstGeom>
          <a:noFill/>
          <a:ln>
            <a:noFill/>
          </a:ln>
        </p:spPr>
        <p:txBody>
          <a:bodyPr bIns="91425" rIns="91425" lIns="91425" tIns="91425" anchor="t" anchorCtr="0">
            <a:noAutofit/>
          </a:bodyPr>
          <a:lstStyle/>
          <a:p>
            <a:pPr rtl="0" lvl="0" indent="-342900" marL="457200">
              <a:spcBef>
                <a:spcPts val="0"/>
              </a:spcBef>
              <a:buClr>
                <a:srgbClr val="CC4125"/>
              </a:buClr>
              <a:buSzPct val="100000"/>
              <a:buFont typeface="Arial"/>
              <a:buChar char="●"/>
            </a:pPr>
            <a:r>
              <a:rPr sz="1800" lang="en">
                <a:solidFill>
                  <a:srgbClr val="CC4125"/>
                </a:solidFill>
              </a:rPr>
              <a:t>Look at this comparison to see how the Language settings generate a citation and a bibliography entry:</a:t>
            </a:r>
          </a:p>
        </p:txBody>
      </p:sp>
      <p:sp>
        <p:nvSpPr>
          <p:cNvPr id="383" name="Shape 383"/>
          <p:cNvSpPr txBox="1"/>
          <p:nvPr>
            <p:ph type="title"/>
          </p:nvPr>
        </p:nvSpPr>
        <p:spPr>
          <a:xfrm>
            <a:off y="274649" x="457200"/>
            <a:ext cy="634800" cx="8229600"/>
          </a:xfrm>
          <a:prstGeom prst="rect">
            <a:avLst/>
          </a:prstGeom>
        </p:spPr>
        <p:txBody>
          <a:bodyPr bIns="91425" rIns="91425" lIns="91425" tIns="91425" anchor="ctr" anchorCtr="0">
            <a:noAutofit/>
          </a:bodyPr>
          <a:lstStyle/>
          <a:p>
            <a:pPr algn="ctr" rtl="0" lvl="0">
              <a:spcBef>
                <a:spcPts val="0"/>
              </a:spcBef>
              <a:buNone/>
            </a:pPr>
            <a:r>
              <a:rPr lang="en">
                <a:solidFill>
                  <a:srgbClr val="A61C00"/>
                </a:solidFill>
              </a:rPr>
              <a:t>MLZ and </a:t>
            </a:r>
            <a:r>
              <a:rPr lang="en">
                <a:solidFill>
                  <a:srgbClr val="3C78D8"/>
                </a:solidFill>
              </a:rPr>
              <a:t>MS Word </a:t>
            </a:r>
            <a:r>
              <a:rPr lang="en">
                <a:solidFill>
                  <a:srgbClr val="A61C00"/>
                </a:solidFill>
              </a:rPr>
              <a:t>Breakdown</a:t>
            </a:r>
          </a:p>
        </p:txBody>
      </p:sp>
      <p:cxnSp>
        <p:nvCxnSpPr>
          <p:cNvPr id="384" name="Shape 384"/>
          <p:cNvCxnSpPr/>
          <p:nvPr/>
        </p:nvCxnSpPr>
        <p:spPr>
          <a:xfrm>
            <a:off y="906475" x="817500"/>
            <a:ext cy="0" cx="7509000"/>
          </a:xfrm>
          <a:prstGeom prst="straightConnector1">
            <a:avLst/>
          </a:prstGeom>
          <a:noFill/>
          <a:ln w="19050" cap="flat">
            <a:solidFill>
              <a:schemeClr val="dk2"/>
            </a:solidFill>
            <a:prstDash val="solid"/>
            <a:round/>
            <a:headEnd w="lg" len="lg" type="none"/>
            <a:tailEnd w="lg" len="lg" type="none"/>
          </a:ln>
        </p:spPr>
      </p:cxnSp>
      <p:grpSp>
        <p:nvGrpSpPr>
          <p:cNvPr id="385" name="Shape 385"/>
          <p:cNvGrpSpPr/>
          <p:nvPr/>
        </p:nvGrpSpPr>
        <p:grpSpPr>
          <a:xfrm>
            <a:off y="3198825" x="449262"/>
            <a:ext cy="2440950" cx="8021762"/>
            <a:chOff y="3198825" x="449262"/>
            <a:chExt cy="2440950" cx="8021762"/>
          </a:xfrm>
        </p:grpSpPr>
        <p:sp>
          <p:nvSpPr>
            <p:cNvPr id="386" name="Shape 386"/>
            <p:cNvSpPr/>
            <p:nvPr/>
          </p:nvSpPr>
          <p:spPr>
            <a:xfrm>
              <a:off y="3538550" x="1653375"/>
              <a:ext cy="305699" cx="813600"/>
            </a:xfrm>
            <a:prstGeom prst="rect">
              <a:avLst/>
            </a:prstGeom>
            <a:noFill/>
            <a:ln w="19050" cap="flat">
              <a:solidFill>
                <a:srgbClr val="00FF00"/>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387" name="Shape 387"/>
            <p:cNvSpPr/>
            <p:nvPr/>
          </p:nvSpPr>
          <p:spPr>
            <a:xfrm>
              <a:off y="3590550" x="771375"/>
              <a:ext cy="192599" cx="371699"/>
            </a:xfrm>
            <a:prstGeom prst="rect">
              <a:avLst/>
            </a:prstGeom>
            <a:noFill/>
            <a:ln w="19050" cap="flat">
              <a:solidFill>
                <a:srgbClr val="00FF00"/>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388" name="Shape 388"/>
            <p:cNvSpPr/>
            <p:nvPr/>
          </p:nvSpPr>
          <p:spPr>
            <a:xfrm>
              <a:off y="5343537" x="449262"/>
              <a:ext cy="190500" cx="685799"/>
            </a:xfrm>
            <a:prstGeom prst="rect">
              <a:avLst/>
            </a:prstGeom>
            <a:noFill/>
            <a:ln w="19050" cap="flat">
              <a:solidFill>
                <a:srgbClr val="00FF00"/>
              </a:solidFill>
              <a:prstDash val="solid"/>
              <a:round/>
              <a:headEnd w="med" len="med" type="none"/>
              <a:tailEnd w="med" len="med" type="none"/>
            </a:ln>
          </p:spPr>
          <p:txBody>
            <a:bodyPr bIns="91425" rIns="91425" lIns="91425" tIns="91425" anchor="ctr" anchorCtr="0">
              <a:noAutofit/>
            </a:bodyPr>
            <a:lstStyle/>
            <a:p>
              <a:pPr rtl="0" lvl="0">
                <a:spcBef>
                  <a:spcPts val="0"/>
                </a:spcBef>
                <a:buNone/>
              </a:pPr>
              <a:r>
                <a:t/>
              </a:r>
              <a:endParaRPr/>
            </a:p>
          </p:txBody>
        </p:sp>
        <p:sp>
          <p:nvSpPr>
            <p:cNvPr id="389" name="Shape 389"/>
            <p:cNvSpPr/>
            <p:nvPr/>
          </p:nvSpPr>
          <p:spPr>
            <a:xfrm>
              <a:off y="3198825" x="4810150"/>
              <a:ext cy="246000" cx="2326499"/>
            </a:xfrm>
            <a:prstGeom prst="rect">
              <a:avLst/>
            </a:prstGeom>
            <a:noFill/>
            <a:ln w="19050" cap="flat">
              <a:solidFill>
                <a:srgbClr val="00FF00"/>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390" name="Shape 390"/>
            <p:cNvSpPr/>
            <p:nvPr/>
          </p:nvSpPr>
          <p:spPr>
            <a:xfrm>
              <a:off y="5393775" x="6144525"/>
              <a:ext cy="246000" cx="2326499"/>
            </a:xfrm>
            <a:prstGeom prst="rect">
              <a:avLst/>
            </a:prstGeom>
            <a:noFill/>
            <a:ln w="19050" cap="flat">
              <a:solidFill>
                <a:srgbClr val="00FF00"/>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grpSp>
      <p:sp>
        <p:nvSpPr>
          <p:cNvPr id="391" name="Shape 391"/>
          <p:cNvSpPr txBox="1"/>
          <p:nvPr/>
        </p:nvSpPr>
        <p:spPr>
          <a:xfrm>
            <a:off y="2050325" x="4778375"/>
            <a:ext cy="1912800" cx="3776700"/>
          </a:xfrm>
          <a:prstGeom prst="rect">
            <a:avLst/>
          </a:prstGeom>
          <a:noFill/>
          <a:ln>
            <a:noFill/>
          </a:ln>
        </p:spPr>
        <p:txBody>
          <a:bodyPr bIns="91425" rIns="91425" lIns="91425" tIns="91425" anchor="t" anchorCtr="0">
            <a:noAutofit/>
          </a:bodyPr>
          <a:lstStyle/>
          <a:p>
            <a:pPr rtl="0" lvl="0">
              <a:spcBef>
                <a:spcPts val="0"/>
              </a:spcBef>
              <a:buNone/>
            </a:pPr>
            <a:r>
              <a:rPr b="1" lang="en">
                <a:solidFill>
                  <a:srgbClr val="CC4125"/>
                </a:solidFill>
              </a:rPr>
              <a:t>Citation / Footnote:</a:t>
            </a:r>
          </a:p>
          <a:p>
            <a:pPr rtl="0" lvl="0">
              <a:spcBef>
                <a:spcPts val="0"/>
              </a:spcBef>
              <a:buNone/>
            </a:pPr>
            <a:r>
              <a:t/>
            </a:r>
            <a:endParaRPr/>
          </a:p>
          <a:p>
            <a:pPr>
              <a:spcBef>
                <a:spcPts val="0"/>
              </a:spcBef>
              <a:buNone/>
            </a:pPr>
            <a:r>
              <a:rPr lang="en"/>
              <a:t>Miyamoto Yōichi (</a:t>
            </a:r>
            <a:r>
              <a:rPr lang="en">
                <a:latin typeface="MS Mincho"/>
                <a:ea typeface="MS Mincho"/>
                <a:cs typeface="MS Mincho"/>
                <a:sym typeface="MS Mincho"/>
              </a:rPr>
              <a:t>宮本洋一</a:t>
            </a:r>
            <a:r>
              <a:rPr lang="en"/>
              <a:t>), </a:t>
            </a:r>
            <a:r>
              <a:rPr lang="en" i="1"/>
              <a:t>“Furī Bunken Seiri Sofuto Zotero ni tsuite”</a:t>
            </a:r>
            <a:r>
              <a:rPr lang="en"/>
              <a:t> [About Zotero, The Free Citation Management Software], </a:t>
            </a:r>
            <a:r>
              <a:rPr lang="en" i="1"/>
              <a:t>Kotoba no Kagaku Kenkyū</a:t>
            </a:r>
            <a:r>
              <a:rPr lang="en"/>
              <a:t> [Journal of the Japan Society for Speech Sciences] no. 10 (January 2009): 76.</a:t>
            </a:r>
          </a:p>
        </p:txBody>
      </p:sp>
      <p:sp>
        <p:nvSpPr>
          <p:cNvPr id="392" name="Shape 392"/>
          <p:cNvSpPr txBox="1"/>
          <p:nvPr/>
        </p:nvSpPr>
        <p:spPr>
          <a:xfrm>
            <a:off y="4313200" x="4473575"/>
            <a:ext cy="388800" cx="3852899"/>
          </a:xfrm>
          <a:prstGeom prst="rect">
            <a:avLst/>
          </a:prstGeom>
          <a:noFill/>
          <a:ln>
            <a:noFill/>
          </a:ln>
        </p:spPr>
        <p:txBody>
          <a:bodyPr bIns="91425" rIns="91425" lIns="91425" tIns="91425" anchor="t" anchorCtr="0">
            <a:noAutofit/>
          </a:bodyPr>
          <a:lstStyle/>
          <a:p>
            <a:pPr rtl="0" lvl="0">
              <a:spcBef>
                <a:spcPts val="0"/>
              </a:spcBef>
              <a:buNone/>
            </a:pPr>
            <a:r>
              <a:t/>
            </a:r>
            <a:endParaRPr/>
          </a:p>
        </p:txBody>
      </p:sp>
      <p:grpSp>
        <p:nvGrpSpPr>
          <p:cNvPr id="393" name="Shape 393"/>
          <p:cNvGrpSpPr/>
          <p:nvPr/>
        </p:nvGrpSpPr>
        <p:grpSpPr>
          <a:xfrm>
            <a:off y="2541600" x="449262"/>
            <a:ext cy="2992437" cx="7917643"/>
            <a:chOff y="2541600" x="449262"/>
            <a:chExt cy="2992437" cx="7917643"/>
          </a:xfrm>
        </p:grpSpPr>
        <p:grpSp>
          <p:nvGrpSpPr>
            <p:cNvPr id="394" name="Shape 394"/>
            <p:cNvGrpSpPr/>
            <p:nvPr/>
          </p:nvGrpSpPr>
          <p:grpSpPr>
            <a:xfrm>
              <a:off y="2541600" x="771375"/>
              <a:ext cy="2650724" cx="7595531"/>
              <a:chOff y="2541600" x="771375"/>
              <a:chExt cy="2650724" cx="7595531"/>
            </a:xfrm>
          </p:grpSpPr>
          <p:sp>
            <p:nvSpPr>
              <p:cNvPr id="395" name="Shape 395"/>
              <p:cNvSpPr/>
              <p:nvPr/>
            </p:nvSpPr>
            <p:spPr>
              <a:xfrm>
                <a:off y="3538550" x="1653375"/>
                <a:ext cy="305699" cx="813600"/>
              </a:xfrm>
              <a:prstGeom prst="rect">
                <a:avLst/>
              </a:prstGeom>
              <a:noFill/>
              <a:ln w="19050" cap="flat">
                <a:solidFill>
                  <a:srgbClr val="6AA84F"/>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396" name="Shape 396"/>
              <p:cNvSpPr/>
              <p:nvPr/>
            </p:nvSpPr>
            <p:spPr>
              <a:xfrm>
                <a:off y="3590550" x="771375"/>
                <a:ext cy="192599" cx="371699"/>
              </a:xfrm>
              <a:prstGeom prst="rect">
                <a:avLst/>
              </a:prstGeom>
              <a:noFill/>
              <a:ln w="19050" cap="flat">
                <a:solidFill>
                  <a:srgbClr val="6AA84F"/>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397" name="Shape 397"/>
              <p:cNvSpPr/>
              <p:nvPr/>
            </p:nvSpPr>
            <p:spPr>
              <a:xfrm>
                <a:off y="4735525" x="7168425"/>
                <a:ext cy="246000" cx="1158000"/>
              </a:xfrm>
              <a:prstGeom prst="rect">
                <a:avLst/>
              </a:prstGeom>
              <a:noFill/>
              <a:ln w="19050" cap="flat">
                <a:solidFill>
                  <a:srgbClr val="6AA84F"/>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398" name="Shape 398"/>
              <p:cNvSpPr/>
              <p:nvPr/>
            </p:nvSpPr>
            <p:spPr>
              <a:xfrm>
                <a:off y="4976025" x="5276325"/>
                <a:ext cy="216299" cx="2385299"/>
              </a:xfrm>
              <a:prstGeom prst="rect">
                <a:avLst/>
              </a:prstGeom>
              <a:noFill/>
              <a:ln w="19050" cap="flat">
                <a:solidFill>
                  <a:srgbClr val="6AA84F"/>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399" name="Shape 399"/>
              <p:cNvSpPr/>
              <p:nvPr/>
            </p:nvSpPr>
            <p:spPr>
              <a:xfrm>
                <a:off y="2541600" x="7136606"/>
                <a:ext cy="246000" cx="1230300"/>
              </a:xfrm>
              <a:prstGeom prst="rect">
                <a:avLst/>
              </a:prstGeom>
              <a:noFill/>
              <a:ln w="19050" cap="flat">
                <a:solidFill>
                  <a:srgbClr val="6AA84F"/>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400" name="Shape 400"/>
              <p:cNvSpPr/>
              <p:nvPr/>
            </p:nvSpPr>
            <p:spPr>
              <a:xfrm>
                <a:off y="2786075" x="4810119"/>
                <a:ext cy="246000" cx="2385299"/>
              </a:xfrm>
              <a:prstGeom prst="rect">
                <a:avLst/>
              </a:prstGeom>
              <a:noFill/>
              <a:ln w="19050" cap="flat">
                <a:solidFill>
                  <a:srgbClr val="6AA84F"/>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grpSp>
        <p:sp>
          <p:nvSpPr>
            <p:cNvPr id="401" name="Shape 401"/>
            <p:cNvSpPr/>
            <p:nvPr/>
          </p:nvSpPr>
          <p:spPr>
            <a:xfrm>
              <a:off y="5343537" x="449262"/>
              <a:ext cy="190500" cx="685799"/>
            </a:xfrm>
            <a:prstGeom prst="rect">
              <a:avLst/>
            </a:prstGeom>
            <a:noFill/>
            <a:ln w="19050" cap="flat">
              <a:solidFill>
                <a:srgbClr val="6AA84F"/>
              </a:solidFill>
              <a:prstDash val="solid"/>
              <a:round/>
              <a:headEnd w="med" len="med" type="none"/>
              <a:tailEnd w="med" len="med" type="none"/>
            </a:ln>
          </p:spPr>
          <p:txBody>
            <a:bodyPr bIns="91425" rIns="91425" lIns="91425" tIns="91425" anchor="ctr" anchorCtr="0">
              <a:noAutofit/>
            </a:bodyPr>
            <a:lstStyle/>
            <a:p>
              <a:pPr rtl="0" lvl="0">
                <a:spcBef>
                  <a:spcPts val="0"/>
                </a:spcBef>
                <a:buNone/>
              </a:pPr>
              <a:r>
                <a:t/>
              </a:r>
              <a:endParaRPr/>
            </a:p>
          </p:txBody>
        </p:sp>
      </p:grpSp>
      <p:sp>
        <p:nvSpPr>
          <p:cNvPr id="402" name="Shape 402"/>
          <p:cNvSpPr txBox="1"/>
          <p:nvPr/>
        </p:nvSpPr>
        <p:spPr>
          <a:xfrm>
            <a:off y="4249925" x="4778375"/>
            <a:ext cy="829199" cx="3852899"/>
          </a:xfrm>
          <a:prstGeom prst="rect">
            <a:avLst/>
          </a:prstGeom>
          <a:noFill/>
          <a:ln>
            <a:noFill/>
          </a:ln>
        </p:spPr>
        <p:txBody>
          <a:bodyPr bIns="91425" rIns="91425" lIns="91425" tIns="91425" anchor="t" anchorCtr="0">
            <a:noAutofit/>
          </a:bodyPr>
          <a:lstStyle/>
          <a:p>
            <a:pPr rtl="0" lvl="0">
              <a:spcBef>
                <a:spcPts val="0"/>
              </a:spcBef>
              <a:buNone/>
            </a:pPr>
            <a:r>
              <a:rPr b="1" lang="en">
                <a:solidFill>
                  <a:srgbClr val="CC4125"/>
                </a:solidFill>
              </a:rPr>
              <a:t>Bibliography Entry:</a:t>
            </a:r>
          </a:p>
          <a:p>
            <a:pPr rtl="0" lvl="0">
              <a:spcBef>
                <a:spcPts val="0"/>
              </a:spcBef>
              <a:buNone/>
            </a:pPr>
            <a:r>
              <a:t/>
            </a:r>
            <a:endParaRPr/>
          </a:p>
          <a:p>
            <a:pPr rtl="0" lvl="0" indent="0" marL="0">
              <a:spcBef>
                <a:spcPts val="0"/>
              </a:spcBef>
              <a:buNone/>
            </a:pPr>
            <a:r>
              <a:rPr lang="en"/>
              <a:t>Miyamoto Yōichi (</a:t>
            </a:r>
            <a:r>
              <a:rPr lang="en">
                <a:latin typeface="MS Mincho"/>
                <a:ea typeface="MS Mincho"/>
                <a:cs typeface="MS Mincho"/>
                <a:sym typeface="MS Mincho"/>
              </a:rPr>
              <a:t>宮本洋一</a:t>
            </a:r>
            <a:r>
              <a:rPr lang="en"/>
              <a:t>). </a:t>
            </a:r>
            <a:r>
              <a:rPr lang="en" i="1"/>
              <a:t>“Furī Bunken </a:t>
            </a:r>
          </a:p>
        </p:txBody>
      </p:sp>
      <p:sp>
        <p:nvSpPr>
          <p:cNvPr id="403" name="Shape 403"/>
          <p:cNvSpPr txBox="1"/>
          <p:nvPr/>
        </p:nvSpPr>
        <p:spPr>
          <a:xfrm>
            <a:off y="4883337" x="4778375"/>
            <a:ext cy="1413599" cx="3776700"/>
          </a:xfrm>
          <a:prstGeom prst="rect">
            <a:avLst/>
          </a:prstGeom>
          <a:noFill/>
          <a:ln>
            <a:noFill/>
          </a:ln>
        </p:spPr>
        <p:txBody>
          <a:bodyPr bIns="91425" rIns="91425" lIns="91425" tIns="91425" anchor="t" anchorCtr="0">
            <a:noAutofit/>
          </a:bodyPr>
          <a:lstStyle/>
          <a:p>
            <a:pPr rtl="0" lvl="0" indent="0" marL="457200">
              <a:spcBef>
                <a:spcPts val="0"/>
              </a:spcBef>
              <a:buClr>
                <a:srgbClr val="000000"/>
              </a:buClr>
              <a:buSzPct val="78571"/>
              <a:buFont typeface="Arial"/>
              <a:buNone/>
            </a:pPr>
            <a:r>
              <a:rPr lang="en" i="1"/>
              <a:t>Seiri Sofuto Zotero ni tsuite”</a:t>
            </a:r>
            <a:r>
              <a:rPr lang="en"/>
              <a:t> [About Zotero, The Free Citation Management Software]. </a:t>
            </a:r>
            <a:r>
              <a:rPr lang="en" i="1"/>
              <a:t>Kotoba no Kagaku Kenkyū</a:t>
            </a:r>
            <a:r>
              <a:rPr lang="en"/>
              <a:t> [Journal of the Japan Society for Speech Sciences] no. 10 (January 2009): 79–82</a:t>
            </a:r>
          </a:p>
          <a:p>
            <a:pPr>
              <a:spcBef>
                <a:spcPts val="0"/>
              </a:spcBef>
              <a:buNone/>
            </a:pPr>
            <a:r>
              <a:t/>
            </a:r>
            <a:endParaRPr/>
          </a:p>
        </p:txBody>
      </p:sp>
      <p:grpSp>
        <p:nvGrpSpPr>
          <p:cNvPr id="404" name="Shape 404"/>
          <p:cNvGrpSpPr/>
          <p:nvPr/>
        </p:nvGrpSpPr>
        <p:grpSpPr>
          <a:xfrm>
            <a:off y="2541600" x="666750"/>
            <a:ext cy="2444125" cx="6445575"/>
            <a:chOff y="2541600" x="666750"/>
            <a:chExt cy="2444125" cx="6445575"/>
          </a:xfrm>
        </p:grpSpPr>
        <p:sp>
          <p:nvSpPr>
            <p:cNvPr id="405" name="Shape 405"/>
            <p:cNvSpPr/>
            <p:nvPr/>
          </p:nvSpPr>
          <p:spPr>
            <a:xfrm>
              <a:off y="3189287" x="2968625"/>
              <a:ext cy="305699" cx="476400"/>
            </a:xfrm>
            <a:prstGeom prst="rect">
              <a:avLst/>
            </a:prstGeom>
            <a:noFill/>
            <a:ln w="19050" cap="flat">
              <a:solidFill>
                <a:srgbClr val="0000FF"/>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406" name="Shape 406"/>
            <p:cNvSpPr/>
            <p:nvPr/>
          </p:nvSpPr>
          <p:spPr>
            <a:xfrm>
              <a:off y="2541600" x="6235125"/>
              <a:ext cy="250200" cx="877200"/>
            </a:xfrm>
            <a:prstGeom prst="rect">
              <a:avLst/>
            </a:prstGeom>
            <a:noFill/>
            <a:ln w="19050" cap="flat">
              <a:solidFill>
                <a:srgbClr val="0000FF"/>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407" name="Shape 407"/>
            <p:cNvSpPr/>
            <p:nvPr/>
          </p:nvSpPr>
          <p:spPr>
            <a:xfrm>
              <a:off y="4735525" x="6235125"/>
              <a:ext cy="250200" cx="877200"/>
            </a:xfrm>
            <a:prstGeom prst="rect">
              <a:avLst/>
            </a:prstGeom>
            <a:noFill/>
            <a:ln w="19050" cap="flat">
              <a:solidFill>
                <a:srgbClr val="0000FF"/>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408" name="Shape 408"/>
            <p:cNvSpPr/>
            <p:nvPr/>
          </p:nvSpPr>
          <p:spPr>
            <a:xfrm>
              <a:off y="3302000" x="666750"/>
              <a:ext cy="190500" cx="476400"/>
            </a:xfrm>
            <a:prstGeom prst="rect">
              <a:avLst/>
            </a:prstGeom>
            <a:noFill/>
            <a:ln w="19050" cap="flat">
              <a:solidFill>
                <a:srgbClr val="0000FF"/>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grpSp>
      <p:grpSp>
        <p:nvGrpSpPr>
          <p:cNvPr id="409" name="Shape 409"/>
          <p:cNvGrpSpPr/>
          <p:nvPr/>
        </p:nvGrpSpPr>
        <p:grpSpPr>
          <a:xfrm>
            <a:off y="3198825" x="771375"/>
            <a:ext cy="2868550" cx="7551037"/>
            <a:chOff y="3198825" x="771375"/>
            <a:chExt cy="2868550" cx="7551037"/>
          </a:xfrm>
        </p:grpSpPr>
        <p:sp>
          <p:nvSpPr>
            <p:cNvPr id="410" name="Shape 410"/>
            <p:cNvSpPr/>
            <p:nvPr/>
          </p:nvSpPr>
          <p:spPr>
            <a:xfrm>
              <a:off y="3606825" x="3982249"/>
              <a:ext cy="190500" cx="535799"/>
            </a:xfrm>
            <a:prstGeom prst="rect">
              <a:avLst/>
            </a:prstGeom>
            <a:noFill/>
            <a:ln w="19050" cap="flat">
              <a:solidFill>
                <a:srgbClr val="FF00FF"/>
              </a:solidFill>
              <a:prstDash val="solid"/>
              <a:round/>
              <a:headEnd w="med" len="med" type="none"/>
              <a:tailEnd w="med" len="med" type="none"/>
            </a:ln>
          </p:spPr>
          <p:txBody>
            <a:bodyPr bIns="91425" rIns="91425" lIns="91425" tIns="91425" anchor="ctr" anchorCtr="0">
              <a:noAutofit/>
            </a:bodyPr>
            <a:lstStyle/>
            <a:p>
              <a:pPr rtl="0" lvl="0">
                <a:spcBef>
                  <a:spcPts val="0"/>
                </a:spcBef>
                <a:buNone/>
              </a:pPr>
              <a:r>
                <a:t/>
              </a:r>
              <a:endParaRPr/>
            </a:p>
          </p:txBody>
        </p:sp>
        <p:sp>
          <p:nvSpPr>
            <p:cNvPr id="411" name="Shape 411"/>
            <p:cNvSpPr/>
            <p:nvPr/>
          </p:nvSpPr>
          <p:spPr>
            <a:xfrm>
              <a:off y="4379925" x="1756575"/>
              <a:ext cy="190500" cx="615299"/>
            </a:xfrm>
            <a:prstGeom prst="rect">
              <a:avLst/>
            </a:prstGeom>
            <a:noFill/>
            <a:ln w="19050" cap="flat">
              <a:solidFill>
                <a:srgbClr val="FF00FF"/>
              </a:solidFill>
              <a:prstDash val="solid"/>
              <a:round/>
              <a:headEnd w="med" len="med" type="none"/>
              <a:tailEnd w="med" len="med" type="none"/>
            </a:ln>
          </p:spPr>
          <p:txBody>
            <a:bodyPr bIns="91425" rIns="91425" lIns="91425" tIns="91425" anchor="ctr" anchorCtr="0">
              <a:noAutofit/>
            </a:bodyPr>
            <a:lstStyle/>
            <a:p>
              <a:pPr rtl="0" lvl="0">
                <a:spcBef>
                  <a:spcPts val="0"/>
                </a:spcBef>
                <a:buNone/>
              </a:pPr>
              <a:r>
                <a:t/>
              </a:r>
              <a:endParaRPr/>
            </a:p>
          </p:txBody>
        </p:sp>
        <p:sp>
          <p:nvSpPr>
            <p:cNvPr id="412" name="Shape 412"/>
            <p:cNvSpPr/>
            <p:nvPr/>
          </p:nvSpPr>
          <p:spPr>
            <a:xfrm>
              <a:off y="3198825" x="7164412"/>
              <a:ext cy="246000" cx="1158000"/>
            </a:xfrm>
            <a:prstGeom prst="rect">
              <a:avLst/>
            </a:prstGeom>
            <a:noFill/>
            <a:ln w="19050" cap="flat">
              <a:solidFill>
                <a:srgbClr val="FF00FF"/>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413" name="Shape 413"/>
            <p:cNvSpPr/>
            <p:nvPr/>
          </p:nvSpPr>
          <p:spPr>
            <a:xfrm>
              <a:off y="3422650" x="4810125"/>
              <a:ext cy="246000" cx="3019500"/>
            </a:xfrm>
            <a:prstGeom prst="rect">
              <a:avLst/>
            </a:prstGeom>
            <a:noFill/>
            <a:ln w="19050" cap="flat">
              <a:solidFill>
                <a:srgbClr val="FF00FF"/>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414" name="Shape 414"/>
            <p:cNvSpPr/>
            <p:nvPr/>
          </p:nvSpPr>
          <p:spPr>
            <a:xfrm>
              <a:off y="5615225" x="5286350"/>
              <a:ext cy="246000" cx="2678399"/>
            </a:xfrm>
            <a:prstGeom prst="rect">
              <a:avLst/>
            </a:prstGeom>
            <a:noFill/>
            <a:ln w="19050" cap="flat">
              <a:solidFill>
                <a:srgbClr val="FF00FF"/>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415" name="Shape 415"/>
            <p:cNvSpPr/>
            <p:nvPr/>
          </p:nvSpPr>
          <p:spPr>
            <a:xfrm>
              <a:off y="5821375" x="5286350"/>
              <a:ext cy="246000" cx="1547399"/>
            </a:xfrm>
            <a:prstGeom prst="rect">
              <a:avLst/>
            </a:prstGeom>
            <a:noFill/>
            <a:ln w="19050" cap="flat">
              <a:solidFill>
                <a:srgbClr val="FF00FF"/>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416" name="Shape 416"/>
            <p:cNvSpPr/>
            <p:nvPr/>
          </p:nvSpPr>
          <p:spPr>
            <a:xfrm>
              <a:off y="3602050" x="771375"/>
              <a:ext cy="190500" cx="366300"/>
            </a:xfrm>
            <a:prstGeom prst="rect">
              <a:avLst/>
            </a:prstGeom>
            <a:noFill/>
            <a:ln w="19050" cap="flat">
              <a:solidFill>
                <a:srgbClr val="FF00FF"/>
              </a:solidFill>
              <a:prstDash val="solid"/>
              <a:round/>
              <a:headEnd w="med" len="med" type="none"/>
              <a:tailEnd w="med" len="med" type="none"/>
            </a:ln>
          </p:spPr>
          <p:txBody>
            <a:bodyPr bIns="91425" rIns="91425" lIns="91425" tIns="91425" anchor="ctr" anchorCtr="0">
              <a:noAutofit/>
            </a:bodyPr>
            <a:lstStyle/>
            <a:p>
              <a:pPr rtl="0" lvl="0">
                <a:spcBef>
                  <a:spcPts val="0"/>
                </a:spcBef>
                <a:buNone/>
              </a:pPr>
              <a:r>
                <a:t/>
              </a:r>
              <a:endParaRPr/>
            </a:p>
          </p:txBody>
        </p:sp>
      </p:grpSp>
      <p:grpSp>
        <p:nvGrpSpPr>
          <p:cNvPr id="417" name="Shape 417"/>
          <p:cNvGrpSpPr/>
          <p:nvPr/>
        </p:nvGrpSpPr>
        <p:grpSpPr>
          <a:xfrm>
            <a:off y="2541600" x="449262"/>
            <a:ext cy="2992437" cx="5785862"/>
            <a:chOff y="2541600" x="449262"/>
            <a:chExt cy="2992437" cx="5785862"/>
          </a:xfrm>
        </p:grpSpPr>
        <p:grpSp>
          <p:nvGrpSpPr>
            <p:cNvPr id="418" name="Shape 418"/>
            <p:cNvGrpSpPr/>
            <p:nvPr/>
          </p:nvGrpSpPr>
          <p:grpSpPr>
            <a:xfrm>
              <a:off y="2541600" x="666750"/>
              <a:ext cy="2439925" cx="5568374"/>
              <a:chOff y="2541600" x="666750"/>
              <a:chExt cy="2439925" cx="5568374"/>
            </a:xfrm>
          </p:grpSpPr>
          <p:sp>
            <p:nvSpPr>
              <p:cNvPr id="419" name="Shape 419"/>
              <p:cNvSpPr/>
              <p:nvPr/>
            </p:nvSpPr>
            <p:spPr>
              <a:xfrm>
                <a:off y="3302000" x="666750"/>
                <a:ext cy="190500" cx="476400"/>
              </a:xfrm>
              <a:prstGeom prst="rect">
                <a:avLst/>
              </a:prstGeom>
              <a:noFill/>
              <a:ln w="19050" cap="flat">
                <a:solidFill>
                  <a:srgbClr val="FF0000"/>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420" name="Shape 420"/>
              <p:cNvSpPr/>
              <p:nvPr/>
            </p:nvSpPr>
            <p:spPr>
              <a:xfrm>
                <a:off y="3189287" x="1825625"/>
                <a:ext cy="305699" cx="476400"/>
              </a:xfrm>
              <a:prstGeom prst="rect">
                <a:avLst/>
              </a:prstGeom>
              <a:noFill/>
              <a:ln w="19050" cap="flat">
                <a:solidFill>
                  <a:srgbClr val="FF0000"/>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421" name="Shape 421"/>
              <p:cNvSpPr/>
              <p:nvPr/>
            </p:nvSpPr>
            <p:spPr>
              <a:xfrm>
                <a:off y="2541600" x="4810125"/>
                <a:ext cy="246000" cx="1424999"/>
              </a:xfrm>
              <a:prstGeom prst="rect">
                <a:avLst/>
              </a:prstGeom>
              <a:noFill/>
              <a:ln w="19050" cap="flat">
                <a:solidFill>
                  <a:srgbClr val="FF0000"/>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422" name="Shape 422"/>
              <p:cNvSpPr/>
              <p:nvPr/>
            </p:nvSpPr>
            <p:spPr>
              <a:xfrm>
                <a:off y="4735525" x="4810125"/>
                <a:ext cy="246000" cx="1424999"/>
              </a:xfrm>
              <a:prstGeom prst="rect">
                <a:avLst/>
              </a:prstGeom>
              <a:noFill/>
              <a:ln w="19050" cap="flat">
                <a:solidFill>
                  <a:srgbClr val="FF0000"/>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grpSp>
        <p:sp>
          <p:nvSpPr>
            <p:cNvPr id="423" name="Shape 423"/>
            <p:cNvSpPr/>
            <p:nvPr/>
          </p:nvSpPr>
          <p:spPr>
            <a:xfrm>
              <a:off y="5343537" x="449262"/>
              <a:ext cy="190500" cx="685799"/>
            </a:xfrm>
            <a:prstGeom prst="rect">
              <a:avLst/>
            </a:prstGeom>
            <a:noFill/>
            <a:ln w="19050" cap="flat">
              <a:solidFill>
                <a:srgbClr val="FF0000"/>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grpSp>
      <p:grpSp>
        <p:nvGrpSpPr>
          <p:cNvPr id="424" name="Shape 424"/>
          <p:cNvGrpSpPr/>
          <p:nvPr/>
        </p:nvGrpSpPr>
        <p:grpSpPr>
          <a:xfrm>
            <a:off y="2790050" x="771375"/>
            <a:ext cy="2834874" cx="7704875"/>
            <a:chOff y="2790050" x="771375"/>
            <a:chExt cy="2834874" cx="7704875"/>
          </a:xfrm>
        </p:grpSpPr>
        <p:grpSp>
          <p:nvGrpSpPr>
            <p:cNvPr id="425" name="Shape 425"/>
            <p:cNvGrpSpPr/>
            <p:nvPr/>
          </p:nvGrpSpPr>
          <p:grpSpPr>
            <a:xfrm>
              <a:off y="2790050" x="771375"/>
              <a:ext cy="2834874" cx="7704875"/>
              <a:chOff y="2790050" x="771375"/>
              <a:chExt cy="2834874" cx="7704875"/>
            </a:xfrm>
          </p:grpSpPr>
          <p:sp>
            <p:nvSpPr>
              <p:cNvPr id="426" name="Shape 426"/>
              <p:cNvSpPr/>
              <p:nvPr/>
            </p:nvSpPr>
            <p:spPr>
              <a:xfrm>
                <a:off y="3606825" x="3982249"/>
                <a:ext cy="190500" cx="535799"/>
              </a:xfrm>
              <a:prstGeom prst="rect">
                <a:avLst/>
              </a:prstGeom>
              <a:noFill/>
              <a:ln w="19050" cap="flat">
                <a:solidFill>
                  <a:srgbClr val="FF9900"/>
                </a:solidFill>
                <a:prstDash val="solid"/>
                <a:round/>
                <a:headEnd w="med" len="med" type="none"/>
                <a:tailEnd w="med" len="med" type="none"/>
              </a:ln>
            </p:spPr>
            <p:txBody>
              <a:bodyPr bIns="91425" rIns="91425" lIns="91425" tIns="91425" anchor="ctr" anchorCtr="0">
                <a:noAutofit/>
              </a:bodyPr>
              <a:lstStyle/>
              <a:p>
                <a:pPr rtl="0" lvl="0">
                  <a:spcBef>
                    <a:spcPts val="0"/>
                  </a:spcBef>
                  <a:buNone/>
                </a:pPr>
                <a:r>
                  <a:t/>
                </a:r>
                <a:endParaRPr/>
              </a:p>
            </p:txBody>
          </p:sp>
          <p:sp>
            <p:nvSpPr>
              <p:cNvPr id="427" name="Shape 427"/>
              <p:cNvSpPr/>
              <p:nvPr/>
            </p:nvSpPr>
            <p:spPr>
              <a:xfrm>
                <a:off y="2790050" x="7208850"/>
                <a:ext cy="246000" cx="1158000"/>
              </a:xfrm>
              <a:prstGeom prst="rect">
                <a:avLst/>
              </a:prstGeom>
              <a:noFill/>
              <a:ln w="19050" cap="flat">
                <a:solidFill>
                  <a:srgbClr val="FF9900"/>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428" name="Shape 428"/>
              <p:cNvSpPr/>
              <p:nvPr/>
            </p:nvSpPr>
            <p:spPr>
              <a:xfrm>
                <a:off y="4980000" x="7673975"/>
                <a:ext cy="216299" cx="577199"/>
              </a:xfrm>
              <a:prstGeom prst="rect">
                <a:avLst/>
              </a:prstGeom>
              <a:noFill/>
              <a:ln w="19050" cap="flat">
                <a:solidFill>
                  <a:srgbClr val="FF9900"/>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429" name="Shape 429"/>
              <p:cNvSpPr/>
              <p:nvPr/>
            </p:nvSpPr>
            <p:spPr>
              <a:xfrm>
                <a:off y="2986100" x="4810150"/>
                <a:ext cy="246000" cx="3548999"/>
              </a:xfrm>
              <a:prstGeom prst="rect">
                <a:avLst/>
              </a:prstGeom>
              <a:noFill/>
              <a:ln w="19050" cap="flat">
                <a:solidFill>
                  <a:srgbClr val="FF9900"/>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430" name="Shape 430"/>
              <p:cNvSpPr/>
              <p:nvPr/>
            </p:nvSpPr>
            <p:spPr>
              <a:xfrm>
                <a:off y="5192325" x="5286350"/>
                <a:ext cy="216299" cx="3189900"/>
              </a:xfrm>
              <a:prstGeom prst="rect">
                <a:avLst/>
              </a:prstGeom>
              <a:noFill/>
              <a:ln w="19050" cap="flat">
                <a:solidFill>
                  <a:srgbClr val="FF9900"/>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431" name="Shape 431"/>
              <p:cNvSpPr/>
              <p:nvPr/>
            </p:nvSpPr>
            <p:spPr>
              <a:xfrm>
                <a:off y="5408625" x="5286350"/>
                <a:ext cy="216299" cx="858300"/>
              </a:xfrm>
              <a:prstGeom prst="rect">
                <a:avLst/>
              </a:prstGeom>
              <a:noFill/>
              <a:ln w="19050" cap="flat">
                <a:solidFill>
                  <a:srgbClr val="FF9900"/>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432" name="Shape 432"/>
              <p:cNvSpPr/>
              <p:nvPr/>
            </p:nvSpPr>
            <p:spPr>
              <a:xfrm>
                <a:off y="3590550" x="771375"/>
                <a:ext cy="192599" cx="371699"/>
              </a:xfrm>
              <a:prstGeom prst="rect">
                <a:avLst/>
              </a:prstGeom>
              <a:noFill/>
              <a:ln w="19050" cap="flat">
                <a:solidFill>
                  <a:srgbClr val="FF9900"/>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grpSp>
        <p:sp>
          <p:nvSpPr>
            <p:cNvPr id="433" name="Shape 433"/>
            <p:cNvSpPr/>
            <p:nvPr/>
          </p:nvSpPr>
          <p:spPr>
            <a:xfrm>
              <a:off y="4384150" x="1751825"/>
              <a:ext cy="179399" cx="627000"/>
            </a:xfrm>
            <a:prstGeom prst="rect">
              <a:avLst/>
            </a:prstGeom>
            <a:noFill/>
            <a:ln w="19050" cap="flat">
              <a:solidFill>
                <a:srgbClr val="FF9900"/>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grpSp>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417"/>
                                        </p:tgtEl>
                                        <p:attrNameLst>
                                          <p:attrName>style.visibility</p:attrName>
                                        </p:attrNameLst>
                                      </p:cBhvr>
                                      <p:to>
                                        <p:strVal val="visible"/>
                                      </p:to>
                                    </p:set>
                                    <p:animEffect transition="in" filter="fade">
                                      <p:cBhvr>
                                        <p:cTn dur="500"/>
                                        <p:tgtEl>
                                          <p:spTgt spid="417"/>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404"/>
                                        </p:tgtEl>
                                        <p:attrNameLst>
                                          <p:attrName>style.visibility</p:attrName>
                                        </p:attrNameLst>
                                      </p:cBhvr>
                                      <p:to>
                                        <p:strVal val="visible"/>
                                      </p:to>
                                    </p:set>
                                    <p:animEffect transition="in" filter="fade">
                                      <p:cBhvr>
                                        <p:cTn dur="500"/>
                                        <p:tgtEl>
                                          <p:spTgt spid="404"/>
                                        </p:tgtEl>
                                      </p:cBhvr>
                                    </p:animEffect>
                                  </p:childTnLst>
                                </p:cTn>
                              </p:par>
                              <p:par>
                                <p:cTn presetID="10" fill="hold" presetSubtype="0" presetClass="exit" nodeType="withEffect">
                                  <p:stCondLst>
                                    <p:cond delay="0"/>
                                  </p:stCondLst>
                                  <p:childTnLst>
                                    <p:animEffect transition="out" filter="fade">
                                      <p:cBhvr>
                                        <p:cTn dur="500"/>
                                        <p:tgtEl>
                                          <p:spTgt spid="417"/>
                                        </p:tgtEl>
                                      </p:cBhvr>
                                    </p:animEffect>
                                    <p:set>
                                      <p:cBhvr>
                                        <p:cTn dur="1" fill="hold">
                                          <p:stCondLst>
                                            <p:cond delay="500"/>
                                          </p:stCondLst>
                                        </p:cTn>
                                        <p:tgtEl>
                                          <p:spTgt spid="41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393"/>
                                        </p:tgtEl>
                                        <p:attrNameLst>
                                          <p:attrName>style.visibility</p:attrName>
                                        </p:attrNameLst>
                                      </p:cBhvr>
                                      <p:to>
                                        <p:strVal val="visible"/>
                                      </p:to>
                                    </p:set>
                                    <p:animEffect transition="in" filter="fade">
                                      <p:cBhvr>
                                        <p:cTn dur="500"/>
                                        <p:tgtEl>
                                          <p:spTgt spid="393"/>
                                        </p:tgtEl>
                                      </p:cBhvr>
                                    </p:animEffect>
                                  </p:childTnLst>
                                </p:cTn>
                              </p:par>
                              <p:par>
                                <p:cTn presetID="10" fill="hold" presetSubtype="0" presetClass="exit" nodeType="withEffect">
                                  <p:stCondLst>
                                    <p:cond delay="0"/>
                                  </p:stCondLst>
                                  <p:childTnLst>
                                    <p:animEffect transition="out" filter="fade">
                                      <p:cBhvr>
                                        <p:cTn dur="500"/>
                                        <p:tgtEl>
                                          <p:spTgt spid="404"/>
                                        </p:tgtEl>
                                      </p:cBhvr>
                                    </p:animEffect>
                                    <p:set>
                                      <p:cBhvr>
                                        <p:cTn dur="1" fill="hold">
                                          <p:stCondLst>
                                            <p:cond delay="500"/>
                                          </p:stCondLst>
                                        </p:cTn>
                                        <p:tgtEl>
                                          <p:spTgt spid="40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424"/>
                                        </p:tgtEl>
                                        <p:attrNameLst>
                                          <p:attrName>style.visibility</p:attrName>
                                        </p:attrNameLst>
                                      </p:cBhvr>
                                      <p:to>
                                        <p:strVal val="visible"/>
                                      </p:to>
                                    </p:set>
                                    <p:animEffect transition="in" filter="fade">
                                      <p:cBhvr>
                                        <p:cTn dur="500"/>
                                        <p:tgtEl>
                                          <p:spTgt spid="424"/>
                                        </p:tgtEl>
                                      </p:cBhvr>
                                    </p:animEffect>
                                  </p:childTnLst>
                                </p:cTn>
                              </p:par>
                              <p:par>
                                <p:cTn presetID="10" fill="hold" presetSubtype="0" presetClass="exit" nodeType="withEffect">
                                  <p:stCondLst>
                                    <p:cond delay="0"/>
                                  </p:stCondLst>
                                  <p:childTnLst>
                                    <p:animEffect transition="out" filter="fade">
                                      <p:cBhvr>
                                        <p:cTn dur="500"/>
                                        <p:tgtEl>
                                          <p:spTgt spid="393"/>
                                        </p:tgtEl>
                                      </p:cBhvr>
                                    </p:animEffect>
                                    <p:set>
                                      <p:cBhvr>
                                        <p:cTn dur="1" fill="hold">
                                          <p:stCondLst>
                                            <p:cond delay="500"/>
                                          </p:stCondLst>
                                        </p:cTn>
                                        <p:tgtEl>
                                          <p:spTgt spid="39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385"/>
                                        </p:tgtEl>
                                        <p:attrNameLst>
                                          <p:attrName>style.visibility</p:attrName>
                                        </p:attrNameLst>
                                      </p:cBhvr>
                                      <p:to>
                                        <p:strVal val="visible"/>
                                      </p:to>
                                    </p:set>
                                    <p:animEffect transition="in" filter="fade">
                                      <p:cBhvr>
                                        <p:cTn dur="500"/>
                                        <p:tgtEl>
                                          <p:spTgt spid="385"/>
                                        </p:tgtEl>
                                      </p:cBhvr>
                                    </p:animEffect>
                                  </p:childTnLst>
                                </p:cTn>
                              </p:par>
                              <p:par>
                                <p:cTn presetID="10" fill="hold" presetSubtype="0" presetClass="exit" nodeType="withEffect">
                                  <p:stCondLst>
                                    <p:cond delay="0"/>
                                  </p:stCondLst>
                                  <p:childTnLst>
                                    <p:animEffect transition="out" filter="fade">
                                      <p:cBhvr>
                                        <p:cTn dur="500"/>
                                        <p:tgtEl>
                                          <p:spTgt spid="424"/>
                                        </p:tgtEl>
                                      </p:cBhvr>
                                    </p:animEffect>
                                    <p:set>
                                      <p:cBhvr>
                                        <p:cTn dur="1" fill="hold">
                                          <p:stCondLst>
                                            <p:cond delay="500"/>
                                          </p:stCondLst>
                                        </p:cTn>
                                        <p:tgtEl>
                                          <p:spTgt spid="42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409"/>
                                        </p:tgtEl>
                                        <p:attrNameLst>
                                          <p:attrName>style.visibility</p:attrName>
                                        </p:attrNameLst>
                                      </p:cBhvr>
                                      <p:to>
                                        <p:strVal val="visible"/>
                                      </p:to>
                                    </p:set>
                                    <p:animEffect transition="in" filter="fade">
                                      <p:cBhvr>
                                        <p:cTn dur="500"/>
                                        <p:tgtEl>
                                          <p:spTgt spid="409"/>
                                        </p:tgtEl>
                                      </p:cBhvr>
                                    </p:animEffect>
                                  </p:childTnLst>
                                </p:cTn>
                              </p:par>
                              <p:par>
                                <p:cTn presetID="10" fill="hold" presetSubtype="0" presetClass="exit" nodeType="withEffect">
                                  <p:stCondLst>
                                    <p:cond delay="0"/>
                                  </p:stCondLst>
                                  <p:childTnLst>
                                    <p:animEffect transition="out" filter="fade">
                                      <p:cBhvr>
                                        <p:cTn dur="500"/>
                                        <p:tgtEl>
                                          <p:spTgt spid="385"/>
                                        </p:tgtEl>
                                      </p:cBhvr>
                                    </p:animEffect>
                                    <p:set>
                                      <p:cBhvr>
                                        <p:cTn dur="1" fill="hold">
                                          <p:stCondLst>
                                            <p:cond delay="500"/>
                                          </p:stCondLst>
                                        </p:cTn>
                                        <p:tgtEl>
                                          <p:spTgt spid="385"/>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7" name="Shape 437"/>
        <p:cNvGrpSpPr/>
        <p:nvPr/>
      </p:nvGrpSpPr>
      <p:grpSpPr>
        <a:xfrm>
          <a:off y="0" x="0"/>
          <a:ext cy="0" cx="0"/>
          <a:chOff y="0" x="0"/>
          <a:chExt cy="0" cx="0"/>
        </a:xfrm>
      </p:grpSpPr>
      <p:sp>
        <p:nvSpPr>
          <p:cNvPr id="438" name="Shape 438"/>
          <p:cNvSpPr txBox="1"/>
          <p:nvPr>
            <p:ph idx="1" type="body"/>
          </p:nvPr>
        </p:nvSpPr>
        <p:spPr>
          <a:xfrm>
            <a:off y="906475" x="457200"/>
            <a:ext cy="5658300" cx="8229600"/>
          </a:xfrm>
          <a:prstGeom prst="rect">
            <a:avLst/>
          </a:prstGeom>
          <a:noFill/>
          <a:ln>
            <a:noFill/>
          </a:ln>
        </p:spPr>
        <p:txBody>
          <a:bodyPr bIns="91425" rIns="91425" lIns="91425" tIns="91425" anchor="t" anchorCtr="0">
            <a:noAutofit/>
          </a:bodyPr>
          <a:lstStyle/>
          <a:p>
            <a:pPr rtl="0" lvl="0" indent="-342900" marL="457200">
              <a:spcBef>
                <a:spcPts val="0"/>
              </a:spcBef>
              <a:buClr>
                <a:srgbClr val="CC4125"/>
              </a:buClr>
              <a:buSzPct val="100000"/>
              <a:buFont typeface="Arial"/>
              <a:buChar char="●"/>
            </a:pPr>
            <a:r>
              <a:rPr sz="1800" lang="en">
                <a:solidFill>
                  <a:srgbClr val="CC4125"/>
                </a:solidFill>
              </a:rPr>
              <a:t>After all that setup, actually inserting a citation is quite straightforward.</a:t>
            </a:r>
          </a:p>
        </p:txBody>
      </p:sp>
      <p:sp>
        <p:nvSpPr>
          <p:cNvPr id="439" name="Shape 439"/>
          <p:cNvSpPr txBox="1"/>
          <p:nvPr>
            <p:ph type="title"/>
          </p:nvPr>
        </p:nvSpPr>
        <p:spPr>
          <a:xfrm>
            <a:off y="274649" x="457200"/>
            <a:ext cy="634800" cx="8229600"/>
          </a:xfrm>
          <a:prstGeom prst="rect">
            <a:avLst/>
          </a:prstGeom>
        </p:spPr>
        <p:txBody>
          <a:bodyPr bIns="91425" rIns="91425" lIns="91425" tIns="91425" anchor="ctr" anchorCtr="0">
            <a:noAutofit/>
          </a:bodyPr>
          <a:lstStyle/>
          <a:p>
            <a:pPr algn="ctr" rtl="0" lvl="0">
              <a:spcBef>
                <a:spcPts val="0"/>
              </a:spcBef>
              <a:buNone/>
            </a:pPr>
            <a:r>
              <a:rPr lang="en">
                <a:solidFill>
                  <a:srgbClr val="A61C00"/>
                </a:solidFill>
              </a:rPr>
              <a:t>MLZ and </a:t>
            </a:r>
            <a:r>
              <a:rPr lang="en">
                <a:solidFill>
                  <a:srgbClr val="3C78D8"/>
                </a:solidFill>
              </a:rPr>
              <a:t>MS Word</a:t>
            </a:r>
            <a:r>
              <a:rPr sz="3000" lang="en">
                <a:solidFill>
                  <a:srgbClr val="990000"/>
                </a:solidFill>
              </a:rPr>
              <a:t>: Enter a Citation</a:t>
            </a:r>
          </a:p>
        </p:txBody>
      </p:sp>
      <p:cxnSp>
        <p:nvCxnSpPr>
          <p:cNvPr id="440" name="Shape 440"/>
          <p:cNvCxnSpPr/>
          <p:nvPr/>
        </p:nvCxnSpPr>
        <p:spPr>
          <a:xfrm>
            <a:off y="906475" x="817500"/>
            <a:ext cy="0" cx="7509000"/>
          </a:xfrm>
          <a:prstGeom prst="straightConnector1">
            <a:avLst/>
          </a:prstGeom>
          <a:noFill/>
          <a:ln w="19050" cap="flat">
            <a:solidFill>
              <a:schemeClr val="dk2"/>
            </a:solidFill>
            <a:prstDash val="solid"/>
            <a:round/>
            <a:headEnd w="lg" len="lg" type="none"/>
            <a:tailEnd w="lg" len="lg" type="none"/>
          </a:ln>
        </p:spPr>
      </p:cxnSp>
      <p:grpSp>
        <p:nvGrpSpPr>
          <p:cNvPr id="441" name="Shape 441"/>
          <p:cNvGrpSpPr/>
          <p:nvPr/>
        </p:nvGrpSpPr>
        <p:grpSpPr>
          <a:xfrm>
            <a:off y="1431925" x="781050"/>
            <a:ext cy="4802200" cx="7581900"/>
            <a:chOff y="1431925" x="781050"/>
            <a:chExt cy="4802200" cx="7581900"/>
          </a:xfrm>
        </p:grpSpPr>
        <p:pic>
          <p:nvPicPr>
            <p:cNvPr id="442" name="Shape 442"/>
            <p:cNvPicPr preferRelativeResize="0"/>
            <p:nvPr/>
          </p:nvPicPr>
          <p:blipFill>
            <a:blip r:embed="rId3">
              <a:alphaModFix/>
            </a:blip>
            <a:stretch>
              <a:fillRect/>
            </a:stretch>
          </p:blipFill>
          <p:spPr>
            <a:xfrm>
              <a:off y="2233625" x="781050"/>
              <a:ext cy="4000500" cx="7581900"/>
            </a:xfrm>
            <a:prstGeom prst="rect">
              <a:avLst/>
            </a:prstGeom>
            <a:noFill/>
            <a:ln>
              <a:noFill/>
            </a:ln>
          </p:spPr>
        </p:pic>
        <p:sp>
          <p:nvSpPr>
            <p:cNvPr id="443" name="Shape 443"/>
            <p:cNvSpPr txBox="1"/>
            <p:nvPr/>
          </p:nvSpPr>
          <p:spPr>
            <a:xfrm>
              <a:off y="1431925" x="4326750"/>
              <a:ext cy="583199" cx="4036199"/>
            </a:xfrm>
            <a:prstGeom prst="rect">
              <a:avLst/>
            </a:prstGeom>
            <a:solidFill>
              <a:srgbClr val="F4CCCC"/>
            </a:solidFill>
            <a:ln w="9525" cap="flat">
              <a:solidFill>
                <a:srgbClr val="FF0000"/>
              </a:solidFill>
              <a:prstDash val="solid"/>
              <a:round/>
              <a:headEnd w="med" len="med" type="none"/>
              <a:tailEnd w="med" len="med" type="none"/>
            </a:ln>
          </p:spPr>
          <p:txBody>
            <a:bodyPr bIns="91425" rIns="91425" lIns="91425" tIns="91425" anchor="t" anchorCtr="0">
              <a:noAutofit/>
            </a:bodyPr>
            <a:lstStyle/>
            <a:p>
              <a:pPr>
                <a:spcBef>
                  <a:spcPts val="0"/>
                </a:spcBef>
                <a:buNone/>
              </a:pPr>
              <a:r>
                <a:rPr lang="en"/>
                <a:t>And now you have your context menu that displays your MLZ Library.</a:t>
              </a:r>
            </a:p>
          </p:txBody>
        </p:sp>
      </p:grpSp>
      <p:grpSp>
        <p:nvGrpSpPr>
          <p:cNvPr id="444" name="Shape 444"/>
          <p:cNvGrpSpPr/>
          <p:nvPr/>
        </p:nvGrpSpPr>
        <p:grpSpPr>
          <a:xfrm>
            <a:off y="3171075" x="968375"/>
            <a:ext cy="1210550" cx="6024575"/>
            <a:chOff y="3171075" x="968375"/>
            <a:chExt cy="1210550" cx="6024575"/>
          </a:xfrm>
        </p:grpSpPr>
        <p:sp>
          <p:nvSpPr>
            <p:cNvPr id="445" name="Shape 445"/>
            <p:cNvSpPr txBox="1"/>
            <p:nvPr/>
          </p:nvSpPr>
          <p:spPr>
            <a:xfrm>
              <a:off y="4111625" x="968375"/>
              <a:ext cy="270000" cx="1778100"/>
            </a:xfrm>
            <a:prstGeom prst="rect">
              <a:avLst/>
            </a:prstGeom>
            <a:noFill/>
            <a:ln w="19050" cap="flat">
              <a:solidFill>
                <a:srgbClr val="FF0000"/>
              </a:solidFill>
              <a:prstDash val="solid"/>
              <a:round/>
              <a:headEnd w="med" len="med" type="none"/>
              <a:tailEnd w="med" len="med" type="none"/>
            </a:ln>
          </p:spPr>
          <p:txBody>
            <a:bodyPr bIns="91425" rIns="91425" lIns="91425" tIns="91425" anchor="t" anchorCtr="0">
              <a:noAutofit/>
            </a:bodyPr>
            <a:lstStyle/>
            <a:p>
              <a:pPr>
                <a:spcBef>
                  <a:spcPts val="0"/>
                </a:spcBef>
                <a:buNone/>
              </a:pPr>
              <a:r>
                <a:t/>
              </a:r>
              <a:endParaRPr/>
            </a:p>
          </p:txBody>
        </p:sp>
        <p:sp>
          <p:nvSpPr>
            <p:cNvPr id="446" name="Shape 446"/>
            <p:cNvSpPr/>
            <p:nvPr/>
          </p:nvSpPr>
          <p:spPr>
            <a:xfrm>
              <a:off y="3675075" x="2992450"/>
              <a:ext cy="230100" cx="4000500"/>
            </a:xfrm>
            <a:prstGeom prst="rect">
              <a:avLst/>
            </a:prstGeom>
            <a:noFill/>
            <a:ln w="19050" cap="flat">
              <a:solidFill>
                <a:srgbClr val="FF0000"/>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447" name="Shape 447"/>
            <p:cNvSpPr txBox="1"/>
            <p:nvPr/>
          </p:nvSpPr>
          <p:spPr>
            <a:xfrm>
              <a:off y="3171075" x="968375"/>
              <a:ext cy="940499" cx="2024100"/>
            </a:xfrm>
            <a:prstGeom prst="rect">
              <a:avLst/>
            </a:prstGeom>
            <a:solidFill>
              <a:srgbClr val="F4CCCC"/>
            </a:solidFill>
            <a:ln w="19050" cap="flat">
              <a:solidFill>
                <a:srgbClr val="FF0000"/>
              </a:solidFill>
              <a:prstDash val="solid"/>
              <a:round/>
              <a:headEnd w="med" len="med" type="none"/>
              <a:tailEnd w="med" len="med" type="none"/>
            </a:ln>
          </p:spPr>
          <p:txBody>
            <a:bodyPr bIns="91425" rIns="91425" lIns="91425" tIns="91425" anchor="ctr" anchorCtr="0">
              <a:noAutofit/>
            </a:bodyPr>
            <a:lstStyle/>
            <a:p>
              <a:pPr algn="ctr">
                <a:spcBef>
                  <a:spcPts val="0"/>
                </a:spcBef>
                <a:buNone/>
              </a:pPr>
              <a:r>
                <a:rPr lang="en"/>
                <a:t>Choose the citation you want from one of your collections.</a:t>
              </a:r>
            </a:p>
          </p:txBody>
        </p:sp>
      </p:grpSp>
      <p:grpSp>
        <p:nvGrpSpPr>
          <p:cNvPr id="448" name="Shape 448"/>
          <p:cNvGrpSpPr/>
          <p:nvPr/>
        </p:nvGrpSpPr>
        <p:grpSpPr>
          <a:xfrm>
            <a:off y="4381625" x="5004600"/>
            <a:ext cy="984050" cx="3186899"/>
            <a:chOff y="4381625" x="5004600"/>
            <a:chExt cy="984050" cx="3186899"/>
          </a:xfrm>
        </p:grpSpPr>
        <p:sp>
          <p:nvSpPr>
            <p:cNvPr id="449" name="Shape 449"/>
            <p:cNvSpPr/>
            <p:nvPr/>
          </p:nvSpPr>
          <p:spPr>
            <a:xfrm>
              <a:off y="4945075" x="5004600"/>
              <a:ext cy="420600" cx="3186899"/>
            </a:xfrm>
            <a:prstGeom prst="rect">
              <a:avLst/>
            </a:prstGeom>
            <a:noFill/>
            <a:ln w="19050" cap="flat">
              <a:solidFill>
                <a:srgbClr val="FF0000"/>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450" name="Shape 450"/>
            <p:cNvSpPr txBox="1"/>
            <p:nvPr/>
          </p:nvSpPr>
          <p:spPr>
            <a:xfrm>
              <a:off y="4381625" x="5004600"/>
              <a:ext cy="548399" cx="3186899"/>
            </a:xfrm>
            <a:prstGeom prst="rect">
              <a:avLst/>
            </a:prstGeom>
            <a:solidFill>
              <a:srgbClr val="F4CCCC"/>
            </a:solidFill>
            <a:ln w="19050" cap="flat">
              <a:solidFill>
                <a:srgbClr val="FF0000"/>
              </a:solidFill>
              <a:prstDash val="solid"/>
              <a:round/>
              <a:headEnd w="med" len="med" type="none"/>
              <a:tailEnd w="med" len="med" type="none"/>
            </a:ln>
          </p:spPr>
          <p:txBody>
            <a:bodyPr bIns="91425" rIns="91425" lIns="91425" tIns="91425" anchor="ctr" anchorCtr="0">
              <a:noAutofit/>
            </a:bodyPr>
            <a:lstStyle/>
            <a:p>
              <a:pPr algn="ctr">
                <a:spcBef>
                  <a:spcPts val="0"/>
                </a:spcBef>
                <a:buNone/>
              </a:pPr>
              <a:r>
                <a:rPr lang="en"/>
                <a:t>Add the relevant page number or other reference you need.</a:t>
              </a:r>
            </a:p>
          </p:txBody>
        </p:sp>
      </p:grpSp>
      <p:grpSp>
        <p:nvGrpSpPr>
          <p:cNvPr id="451" name="Shape 451"/>
          <p:cNvGrpSpPr/>
          <p:nvPr/>
        </p:nvGrpSpPr>
        <p:grpSpPr>
          <a:xfrm>
            <a:off y="1431925" x="781050"/>
            <a:ext cy="400050" cx="3341962"/>
            <a:chOff y="1431925" x="781050"/>
            <a:chExt cy="400050" cx="3341962"/>
          </a:xfrm>
        </p:grpSpPr>
        <p:grpSp>
          <p:nvGrpSpPr>
            <p:cNvPr id="452" name="Shape 452"/>
            <p:cNvGrpSpPr/>
            <p:nvPr/>
          </p:nvGrpSpPr>
          <p:grpSpPr>
            <a:xfrm>
              <a:off y="1445350" x="1303262"/>
              <a:ext cy="373199" cx="2819750"/>
              <a:chOff y="1889125" x="1736362"/>
              <a:chExt cy="373199" cx="2819750"/>
            </a:xfrm>
          </p:grpSpPr>
          <p:sp>
            <p:nvSpPr>
              <p:cNvPr id="453" name="Shape 453"/>
              <p:cNvSpPr/>
              <p:nvPr/>
            </p:nvSpPr>
            <p:spPr>
              <a:xfrm rot="10800000">
                <a:off y="1889125" x="1736362"/>
                <a:ext cy="373199" cx="2809800"/>
              </a:xfrm>
              <a:prstGeom prst="homePlate">
                <a:avLst>
                  <a:gd fmla="val 50000" name="adj"/>
                </a:avLst>
              </a:prstGeom>
              <a:solidFill>
                <a:srgbClr val="F4CCCC"/>
              </a:solidFill>
              <a:ln w="19050" cap="flat">
                <a:solidFill>
                  <a:srgbClr val="FF0000"/>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454" name="Shape 454"/>
              <p:cNvSpPr txBox="1"/>
              <p:nvPr/>
            </p:nvSpPr>
            <p:spPr>
              <a:xfrm>
                <a:off y="1932775" x="1853412"/>
                <a:ext cy="285899" cx="2702700"/>
              </a:xfrm>
              <a:prstGeom prst="rect">
                <a:avLst/>
              </a:prstGeom>
              <a:noFill/>
              <a:ln>
                <a:noFill/>
              </a:ln>
            </p:spPr>
            <p:txBody>
              <a:bodyPr bIns="91425" rIns="91425" lIns="91425" tIns="91425" anchor="ctr" anchorCtr="0">
                <a:noAutofit/>
              </a:bodyPr>
              <a:lstStyle/>
              <a:p>
                <a:pPr algn="ctr">
                  <a:spcBef>
                    <a:spcPts val="0"/>
                  </a:spcBef>
                  <a:buNone/>
                </a:pPr>
                <a:r>
                  <a:rPr lang="en"/>
                  <a:t>Click the ‘insert citation”button</a:t>
                </a:r>
              </a:p>
            </p:txBody>
          </p:sp>
        </p:grpSp>
        <p:pic>
          <p:nvPicPr>
            <p:cNvPr id="455" name="Shape 455"/>
            <p:cNvPicPr preferRelativeResize="0"/>
            <p:nvPr/>
          </p:nvPicPr>
          <p:blipFill>
            <a:blip r:embed="rId4">
              <a:alphaModFix/>
            </a:blip>
            <a:stretch>
              <a:fillRect/>
            </a:stretch>
          </p:blipFill>
          <p:spPr>
            <a:xfrm>
              <a:off y="1431925" x="781050"/>
              <a:ext cy="400050" cx="485775"/>
            </a:xfrm>
            <a:prstGeom prst="rect">
              <a:avLst/>
            </a:prstGeom>
            <a:noFill/>
            <a:ln>
              <a:noFill/>
            </a:ln>
          </p:spPr>
        </p:pic>
      </p:grpSp>
      <p:grpSp>
        <p:nvGrpSpPr>
          <p:cNvPr id="456" name="Shape 456"/>
          <p:cNvGrpSpPr/>
          <p:nvPr/>
        </p:nvGrpSpPr>
        <p:grpSpPr>
          <a:xfrm>
            <a:off y="1456500" x="1087500"/>
            <a:ext cy="3945000" cx="6968999"/>
            <a:chOff y="1456500" x="1087500"/>
            <a:chExt cy="3945000" cx="6968999"/>
          </a:xfrm>
        </p:grpSpPr>
        <p:sp>
          <p:nvSpPr>
            <p:cNvPr id="457" name="Shape 457"/>
            <p:cNvSpPr txBox="1"/>
            <p:nvPr/>
          </p:nvSpPr>
          <p:spPr>
            <a:xfrm>
              <a:off y="1456500" x="1087500"/>
              <a:ext cy="3945000" cx="6968999"/>
            </a:xfrm>
            <a:prstGeom prst="rect">
              <a:avLst/>
            </a:prstGeom>
            <a:solidFill>
              <a:srgbClr val="F4CCCC"/>
            </a:solidFill>
            <a:ln w="19050" cap="flat">
              <a:solidFill>
                <a:srgbClr val="FF0000"/>
              </a:solidFill>
              <a:prstDash val="solid"/>
              <a:round/>
              <a:headEnd w="med" len="med" type="none"/>
              <a:tailEnd w="med" len="med" type="none"/>
            </a:ln>
          </p:spPr>
          <p:txBody>
            <a:bodyPr bIns="91425" rIns="91425" lIns="91425" tIns="91425" anchor="t" anchorCtr="0">
              <a:noAutofit/>
            </a:bodyPr>
            <a:lstStyle/>
            <a:p>
              <a:pPr algn="ctr" rtl="0" lvl="0">
                <a:spcBef>
                  <a:spcPts val="0"/>
                </a:spcBef>
                <a:buNone/>
              </a:pPr>
              <a:r>
                <a:t/>
              </a:r>
              <a:endParaRPr/>
            </a:p>
            <a:p>
              <a:pPr algn="ctr">
                <a:spcBef>
                  <a:spcPts val="0"/>
                </a:spcBef>
                <a:buNone/>
              </a:pPr>
              <a:r>
                <a:rPr sz="1800" lang="en"/>
                <a:t>And your end result will be something like this:</a:t>
              </a:r>
            </a:p>
          </p:txBody>
        </p:sp>
        <p:pic>
          <p:nvPicPr>
            <p:cNvPr id="458" name="Shape 458"/>
            <p:cNvPicPr preferRelativeResize="0"/>
            <p:nvPr/>
          </p:nvPicPr>
          <p:blipFill>
            <a:blip r:embed="rId5">
              <a:alphaModFix/>
            </a:blip>
            <a:stretch>
              <a:fillRect/>
            </a:stretch>
          </p:blipFill>
          <p:spPr>
            <a:xfrm>
              <a:off y="2667000" x="1524000"/>
              <a:ext cy="1524000" cx="6096000"/>
            </a:xfrm>
            <a:prstGeom prst="rect">
              <a:avLst/>
            </a:prstGeom>
            <a:noFill/>
            <a:ln>
              <a:noFill/>
            </a:ln>
          </p:spPr>
        </p:pic>
      </p:grpSp>
      <p:sp>
        <p:nvSpPr>
          <p:cNvPr id="459" name="Shape 459"/>
          <p:cNvSpPr txBox="1"/>
          <p:nvPr/>
        </p:nvSpPr>
        <p:spPr>
          <a:xfrm>
            <a:off y="4262425" x="1518150"/>
            <a:ext cy="666899" cx="6107700"/>
          </a:xfrm>
          <a:prstGeom prst="rect">
            <a:avLst/>
          </a:prstGeom>
          <a:solidFill>
            <a:srgbClr val="F4CCCC"/>
          </a:solidFill>
          <a:ln w="19050" cap="flat">
            <a:solidFill>
              <a:srgbClr val="FF0000"/>
            </a:solidFill>
            <a:prstDash val="solid"/>
            <a:round/>
            <a:headEnd w="med" len="med" type="none"/>
            <a:tailEnd w="med" len="med" type="none"/>
          </a:ln>
        </p:spPr>
        <p:txBody>
          <a:bodyPr bIns="91425" rIns="91425" lIns="91425" tIns="91425" anchor="ctr" anchorCtr="0">
            <a:noAutofit/>
          </a:bodyPr>
          <a:lstStyle/>
          <a:p>
            <a:pPr algn="ctr">
              <a:spcBef>
                <a:spcPts val="0"/>
              </a:spcBef>
              <a:buNone/>
            </a:pPr>
            <a:r>
              <a:rPr lang="en"/>
              <a:t>Note that the styles here are changed from the previous slide, just to reaffirm that you can change the language settings at any time.</a:t>
            </a:r>
          </a:p>
        </p:txBody>
      </p:sp>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441"/>
                                        </p:tgtEl>
                                        <p:attrNameLst>
                                          <p:attrName>style.visibility</p:attrName>
                                        </p:attrNameLst>
                                      </p:cBhvr>
                                      <p:to>
                                        <p:strVal val="visible"/>
                                      </p:to>
                                    </p:set>
                                    <p:animEffect transition="in" filter="fade">
                                      <p:cBhvr>
                                        <p:cTn dur="500"/>
                                        <p:tgtEl>
                                          <p:spTgt spid="441"/>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444"/>
                                        </p:tgtEl>
                                        <p:attrNameLst>
                                          <p:attrName>style.visibility</p:attrName>
                                        </p:attrNameLst>
                                      </p:cBhvr>
                                      <p:to>
                                        <p:strVal val="visible"/>
                                      </p:to>
                                    </p:set>
                                    <p:animEffect transition="in" filter="fade">
                                      <p:cBhvr>
                                        <p:cTn dur="500"/>
                                        <p:tgtEl>
                                          <p:spTgt spid="444"/>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448"/>
                                        </p:tgtEl>
                                        <p:attrNameLst>
                                          <p:attrName>style.visibility</p:attrName>
                                        </p:attrNameLst>
                                      </p:cBhvr>
                                      <p:to>
                                        <p:strVal val="visible"/>
                                      </p:to>
                                    </p:set>
                                    <p:animEffect transition="in" filter="fade">
                                      <p:cBhvr>
                                        <p:cTn dur="500"/>
                                        <p:tgtEl>
                                          <p:spTgt spid="448"/>
                                        </p:tgtEl>
                                      </p:cBhvr>
                                    </p:animEffect>
                                  </p:childTnLst>
                                </p:cTn>
                              </p:par>
                              <p:par>
                                <p:cTn presetID="10" fill="hold" presetSubtype="0" presetClass="exit" nodeType="withEffect">
                                  <p:stCondLst>
                                    <p:cond delay="0"/>
                                  </p:stCondLst>
                                  <p:childTnLst>
                                    <p:animEffect transition="out" filter="fade">
                                      <p:cBhvr>
                                        <p:cTn dur="500"/>
                                        <p:tgtEl>
                                          <p:spTgt spid="444"/>
                                        </p:tgtEl>
                                      </p:cBhvr>
                                    </p:animEffect>
                                    <p:set>
                                      <p:cBhvr>
                                        <p:cTn dur="1" fill="hold">
                                          <p:stCondLst>
                                            <p:cond delay="500"/>
                                          </p:stCondLst>
                                        </p:cTn>
                                        <p:tgtEl>
                                          <p:spTgt spid="44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456"/>
                                        </p:tgtEl>
                                        <p:attrNameLst>
                                          <p:attrName>style.visibility</p:attrName>
                                        </p:attrNameLst>
                                      </p:cBhvr>
                                      <p:to>
                                        <p:strVal val="visible"/>
                                      </p:to>
                                    </p:set>
                                    <p:animEffect transition="in" filter="fade">
                                      <p:cBhvr>
                                        <p:cTn dur="500"/>
                                        <p:tgtEl>
                                          <p:spTgt spid="456"/>
                                        </p:tgtEl>
                                      </p:cBhvr>
                                    </p:animEffect>
                                  </p:childTnLst>
                                </p:cTn>
                              </p:par>
                              <p:par>
                                <p:cTn presetID="10" fill="hold" presetSubtype="0" presetClass="exit" nodeType="withEffect">
                                  <p:stCondLst>
                                    <p:cond delay="0"/>
                                  </p:stCondLst>
                                  <p:childTnLst>
                                    <p:animEffect transition="out" filter="fade">
                                      <p:cBhvr>
                                        <p:cTn dur="500"/>
                                        <p:tgtEl>
                                          <p:spTgt spid="448"/>
                                        </p:tgtEl>
                                      </p:cBhvr>
                                    </p:animEffect>
                                    <p:set>
                                      <p:cBhvr>
                                        <p:cTn dur="1" fill="hold">
                                          <p:stCondLst>
                                            <p:cond delay="500"/>
                                          </p:stCondLst>
                                        </p:cTn>
                                        <p:tgtEl>
                                          <p:spTgt spid="44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459"/>
                                        </p:tgtEl>
                                        <p:attrNameLst>
                                          <p:attrName>style.visibility</p:attrName>
                                        </p:attrNameLst>
                                      </p:cBhvr>
                                      <p:to>
                                        <p:strVal val="visible"/>
                                      </p:to>
                                    </p:set>
                                    <p:animEffect transition="in" filter="fade">
                                      <p:cBhvr>
                                        <p:cTn dur="500"/>
                                        <p:tgtEl>
                                          <p:spTgt spid="4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 name="Shape 41"/>
        <p:cNvGrpSpPr/>
        <p:nvPr/>
      </p:nvGrpSpPr>
      <p:grpSpPr>
        <a:xfrm>
          <a:off y="0" x="0"/>
          <a:ext cy="0" cx="0"/>
          <a:chOff y="0" x="0"/>
          <a:chExt cy="0" cx="0"/>
        </a:xfrm>
      </p:grpSpPr>
      <p:sp>
        <p:nvSpPr>
          <p:cNvPr id="42" name="Shape 42"/>
          <p:cNvSpPr txBox="1"/>
          <p:nvPr>
            <p:ph type="title"/>
          </p:nvPr>
        </p:nvSpPr>
        <p:spPr>
          <a:xfrm>
            <a:off y="274649" x="457200"/>
            <a:ext cy="634800" cx="8229600"/>
          </a:xfrm>
          <a:prstGeom prst="rect">
            <a:avLst/>
          </a:prstGeom>
        </p:spPr>
        <p:txBody>
          <a:bodyPr bIns="91425" rIns="91425" lIns="91425" tIns="91425" anchor="ctr" anchorCtr="0">
            <a:noAutofit/>
          </a:bodyPr>
          <a:lstStyle/>
          <a:p>
            <a:pPr algn="ctr" rtl="0" lvl="0">
              <a:spcBef>
                <a:spcPts val="0"/>
              </a:spcBef>
              <a:buNone/>
            </a:pPr>
            <a:r>
              <a:rPr lang="en">
                <a:solidFill>
                  <a:srgbClr val="A61C00"/>
                </a:solidFill>
              </a:rPr>
              <a:t>Outline - </a:t>
            </a:r>
            <a:r>
              <a:rPr sz="2400" lang="en">
                <a:solidFill>
                  <a:srgbClr val="A61C00"/>
                </a:solidFill>
              </a:rPr>
              <a:t>(get this presentationa at </a:t>
            </a:r>
            <a:r>
              <a:rPr u="sng" sz="2400" lang="en">
                <a:solidFill>
                  <a:schemeClr val="hlink"/>
                </a:solidFill>
                <a:hlinkClick r:id="rId3"/>
              </a:rPr>
              <a:t>bit.ly/mlzotero</a:t>
            </a:r>
            <a:r>
              <a:rPr sz="2400" lang="en">
                <a:solidFill>
                  <a:srgbClr val="A61C00"/>
                </a:solidFill>
              </a:rPr>
              <a:t>)</a:t>
            </a:r>
          </a:p>
        </p:txBody>
      </p:sp>
      <p:sp>
        <p:nvSpPr>
          <p:cNvPr id="43" name="Shape 43"/>
          <p:cNvSpPr txBox="1"/>
          <p:nvPr>
            <p:ph idx="1" type="body"/>
          </p:nvPr>
        </p:nvSpPr>
        <p:spPr>
          <a:xfrm>
            <a:off y="909450" x="457200"/>
            <a:ext cy="5658300" cx="8229600"/>
          </a:xfrm>
          <a:prstGeom prst="rect">
            <a:avLst/>
          </a:prstGeom>
        </p:spPr>
        <p:txBody>
          <a:bodyPr bIns="91425" rIns="91425" lIns="91425" tIns="91425" anchor="t" anchorCtr="0">
            <a:noAutofit/>
          </a:bodyPr>
          <a:lstStyle/>
          <a:p>
            <a:pPr rtl="0" lvl="0" indent="-419100" marL="457200">
              <a:spcBef>
                <a:spcPts val="0"/>
              </a:spcBef>
              <a:buClr>
                <a:srgbClr val="CC4125"/>
              </a:buClr>
              <a:buSzPct val="100000"/>
              <a:buFont typeface="Arial"/>
              <a:buChar char="●"/>
            </a:pPr>
            <a:r>
              <a:rPr b="1" lang="en">
                <a:solidFill>
                  <a:srgbClr val="CC4125"/>
                </a:solidFill>
              </a:rPr>
              <a:t>The Basics (</a:t>
            </a:r>
            <a:r>
              <a:rPr u="sng" b="1" lang="en">
                <a:solidFill>
                  <a:schemeClr val="hlink"/>
                </a:solidFill>
                <a:hlinkClick r:id="rId4"/>
              </a:rPr>
              <a:t>Download MLZ</a:t>
            </a:r>
            <a:r>
              <a:rPr b="1" lang="en">
                <a:solidFill>
                  <a:srgbClr val="CC4125"/>
                </a:solidFill>
              </a:rPr>
              <a:t>)</a:t>
            </a:r>
          </a:p>
          <a:p>
            <a:pPr rtl="0" lvl="1" indent="-381000" marL="914400">
              <a:spcBef>
                <a:spcPts val="0"/>
              </a:spcBef>
              <a:buClr>
                <a:schemeClr val="dk1"/>
              </a:buClr>
              <a:buSzPct val="80000"/>
              <a:buFont typeface="Courier New"/>
              <a:buChar char="o"/>
            </a:pPr>
            <a:r>
              <a:rPr lang="en"/>
              <a:t>MLZ 101</a:t>
            </a:r>
          </a:p>
          <a:p>
            <a:pPr rtl="0" lvl="1" indent="-381000" marL="914400">
              <a:spcBef>
                <a:spcPts val="0"/>
              </a:spcBef>
              <a:buClr>
                <a:schemeClr val="dk1"/>
              </a:buClr>
              <a:buSzPct val="80000"/>
              <a:buFont typeface="Courier New"/>
              <a:buChar char="o"/>
            </a:pPr>
            <a:r>
              <a:rPr lang="en"/>
              <a:t>Getting citations into your MLZ Library</a:t>
            </a:r>
          </a:p>
          <a:p>
            <a:pPr rtl="0" lvl="1" indent="-381000" marL="914400">
              <a:spcBef>
                <a:spcPts val="0"/>
              </a:spcBef>
              <a:buClr>
                <a:schemeClr val="dk1"/>
              </a:buClr>
              <a:buSzPct val="80000"/>
              <a:buFont typeface="Courier New"/>
              <a:buChar char="o"/>
            </a:pPr>
            <a:r>
              <a:rPr lang="en"/>
              <a:t>Activate PDF Indexing</a:t>
            </a:r>
          </a:p>
          <a:p>
            <a:pPr rtl="0" lvl="1" indent="-381000" marL="914400">
              <a:spcBef>
                <a:spcPts val="0"/>
              </a:spcBef>
              <a:buClr>
                <a:schemeClr val="dk1"/>
              </a:buClr>
              <a:buSzPct val="80000"/>
              <a:buFont typeface="Courier New"/>
              <a:buChar char="o"/>
            </a:pPr>
            <a:r>
              <a:rPr lang="en"/>
              <a:t>Saving PDFs</a:t>
            </a:r>
          </a:p>
          <a:p>
            <a:pPr rtl="0" lvl="0" indent="0" marL="0">
              <a:spcBef>
                <a:spcPts val="0"/>
              </a:spcBef>
              <a:buNone/>
            </a:pPr>
            <a:r>
              <a:t/>
            </a:r>
            <a:endParaRPr sz="600"/>
          </a:p>
          <a:p>
            <a:pPr rtl="0" lvl="0" indent="-419100" marL="457200">
              <a:spcBef>
                <a:spcPts val="0"/>
              </a:spcBef>
              <a:buClr>
                <a:srgbClr val="CC4125"/>
              </a:buClr>
              <a:buSzPct val="100000"/>
              <a:buFont typeface="Arial"/>
              <a:buChar char="●"/>
            </a:pPr>
            <a:r>
              <a:rPr b="1" lang="en">
                <a:solidFill>
                  <a:srgbClr val="CC4125"/>
                </a:solidFill>
              </a:rPr>
              <a:t>Bilingual Citations</a:t>
            </a:r>
          </a:p>
          <a:p>
            <a:pPr rtl="0" lvl="1" indent="-381000" marL="914400">
              <a:spcBef>
                <a:spcPts val="0"/>
              </a:spcBef>
              <a:buClr>
                <a:schemeClr val="dk1"/>
              </a:buClr>
              <a:buSzPct val="80000"/>
              <a:buFont typeface="Courier New"/>
              <a:buChar char="o"/>
            </a:pPr>
            <a:r>
              <a:rPr lang="en"/>
              <a:t>Setting up</a:t>
            </a:r>
          </a:p>
          <a:p>
            <a:pPr rtl="0" lvl="1" indent="-381000" marL="914400">
              <a:spcBef>
                <a:spcPts val="0"/>
              </a:spcBef>
              <a:buClr>
                <a:schemeClr val="dk1"/>
              </a:buClr>
              <a:buSzPct val="80000"/>
              <a:buFont typeface="Courier New"/>
              <a:buChar char="o"/>
            </a:pPr>
            <a:r>
              <a:rPr lang="en"/>
              <a:t>Language Profiles</a:t>
            </a:r>
          </a:p>
          <a:p>
            <a:pPr rtl="0" lvl="1" indent="-381000" marL="914400">
              <a:spcBef>
                <a:spcPts val="0"/>
              </a:spcBef>
              <a:buClr>
                <a:schemeClr val="dk1"/>
              </a:buClr>
              <a:buSzPct val="80000"/>
              <a:buFont typeface="Courier New"/>
              <a:buChar char="o"/>
            </a:pPr>
            <a:r>
              <a:rPr lang="en"/>
              <a:t>Citing in Action</a:t>
            </a:r>
          </a:p>
          <a:p>
            <a:pPr rtl="0" lvl="1" indent="-381000" marL="914400">
              <a:spcBef>
                <a:spcPts val="0"/>
              </a:spcBef>
              <a:buClr>
                <a:schemeClr val="dk1"/>
              </a:buClr>
              <a:buSzPct val="80000"/>
              <a:buFont typeface="Courier New"/>
              <a:buChar char="o"/>
            </a:pPr>
            <a:r>
              <a:rPr lang="en"/>
              <a:t>Limitations</a:t>
            </a:r>
          </a:p>
          <a:p>
            <a:pPr rtl="0" lvl="0" indent="0" marL="0">
              <a:spcBef>
                <a:spcPts val="0"/>
              </a:spcBef>
              <a:buNone/>
            </a:pPr>
            <a:r>
              <a:t/>
            </a:r>
            <a:endParaRPr sz="600"/>
          </a:p>
          <a:p>
            <a:pPr rtl="0" lvl="0" indent="-419100" marL="457200">
              <a:spcBef>
                <a:spcPts val="0"/>
              </a:spcBef>
              <a:buClr>
                <a:srgbClr val="CC4125"/>
              </a:buClr>
              <a:buSzPct val="100000"/>
              <a:buFont typeface="Arial"/>
              <a:buChar char="●"/>
            </a:pPr>
            <a:r>
              <a:rPr b="1" lang="en">
                <a:solidFill>
                  <a:srgbClr val="CC4125"/>
                </a:solidFill>
              </a:rPr>
              <a:t>MS Word Plugin</a:t>
            </a:r>
          </a:p>
          <a:p>
            <a:pPr rtl="0" lvl="0" indent="-419100" marL="457200">
              <a:spcBef>
                <a:spcPts val="0"/>
              </a:spcBef>
              <a:buClr>
                <a:srgbClr val="CC4125"/>
              </a:buClr>
              <a:buSzPct val="100000"/>
              <a:buFont typeface="Arial"/>
              <a:buChar char="●"/>
            </a:pPr>
            <a:r>
              <a:rPr b="1" lang="en">
                <a:solidFill>
                  <a:srgbClr val="CC4125"/>
                </a:solidFill>
              </a:rPr>
              <a:t>Backing up your Library</a:t>
            </a:r>
          </a:p>
          <a:p>
            <a:pPr rtl="0" lvl="0" indent="-419100" marL="457200">
              <a:spcBef>
                <a:spcPts val="0"/>
              </a:spcBef>
              <a:buClr>
                <a:srgbClr val="CC4125"/>
              </a:buClr>
              <a:buSzPct val="100000"/>
              <a:buFont typeface="Arial"/>
              <a:buChar char="●"/>
            </a:pPr>
            <a:r>
              <a:rPr b="1" lang="en">
                <a:solidFill>
                  <a:srgbClr val="CC4125"/>
                </a:solidFill>
              </a:rPr>
              <a:t>Time saving tricks</a:t>
            </a:r>
          </a:p>
        </p:txBody>
      </p:sp>
      <p:cxnSp>
        <p:nvCxnSpPr>
          <p:cNvPr id="44" name="Shape 44"/>
          <p:cNvCxnSpPr/>
          <p:nvPr/>
        </p:nvCxnSpPr>
        <p:spPr>
          <a:xfrm>
            <a:off y="906475" x="817500"/>
            <a:ext cy="0" cx="7509000"/>
          </a:xfrm>
          <a:prstGeom prst="straightConnector1">
            <a:avLst/>
          </a:prstGeom>
          <a:noFill/>
          <a:ln w="19050" cap="flat">
            <a:solidFill>
              <a:schemeClr val="dk2"/>
            </a:solidFill>
            <a:prstDash val="solid"/>
            <a:round/>
            <a:headEnd w="lg" len="lg" type="none"/>
            <a:tailEnd w="lg" len="lg" type="none"/>
          </a:ln>
        </p:spPr>
      </p:cxn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63" name="Shape 463"/>
        <p:cNvGrpSpPr/>
        <p:nvPr/>
      </p:nvGrpSpPr>
      <p:grpSpPr>
        <a:xfrm>
          <a:off y="0" x="0"/>
          <a:ext cy="0" cx="0"/>
          <a:chOff y="0" x="0"/>
          <a:chExt cy="0" cx="0"/>
        </a:xfrm>
      </p:grpSpPr>
      <p:sp>
        <p:nvSpPr>
          <p:cNvPr id="464" name="Shape 464"/>
          <p:cNvSpPr txBox="1"/>
          <p:nvPr>
            <p:ph type="title"/>
          </p:nvPr>
        </p:nvSpPr>
        <p:spPr>
          <a:xfrm>
            <a:off y="274649" x="457200"/>
            <a:ext cy="634800" cx="8229600"/>
          </a:xfrm>
          <a:prstGeom prst="rect">
            <a:avLst/>
          </a:prstGeom>
        </p:spPr>
        <p:txBody>
          <a:bodyPr bIns="91425" rIns="91425" lIns="91425" tIns="91425" anchor="ctr" anchorCtr="0">
            <a:noAutofit/>
          </a:bodyPr>
          <a:lstStyle/>
          <a:p>
            <a:pPr algn="ctr" rtl="0" lvl="0">
              <a:spcBef>
                <a:spcPts val="0"/>
              </a:spcBef>
              <a:buNone/>
            </a:pPr>
            <a:r>
              <a:rPr lang="en">
                <a:solidFill>
                  <a:srgbClr val="A61C00"/>
                </a:solidFill>
              </a:rPr>
              <a:t>Jumping back to MLZ</a:t>
            </a:r>
          </a:p>
        </p:txBody>
      </p:sp>
      <p:cxnSp>
        <p:nvCxnSpPr>
          <p:cNvPr id="465" name="Shape 465"/>
          <p:cNvCxnSpPr/>
          <p:nvPr/>
        </p:nvCxnSpPr>
        <p:spPr>
          <a:xfrm>
            <a:off y="906475" x="817500"/>
            <a:ext cy="0" cx="7509000"/>
          </a:xfrm>
          <a:prstGeom prst="straightConnector1">
            <a:avLst/>
          </a:prstGeom>
          <a:noFill/>
          <a:ln w="19050" cap="flat">
            <a:solidFill>
              <a:schemeClr val="dk2"/>
            </a:solidFill>
            <a:prstDash val="solid"/>
            <a:round/>
            <a:headEnd w="lg" len="lg" type="none"/>
            <a:tailEnd w="lg" len="lg" type="none"/>
          </a:ln>
        </p:spPr>
      </p:cxnSp>
      <p:sp>
        <p:nvSpPr>
          <p:cNvPr id="466" name="Shape 466"/>
          <p:cNvSpPr txBox="1"/>
          <p:nvPr>
            <p:ph idx="1" type="body"/>
          </p:nvPr>
        </p:nvSpPr>
        <p:spPr>
          <a:xfrm>
            <a:off y="906475" x="457200"/>
            <a:ext cy="5658300" cx="8229600"/>
          </a:xfrm>
          <a:prstGeom prst="rect">
            <a:avLst/>
          </a:prstGeom>
          <a:noFill/>
          <a:ln>
            <a:noFill/>
          </a:ln>
        </p:spPr>
        <p:txBody>
          <a:bodyPr bIns="91425" rIns="91425" lIns="91425" tIns="91425" anchor="t" anchorCtr="0">
            <a:noAutofit/>
          </a:bodyPr>
          <a:lstStyle/>
          <a:p>
            <a:pPr rtl="0" lvl="0" indent="-342900" marL="457200">
              <a:spcBef>
                <a:spcPts val="0"/>
              </a:spcBef>
              <a:buClr>
                <a:srgbClr val="CC4125"/>
              </a:buClr>
              <a:buSzPct val="100000"/>
              <a:buFont typeface="Arial"/>
              <a:buChar char="●"/>
            </a:pPr>
            <a:r>
              <a:rPr sz="1800" lang="en">
                <a:solidFill>
                  <a:srgbClr val="CC4125"/>
                </a:solidFill>
              </a:rPr>
              <a:t>You’ve seen how to automatically insert citations and Bibliographies into your document - let’s jump back to the MLZ language settings.</a:t>
            </a:r>
          </a:p>
        </p:txBody>
      </p:sp>
      <p:pic>
        <p:nvPicPr>
          <p:cNvPr id="467" name="Shape 467"/>
          <p:cNvPicPr preferRelativeResize="0"/>
          <p:nvPr/>
        </p:nvPicPr>
        <p:blipFill>
          <a:blip r:embed="rId3">
            <a:alphaModFix/>
          </a:blip>
          <a:stretch>
            <a:fillRect/>
          </a:stretch>
        </p:blipFill>
        <p:spPr>
          <a:xfrm>
            <a:off y="1703375" x="1042987"/>
            <a:ext cy="5924550" cx="7058025"/>
          </a:xfrm>
          <a:prstGeom prst="rect">
            <a:avLst/>
          </a:prstGeom>
          <a:noFill/>
          <a:ln>
            <a:noFill/>
          </a:ln>
        </p:spPr>
      </p:pic>
      <p:grpSp>
        <p:nvGrpSpPr>
          <p:cNvPr id="468" name="Shape 468"/>
          <p:cNvGrpSpPr/>
          <p:nvPr/>
        </p:nvGrpSpPr>
        <p:grpSpPr>
          <a:xfrm>
            <a:off y="3150412" x="1166825"/>
            <a:ext cy="2540837" cx="2857499"/>
            <a:chOff y="3150412" x="1166825"/>
            <a:chExt cy="2540837" cx="2857499"/>
          </a:xfrm>
        </p:grpSpPr>
        <p:sp>
          <p:nvSpPr>
            <p:cNvPr id="469" name="Shape 469"/>
            <p:cNvSpPr/>
            <p:nvPr/>
          </p:nvSpPr>
          <p:spPr>
            <a:xfrm>
              <a:off y="4222750" x="1166825"/>
              <a:ext cy="1468499" cx="2857499"/>
            </a:xfrm>
            <a:prstGeom prst="rect">
              <a:avLst/>
            </a:prstGeom>
            <a:noFill/>
            <a:ln w="19050" cap="flat">
              <a:solidFill>
                <a:srgbClr val="FF0000"/>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470" name="Shape 470"/>
            <p:cNvSpPr txBox="1"/>
            <p:nvPr/>
          </p:nvSpPr>
          <p:spPr>
            <a:xfrm>
              <a:off y="3150412" x="1166825"/>
              <a:ext cy="1067400" cx="2857499"/>
            </a:xfrm>
            <a:prstGeom prst="rect">
              <a:avLst/>
            </a:prstGeom>
            <a:solidFill>
              <a:srgbClr val="F4CCCC"/>
            </a:solidFill>
            <a:ln w="19050" cap="flat">
              <a:solidFill>
                <a:srgbClr val="FF0000"/>
              </a:solidFill>
              <a:prstDash val="solid"/>
              <a:round/>
              <a:headEnd w="med" len="med" type="none"/>
              <a:tailEnd w="med" len="med" type="none"/>
            </a:ln>
          </p:spPr>
          <p:txBody>
            <a:bodyPr bIns="91425" rIns="91425" lIns="91425" tIns="91425" anchor="ctr" anchorCtr="0">
              <a:noAutofit/>
            </a:bodyPr>
            <a:lstStyle/>
            <a:p>
              <a:pPr algn="ctr">
                <a:spcBef>
                  <a:spcPts val="0"/>
                </a:spcBef>
                <a:buNone/>
              </a:pPr>
              <a:r>
                <a:rPr lang="en"/>
                <a:t>Last time on this screen, you added the languages and variants you wanted to write your citations in.</a:t>
              </a:r>
            </a:p>
          </p:txBody>
        </p:sp>
      </p:grpSp>
      <p:grpSp>
        <p:nvGrpSpPr>
          <p:cNvPr id="471" name="Shape 471"/>
          <p:cNvGrpSpPr/>
          <p:nvPr/>
        </p:nvGrpSpPr>
        <p:grpSpPr>
          <a:xfrm>
            <a:off y="2651350" x="3246450"/>
            <a:ext cy="3825600" cx="4651512"/>
            <a:chOff y="2651350" x="3246450"/>
            <a:chExt cy="3825600" cx="4651512"/>
          </a:xfrm>
        </p:grpSpPr>
        <p:sp>
          <p:nvSpPr>
            <p:cNvPr id="472" name="Shape 472"/>
            <p:cNvSpPr/>
            <p:nvPr/>
          </p:nvSpPr>
          <p:spPr>
            <a:xfrm>
              <a:off y="2651350" x="3246462"/>
              <a:ext cy="3039899" cx="4651500"/>
            </a:xfrm>
            <a:prstGeom prst="rect">
              <a:avLst/>
            </a:prstGeom>
            <a:noFill/>
            <a:ln w="19050" cap="flat">
              <a:solidFill>
                <a:srgbClr val="FF0000"/>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473" name="Shape 473"/>
            <p:cNvSpPr txBox="1"/>
            <p:nvPr/>
          </p:nvSpPr>
          <p:spPr>
            <a:xfrm>
              <a:off y="5691250" x="3246450"/>
              <a:ext cy="785700" cx="4651500"/>
            </a:xfrm>
            <a:prstGeom prst="rect">
              <a:avLst/>
            </a:prstGeom>
            <a:solidFill>
              <a:srgbClr val="F4CCCC"/>
            </a:solidFill>
            <a:ln w="19050" cap="flat">
              <a:solidFill>
                <a:srgbClr val="FF0000"/>
              </a:solidFill>
              <a:prstDash val="solid"/>
              <a:round/>
              <a:headEnd w="med" len="med" type="none"/>
              <a:tailEnd w="med" len="med" type="none"/>
            </a:ln>
          </p:spPr>
          <p:txBody>
            <a:bodyPr bIns="91425" rIns="91425" lIns="91425" tIns="91425" anchor="ctr" anchorCtr="0">
              <a:noAutofit/>
            </a:bodyPr>
            <a:lstStyle/>
            <a:p>
              <a:pPr algn="ctr">
                <a:spcBef>
                  <a:spcPts val="0"/>
                </a:spcBef>
                <a:buNone/>
              </a:pPr>
              <a:r>
                <a:rPr lang="en"/>
                <a:t>This part you saw before in MS Word. Here you can set your universal langauge settings so that all documents you write default to these language preferences.</a:t>
              </a:r>
            </a:p>
          </p:txBody>
        </p:sp>
      </p:grpSp>
      <p:grpSp>
        <p:nvGrpSpPr>
          <p:cNvPr id="474" name="Shape 474"/>
          <p:cNvGrpSpPr/>
          <p:nvPr/>
        </p:nvGrpSpPr>
        <p:grpSpPr>
          <a:xfrm>
            <a:off y="2393550" x="4191000"/>
            <a:ext cy="3186474" cx="3298200"/>
            <a:chOff y="2393550" x="4191000"/>
            <a:chExt cy="3186474" cx="3298200"/>
          </a:xfrm>
        </p:grpSpPr>
        <p:sp>
          <p:nvSpPr>
            <p:cNvPr id="475" name="Shape 475"/>
            <p:cNvSpPr/>
            <p:nvPr/>
          </p:nvSpPr>
          <p:spPr>
            <a:xfrm>
              <a:off y="3984625" x="4191000"/>
              <a:ext cy="1595399" cx="1444499"/>
            </a:xfrm>
            <a:prstGeom prst="rect">
              <a:avLst/>
            </a:prstGeom>
            <a:noFill/>
            <a:ln w="19050" cap="flat">
              <a:solidFill>
                <a:srgbClr val="FF0000"/>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476" name="Shape 476"/>
            <p:cNvSpPr txBox="1"/>
            <p:nvPr/>
          </p:nvSpPr>
          <p:spPr>
            <a:xfrm>
              <a:off y="2393550" x="4191000"/>
              <a:ext cy="1591199" cx="3298200"/>
            </a:xfrm>
            <a:prstGeom prst="rect">
              <a:avLst/>
            </a:prstGeom>
            <a:solidFill>
              <a:srgbClr val="F4CCCC"/>
            </a:solidFill>
            <a:ln w="19050" cap="flat">
              <a:solidFill>
                <a:srgbClr val="FF0000"/>
              </a:solidFill>
              <a:prstDash val="solid"/>
              <a:round/>
              <a:headEnd w="med" len="med" type="none"/>
              <a:tailEnd w="med" len="med" type="none"/>
            </a:ln>
          </p:spPr>
          <p:txBody>
            <a:bodyPr bIns="91425" rIns="91425" lIns="91425" tIns="91425" anchor="ctr" anchorCtr="0">
              <a:noAutofit/>
            </a:bodyPr>
            <a:lstStyle/>
            <a:p>
              <a:pPr>
                <a:spcBef>
                  <a:spcPts val="0"/>
                </a:spcBef>
                <a:buNone/>
              </a:pPr>
              <a:r>
                <a:rPr lang="en"/>
                <a:t>This is for your settings inside Zotero. Want your citations to display in English instead of Japanese? (maybe you need to work with colleagues or teach students who have low or zero Japanese skills</a:t>
              </a:r>
            </a:p>
          </p:txBody>
        </p:sp>
      </p:grpSp>
      <p:sp>
        <p:nvSpPr>
          <p:cNvPr id="477" name="Shape 477"/>
          <p:cNvSpPr txBox="1"/>
          <p:nvPr/>
        </p:nvSpPr>
        <p:spPr>
          <a:xfrm>
            <a:off y="3988675" x="5635650"/>
            <a:ext cy="1591199" cx="1853700"/>
          </a:xfrm>
          <a:prstGeom prst="rect">
            <a:avLst/>
          </a:prstGeom>
          <a:solidFill>
            <a:srgbClr val="F4CCCC"/>
          </a:solidFill>
          <a:ln w="19050" cap="flat">
            <a:solidFill>
              <a:srgbClr val="FF0000"/>
            </a:solidFill>
            <a:prstDash val="solid"/>
            <a:round/>
            <a:headEnd w="med" len="med" type="none"/>
            <a:tailEnd w="med" len="med" type="none"/>
          </a:ln>
        </p:spPr>
        <p:txBody>
          <a:bodyPr bIns="91425" rIns="91425" lIns="91425" tIns="91425" anchor="ctr" anchorCtr="0">
            <a:noAutofit/>
          </a:bodyPr>
          <a:lstStyle/>
          <a:p>
            <a:pPr algn="ctr">
              <a:spcBef>
                <a:spcPts val="0"/>
              </a:spcBef>
              <a:buNone/>
            </a:pPr>
            <a:r>
              <a:rPr lang="en"/>
              <a:t>Play with these settings to see how it changes the way your Japanese language citations are displayed.</a:t>
            </a:r>
          </a:p>
        </p:txBody>
      </p:sp>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468"/>
                                        </p:tgtEl>
                                        <p:attrNameLst>
                                          <p:attrName>style.visibility</p:attrName>
                                        </p:attrNameLst>
                                      </p:cBhvr>
                                      <p:to>
                                        <p:strVal val="visible"/>
                                      </p:to>
                                    </p:set>
                                    <p:animEffect transition="in" filter="fade">
                                      <p:cBhvr>
                                        <p:cTn dur="500"/>
                                        <p:tgtEl>
                                          <p:spTgt spid="468"/>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471"/>
                                        </p:tgtEl>
                                        <p:attrNameLst>
                                          <p:attrName>style.visibility</p:attrName>
                                        </p:attrNameLst>
                                      </p:cBhvr>
                                      <p:to>
                                        <p:strVal val="visible"/>
                                      </p:to>
                                    </p:set>
                                    <p:animEffect transition="in" filter="fade">
                                      <p:cBhvr>
                                        <p:cTn dur="1000"/>
                                        <p:tgtEl>
                                          <p:spTgt spid="471"/>
                                        </p:tgtEl>
                                      </p:cBhvr>
                                    </p:animEffect>
                                  </p:childTnLst>
                                </p:cTn>
                              </p:par>
                              <p:par>
                                <p:cTn presetID="10" fill="hold" presetSubtype="0" presetClass="exit" nodeType="withEffect">
                                  <p:stCondLst>
                                    <p:cond delay="0"/>
                                  </p:stCondLst>
                                  <p:childTnLst>
                                    <p:animEffect transition="out" filter="fade">
                                      <p:cBhvr>
                                        <p:cTn dur="500"/>
                                        <p:tgtEl>
                                          <p:spTgt spid="468"/>
                                        </p:tgtEl>
                                      </p:cBhvr>
                                    </p:animEffect>
                                    <p:set>
                                      <p:cBhvr>
                                        <p:cTn dur="1" fill="hold">
                                          <p:stCondLst>
                                            <p:cond delay="500"/>
                                          </p:stCondLst>
                                        </p:cTn>
                                        <p:tgtEl>
                                          <p:spTgt spid="46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474"/>
                                        </p:tgtEl>
                                        <p:attrNameLst>
                                          <p:attrName>style.visibility</p:attrName>
                                        </p:attrNameLst>
                                      </p:cBhvr>
                                      <p:to>
                                        <p:strVal val="visible"/>
                                      </p:to>
                                    </p:set>
                                    <p:animEffect transition="in" filter="fade">
                                      <p:cBhvr>
                                        <p:cTn dur="1000"/>
                                        <p:tgtEl>
                                          <p:spTgt spid="474"/>
                                        </p:tgtEl>
                                      </p:cBhvr>
                                    </p:animEffect>
                                  </p:childTnLst>
                                </p:cTn>
                              </p:par>
                              <p:par>
                                <p:cTn presetID="10" fill="hold" presetSubtype="0" presetClass="exit" nodeType="withEffect">
                                  <p:stCondLst>
                                    <p:cond delay="0"/>
                                  </p:stCondLst>
                                  <p:childTnLst>
                                    <p:animEffect transition="out" filter="fade">
                                      <p:cBhvr>
                                        <p:cTn dur="500"/>
                                        <p:tgtEl>
                                          <p:spTgt spid="471"/>
                                        </p:tgtEl>
                                      </p:cBhvr>
                                    </p:animEffect>
                                    <p:set>
                                      <p:cBhvr>
                                        <p:cTn dur="1" fill="hold">
                                          <p:stCondLst>
                                            <p:cond delay="500"/>
                                          </p:stCondLst>
                                        </p:cTn>
                                        <p:tgtEl>
                                          <p:spTgt spid="47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477"/>
                                        </p:tgtEl>
                                        <p:attrNameLst>
                                          <p:attrName>style.visibility</p:attrName>
                                        </p:attrNameLst>
                                      </p:cBhvr>
                                      <p:to>
                                        <p:strVal val="visible"/>
                                      </p:to>
                                    </p:set>
                                    <p:animEffect transition="in" filter="fade">
                                      <p:cBhvr>
                                        <p:cTn dur="500"/>
                                        <p:tgtEl>
                                          <p:spTgt spid="4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81" name="Shape 481"/>
        <p:cNvGrpSpPr/>
        <p:nvPr/>
      </p:nvGrpSpPr>
      <p:grpSpPr>
        <a:xfrm>
          <a:off y="0" x="0"/>
          <a:ext cy="0" cx="0"/>
          <a:chOff y="0" x="0"/>
          <a:chExt cy="0" cx="0"/>
        </a:xfrm>
      </p:grpSpPr>
      <p:sp>
        <p:nvSpPr>
          <p:cNvPr id="482" name="Shape 482"/>
          <p:cNvSpPr txBox="1"/>
          <p:nvPr>
            <p:ph type="title"/>
          </p:nvPr>
        </p:nvSpPr>
        <p:spPr>
          <a:xfrm>
            <a:off y="274649" x="457200"/>
            <a:ext cy="634800" cx="8229600"/>
          </a:xfrm>
          <a:prstGeom prst="rect">
            <a:avLst/>
          </a:prstGeom>
        </p:spPr>
        <p:txBody>
          <a:bodyPr bIns="91425" rIns="91425" lIns="91425" tIns="91425" anchor="ctr" anchorCtr="0">
            <a:noAutofit/>
          </a:bodyPr>
          <a:lstStyle/>
          <a:p>
            <a:pPr algn="ctr" rtl="0" lvl="0">
              <a:spcBef>
                <a:spcPts val="0"/>
              </a:spcBef>
              <a:buNone/>
            </a:pPr>
            <a:r>
              <a:rPr u="sng" lang="en">
                <a:solidFill>
                  <a:schemeClr val="hlink"/>
                </a:solidFill>
                <a:hlinkClick r:id="rId3"/>
              </a:rPr>
              <a:t>Syncing</a:t>
            </a:r>
            <a:r>
              <a:rPr lang="en">
                <a:solidFill>
                  <a:srgbClr val="A61C00"/>
                </a:solidFill>
              </a:rPr>
              <a:t> Your MLZ Library</a:t>
            </a:r>
          </a:p>
        </p:txBody>
      </p:sp>
      <p:cxnSp>
        <p:nvCxnSpPr>
          <p:cNvPr id="483" name="Shape 483"/>
          <p:cNvCxnSpPr/>
          <p:nvPr/>
        </p:nvCxnSpPr>
        <p:spPr>
          <a:xfrm>
            <a:off y="906475" x="817500"/>
            <a:ext cy="0" cx="7509000"/>
          </a:xfrm>
          <a:prstGeom prst="straightConnector1">
            <a:avLst/>
          </a:prstGeom>
          <a:noFill/>
          <a:ln w="19050" cap="flat">
            <a:solidFill>
              <a:schemeClr val="dk2"/>
            </a:solidFill>
            <a:prstDash val="solid"/>
            <a:round/>
            <a:headEnd w="lg" len="lg" type="none"/>
            <a:tailEnd w="lg" len="lg" type="none"/>
          </a:ln>
        </p:spPr>
      </p:cxnSp>
      <p:sp>
        <p:nvSpPr>
          <p:cNvPr id="484" name="Shape 484"/>
          <p:cNvSpPr txBox="1"/>
          <p:nvPr>
            <p:ph idx="1" type="body"/>
          </p:nvPr>
        </p:nvSpPr>
        <p:spPr>
          <a:xfrm>
            <a:off y="906475" x="457200"/>
            <a:ext cy="5658300" cx="8229600"/>
          </a:xfrm>
          <a:prstGeom prst="rect">
            <a:avLst/>
          </a:prstGeom>
          <a:noFill/>
          <a:ln>
            <a:noFill/>
          </a:ln>
        </p:spPr>
        <p:txBody>
          <a:bodyPr bIns="91425" rIns="91425" lIns="91425" tIns="91425" anchor="t" anchorCtr="0">
            <a:noAutofit/>
          </a:bodyPr>
          <a:lstStyle/>
          <a:p>
            <a:pPr rtl="0" lvl="0" indent="-342900" marL="457200">
              <a:spcBef>
                <a:spcPts val="0"/>
              </a:spcBef>
              <a:buClr>
                <a:srgbClr val="CC4125"/>
              </a:buClr>
              <a:buSzPct val="100000"/>
              <a:buFont typeface="Arial"/>
              <a:buChar char="●"/>
            </a:pPr>
            <a:r>
              <a:rPr sz="1800" lang="en">
                <a:solidFill>
                  <a:srgbClr val="CC4125"/>
                </a:solidFill>
              </a:rPr>
              <a:t>MLZ / Zotero has fully embraced the world of cloud computing,</a:t>
            </a:r>
          </a:p>
          <a:p>
            <a:pPr rtl="0" lvl="0">
              <a:spcBef>
                <a:spcPts val="0"/>
              </a:spcBef>
              <a:buNone/>
            </a:pPr>
            <a:r>
              <a:t/>
            </a:r>
            <a:endParaRPr sz="1800">
              <a:solidFill>
                <a:srgbClr val="CC4125"/>
              </a:solidFill>
            </a:endParaRPr>
          </a:p>
          <a:p>
            <a:pPr rtl="0" lvl="0" indent="-342900" marL="457200">
              <a:spcBef>
                <a:spcPts val="0"/>
              </a:spcBef>
              <a:buClr>
                <a:srgbClr val="CC4125"/>
              </a:buClr>
              <a:buSzPct val="100000"/>
              <a:buFont typeface="Arial"/>
              <a:buChar char="●"/>
            </a:pPr>
            <a:r>
              <a:rPr sz="1800" lang="en">
                <a:solidFill>
                  <a:srgbClr val="CC4125"/>
                </a:solidFill>
              </a:rPr>
              <a:t>There are two types of syncing:</a:t>
            </a:r>
          </a:p>
          <a:p>
            <a:pPr rtl="0" lvl="1" indent="-342900" marL="914400">
              <a:spcBef>
                <a:spcPts val="0"/>
              </a:spcBef>
              <a:buClr>
                <a:srgbClr val="E69138"/>
              </a:buClr>
              <a:buSzPct val="100000"/>
              <a:buFont typeface="Courier New"/>
              <a:buChar char="o"/>
            </a:pPr>
            <a:r>
              <a:rPr b="1" sz="1800" lang="en">
                <a:solidFill>
                  <a:srgbClr val="E69138"/>
                </a:solidFill>
              </a:rPr>
              <a:t>Data Syncing</a:t>
            </a:r>
          </a:p>
          <a:p>
            <a:pPr rtl="0" lvl="2" indent="-342900" marL="1371600">
              <a:spcBef>
                <a:spcPts val="0"/>
              </a:spcBef>
              <a:buClr>
                <a:srgbClr val="6AA84F"/>
              </a:buClr>
              <a:buSzPct val="100000"/>
              <a:buFont typeface="Wingdings"/>
              <a:buChar char="§"/>
            </a:pPr>
            <a:r>
              <a:rPr sz="1800" lang="en">
                <a:solidFill>
                  <a:srgbClr val="6AA84F"/>
                </a:solidFill>
              </a:rPr>
              <a:t>Data syncing merges library items, notes, links, tags, etc.—</a:t>
            </a:r>
            <a:r>
              <a:rPr b="1" sz="1800" lang="en" i="1">
                <a:solidFill>
                  <a:srgbClr val="6AA84F"/>
                </a:solidFill>
              </a:rPr>
              <a:t>everything except attachment files</a:t>
            </a:r>
            <a:r>
              <a:rPr sz="1800" lang="en">
                <a:solidFill>
                  <a:srgbClr val="6AA84F"/>
                </a:solidFill>
              </a:rPr>
              <a:t>—between your local computer and the Zotero servers</a:t>
            </a:r>
          </a:p>
          <a:p>
            <a:pPr rtl="0" lvl="3" indent="-342900" marL="1828800">
              <a:spcBef>
                <a:spcPts val="0"/>
              </a:spcBef>
              <a:buClr>
                <a:srgbClr val="CC4125"/>
              </a:buClr>
              <a:buSzPct val="60000"/>
              <a:buFont typeface="Arial"/>
              <a:buChar char="●"/>
            </a:pPr>
            <a:r>
              <a:rPr lang="en">
                <a:solidFill>
                  <a:srgbClr val="CC4125"/>
                </a:solidFill>
              </a:rPr>
              <a:t>This is FREE, and space is unlimited</a:t>
            </a:r>
          </a:p>
          <a:p>
            <a:pPr rtl="0" lvl="0" indent="0" marL="1371600">
              <a:spcBef>
                <a:spcPts val="0"/>
              </a:spcBef>
              <a:buNone/>
            </a:pPr>
            <a:r>
              <a:t/>
            </a:r>
            <a:endParaRPr sz="600">
              <a:solidFill>
                <a:srgbClr val="6AA84F"/>
              </a:solidFill>
            </a:endParaRPr>
          </a:p>
          <a:p>
            <a:pPr rtl="0" lvl="1" indent="-342900" marL="914400">
              <a:spcBef>
                <a:spcPts val="0"/>
              </a:spcBef>
              <a:buClr>
                <a:srgbClr val="E69138"/>
              </a:buClr>
              <a:buSzPct val="100000"/>
              <a:buFont typeface="Courier New"/>
              <a:buChar char="o"/>
            </a:pPr>
            <a:r>
              <a:rPr b="1" sz="1800" lang="en">
                <a:solidFill>
                  <a:srgbClr val="E69138"/>
                </a:solidFill>
              </a:rPr>
              <a:t>File Syncing</a:t>
            </a:r>
          </a:p>
          <a:p>
            <a:pPr rtl="0" lvl="2" indent="-342900" marL="1371600">
              <a:spcBef>
                <a:spcPts val="0"/>
              </a:spcBef>
              <a:buClr>
                <a:srgbClr val="6AA84F"/>
              </a:buClr>
              <a:buSzPct val="100000"/>
              <a:buFont typeface="Wingdings"/>
              <a:buChar char="§"/>
            </a:pPr>
            <a:r>
              <a:rPr sz="1800" lang="en">
                <a:solidFill>
                  <a:srgbClr val="6AA84F"/>
                </a:solidFill>
              </a:rPr>
              <a:t>Data syncing syncs library items, but doesn't sync attached files (PDFs, audio and video files, images, etc.). To sync these files, you can set up file syncing to accompany data syncing, using either </a:t>
            </a:r>
            <a:r>
              <a:rPr u="sng" sz="1800" lang="en">
                <a:solidFill>
                  <a:schemeClr val="hlink"/>
                </a:solidFill>
                <a:hlinkClick r:id="rId4"/>
              </a:rPr>
              <a:t>Zotero File Storage</a:t>
            </a:r>
            <a:r>
              <a:rPr sz="1800" lang="en">
                <a:solidFill>
                  <a:srgbClr val="6AA84F"/>
                </a:solidFill>
              </a:rPr>
              <a:t> or WebDAV</a:t>
            </a:r>
          </a:p>
          <a:p>
            <a:pPr rtl="0" lvl="3" indent="-342900" marL="1828800">
              <a:spcBef>
                <a:spcPts val="0"/>
              </a:spcBef>
              <a:buClr>
                <a:srgbClr val="CC4125"/>
              </a:buClr>
              <a:buSzPct val="60000"/>
              <a:buFont typeface="Arial"/>
              <a:buChar char="●"/>
            </a:pPr>
            <a:r>
              <a:rPr lang="en">
                <a:solidFill>
                  <a:srgbClr val="CC4125"/>
                </a:solidFill>
              </a:rPr>
              <a:t>This is a service you pay for, pricing is reasonable, click the link for the details.</a:t>
            </a:r>
          </a:p>
          <a:p>
            <a:pPr rtl="0" lvl="0">
              <a:spcBef>
                <a:spcPts val="0"/>
              </a:spcBef>
              <a:buNone/>
            </a:pPr>
            <a:r>
              <a:t/>
            </a:r>
            <a:endParaRPr sz="600">
              <a:solidFill>
                <a:srgbClr val="CC4125"/>
              </a:solidFill>
            </a:endParaRPr>
          </a:p>
          <a:p>
            <a:pPr rtl="0" lvl="0" indent="-342900" marL="457200">
              <a:spcBef>
                <a:spcPts val="0"/>
              </a:spcBef>
              <a:buClr>
                <a:srgbClr val="CC4125"/>
              </a:buClr>
              <a:buSzPct val="100000"/>
              <a:buFont typeface="Arial"/>
              <a:buChar char="●"/>
            </a:pPr>
            <a:r>
              <a:rPr b="1" sz="1800" lang="en">
                <a:solidFill>
                  <a:srgbClr val="CC4125"/>
                </a:solidFill>
              </a:rPr>
              <a:t>Zotero Discourages using the sync feature as your ultimate backup. So...</a:t>
            </a:r>
          </a:p>
        </p:txBody>
      </p:sp>
      <p:pic>
        <p:nvPicPr>
          <p:cNvPr id="485" name="Shape 485"/>
          <p:cNvPicPr preferRelativeResize="0"/>
          <p:nvPr/>
        </p:nvPicPr>
        <p:blipFill>
          <a:blip r:embed="rId5">
            <a:alphaModFix/>
          </a:blip>
          <a:stretch>
            <a:fillRect/>
          </a:stretch>
        </p:blipFill>
        <p:spPr>
          <a:xfrm>
            <a:off y="1084600" x="7827900"/>
            <a:ext cy="882325" cx="858899"/>
          </a:xfrm>
          <a:prstGeom prst="rect">
            <a:avLst/>
          </a:prstGeom>
          <a:noFill/>
          <a:ln>
            <a:noFill/>
          </a:ln>
        </p:spPr>
      </p:pic>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89" name="Shape 489"/>
        <p:cNvGrpSpPr/>
        <p:nvPr/>
      </p:nvGrpSpPr>
      <p:grpSpPr>
        <a:xfrm>
          <a:off y="0" x="0"/>
          <a:ext cy="0" cx="0"/>
          <a:chOff y="0" x="0"/>
          <a:chExt cy="0" cx="0"/>
        </a:xfrm>
      </p:grpSpPr>
      <p:sp>
        <p:nvSpPr>
          <p:cNvPr id="490" name="Shape 490"/>
          <p:cNvSpPr txBox="1"/>
          <p:nvPr>
            <p:ph type="title"/>
          </p:nvPr>
        </p:nvSpPr>
        <p:spPr>
          <a:xfrm>
            <a:off y="274649" x="457200"/>
            <a:ext cy="634800" cx="8229600"/>
          </a:xfrm>
          <a:prstGeom prst="rect">
            <a:avLst/>
          </a:prstGeom>
        </p:spPr>
        <p:txBody>
          <a:bodyPr bIns="91425" rIns="91425" lIns="91425" tIns="91425" anchor="ctr" anchorCtr="0">
            <a:noAutofit/>
          </a:bodyPr>
          <a:lstStyle/>
          <a:p>
            <a:pPr algn="ctr" rtl="0" lvl="0">
              <a:spcBef>
                <a:spcPts val="0"/>
              </a:spcBef>
              <a:buNone/>
            </a:pPr>
            <a:r>
              <a:rPr u="sng" lang="en">
                <a:solidFill>
                  <a:schemeClr val="hlink"/>
                </a:solidFill>
                <a:hlinkClick r:id="rId3"/>
              </a:rPr>
              <a:t>Backing up</a:t>
            </a:r>
            <a:r>
              <a:rPr lang="en">
                <a:solidFill>
                  <a:srgbClr val="A61C00"/>
                </a:solidFill>
              </a:rPr>
              <a:t> your MLZ Library</a:t>
            </a:r>
          </a:p>
        </p:txBody>
      </p:sp>
      <p:cxnSp>
        <p:nvCxnSpPr>
          <p:cNvPr id="491" name="Shape 491"/>
          <p:cNvCxnSpPr/>
          <p:nvPr/>
        </p:nvCxnSpPr>
        <p:spPr>
          <a:xfrm>
            <a:off y="906475" x="817500"/>
            <a:ext cy="0" cx="7509000"/>
          </a:xfrm>
          <a:prstGeom prst="straightConnector1">
            <a:avLst/>
          </a:prstGeom>
          <a:noFill/>
          <a:ln w="19050" cap="flat">
            <a:solidFill>
              <a:schemeClr val="dk2"/>
            </a:solidFill>
            <a:prstDash val="solid"/>
            <a:round/>
            <a:headEnd w="lg" len="lg" type="none"/>
            <a:tailEnd w="lg" len="lg" type="none"/>
          </a:ln>
        </p:spPr>
      </p:cxnSp>
      <p:sp>
        <p:nvSpPr>
          <p:cNvPr id="492" name="Shape 492"/>
          <p:cNvSpPr txBox="1"/>
          <p:nvPr>
            <p:ph idx="1" type="body"/>
          </p:nvPr>
        </p:nvSpPr>
        <p:spPr>
          <a:xfrm>
            <a:off y="906475" x="457200"/>
            <a:ext cy="5658300" cx="8229600"/>
          </a:xfrm>
          <a:prstGeom prst="rect">
            <a:avLst/>
          </a:prstGeom>
          <a:noFill/>
          <a:ln>
            <a:noFill/>
          </a:ln>
        </p:spPr>
        <p:txBody>
          <a:bodyPr bIns="91425" rIns="91425" lIns="91425" tIns="91425" anchor="t" anchorCtr="0">
            <a:noAutofit/>
          </a:bodyPr>
          <a:lstStyle/>
          <a:p>
            <a:pPr rtl="0" lvl="0" indent="-342900" marL="457200">
              <a:spcBef>
                <a:spcPts val="0"/>
              </a:spcBef>
              <a:buClr>
                <a:srgbClr val="CC4125"/>
              </a:buClr>
              <a:buSzPct val="100000"/>
              <a:buFont typeface="Arial"/>
              <a:buChar char="●"/>
            </a:pPr>
            <a:r>
              <a:rPr sz="1800" lang="en">
                <a:solidFill>
                  <a:srgbClr val="CC4125"/>
                </a:solidFill>
              </a:rPr>
              <a:t>Where is my library being stored?</a:t>
            </a:r>
          </a:p>
          <a:p>
            <a:pPr rtl="0" lvl="0" indent="-304800" marL="457200">
              <a:spcBef>
                <a:spcPts val="0"/>
              </a:spcBef>
              <a:buClr>
                <a:srgbClr val="E69138"/>
              </a:buClr>
              <a:buSzPct val="100000"/>
              <a:buFont typeface="Arial"/>
              <a:buChar char="●"/>
            </a:pPr>
            <a:r>
              <a:rPr b="1" sz="1200" lang="en">
                <a:solidFill>
                  <a:srgbClr val="E69138"/>
                </a:solidFill>
                <a:latin typeface="Verdana"/>
                <a:ea typeface="Verdana"/>
                <a:cs typeface="Verdana"/>
                <a:sym typeface="Verdana"/>
              </a:rPr>
              <a:t>The easiest and most reliable way to find your Zotero data directory is by clicking the “Show Data Directory” button in the Advanced tab of your Zotero Preferences window.</a:t>
            </a:r>
          </a:p>
          <a:p>
            <a:pPr rtl="0" lvl="0">
              <a:spcBef>
                <a:spcPts val="0"/>
              </a:spcBef>
              <a:buNone/>
            </a:pPr>
            <a:r>
              <a:t/>
            </a:r>
            <a:endParaRPr sz="600">
              <a:solidFill>
                <a:srgbClr val="CC4125"/>
              </a:solidFill>
            </a:endParaRPr>
          </a:p>
          <a:p>
            <a:pPr rtl="0" lvl="1" indent="-342900" marL="914400">
              <a:spcBef>
                <a:spcPts val="0"/>
              </a:spcBef>
              <a:buClr>
                <a:srgbClr val="CC4125"/>
              </a:buClr>
              <a:buSzPct val="100000"/>
              <a:buFont typeface="Courier New"/>
              <a:buChar char="o"/>
            </a:pPr>
            <a:r>
              <a:rPr sz="1800" lang="en">
                <a:solidFill>
                  <a:srgbClr val="CC4125"/>
                </a:solidFill>
              </a:rPr>
              <a:t>Windows 7 / Vista:</a:t>
            </a:r>
          </a:p>
          <a:p>
            <a:pPr rtl="0" lvl="1" indent="-304800" marL="914400">
              <a:spcBef>
                <a:spcPts val="0"/>
              </a:spcBef>
              <a:buClr>
                <a:srgbClr val="E69138"/>
              </a:buClr>
              <a:buSzPct val="100000"/>
              <a:buFont typeface="Courier New"/>
              <a:buChar char="o"/>
            </a:pPr>
            <a:r>
              <a:rPr b="1" sz="1200" lang="en">
                <a:solidFill>
                  <a:srgbClr val="E69138"/>
                </a:solidFill>
                <a:latin typeface="Courier New"/>
                <a:ea typeface="Courier New"/>
                <a:cs typeface="Courier New"/>
                <a:sym typeface="Courier New"/>
              </a:rPr>
              <a:t>C:\Users\&lt;User Name&gt;\AppData\Roaming\Mozilla\Firefox\Profiles\&lt;randomstring&gt;\zotero</a:t>
            </a:r>
          </a:p>
          <a:p>
            <a:pPr rtl="0" lvl="0" indent="0" marL="457200">
              <a:spcBef>
                <a:spcPts val="0"/>
              </a:spcBef>
              <a:buNone/>
            </a:pPr>
            <a:r>
              <a:t/>
            </a:r>
            <a:endParaRPr b="1" sz="600">
              <a:solidFill>
                <a:srgbClr val="E69138"/>
              </a:solidFill>
              <a:latin typeface="Courier New"/>
              <a:ea typeface="Courier New"/>
              <a:cs typeface="Courier New"/>
              <a:sym typeface="Courier New"/>
            </a:endParaRPr>
          </a:p>
          <a:p>
            <a:pPr rtl="0" lvl="1" indent="-342900" marL="914400">
              <a:spcBef>
                <a:spcPts val="0"/>
              </a:spcBef>
              <a:buClr>
                <a:srgbClr val="CC4125"/>
              </a:buClr>
              <a:buSzPct val="100000"/>
              <a:buFont typeface="Courier New"/>
              <a:buChar char="o"/>
            </a:pPr>
            <a:r>
              <a:rPr sz="1800" lang="en">
                <a:solidFill>
                  <a:srgbClr val="CC4125"/>
                </a:solidFill>
              </a:rPr>
              <a:t>Windows XP / 2000</a:t>
            </a:r>
          </a:p>
          <a:p>
            <a:pPr rtl="0" lvl="1" indent="-304800" marL="914400">
              <a:spcBef>
                <a:spcPts val="0"/>
              </a:spcBef>
              <a:buClr>
                <a:srgbClr val="E69138"/>
              </a:buClr>
              <a:buSzPct val="100000"/>
              <a:buFont typeface="Courier New"/>
              <a:buChar char="o"/>
            </a:pPr>
            <a:r>
              <a:rPr b="1" sz="1200" lang="en">
                <a:solidFill>
                  <a:srgbClr val="E69138"/>
                </a:solidFill>
                <a:latin typeface="Courier New"/>
                <a:ea typeface="Courier New"/>
                <a:cs typeface="Courier New"/>
                <a:sym typeface="Courier New"/>
              </a:rPr>
              <a:t>C:\Documents and Settings\&lt;username&gt;\Application Data\Mozilla\Firefox\Profiles\&lt;randomstring&gt;\zotero</a:t>
            </a:r>
          </a:p>
          <a:p>
            <a:pPr rtl="0" lvl="0" indent="0" marL="457200">
              <a:spcBef>
                <a:spcPts val="0"/>
              </a:spcBef>
              <a:buNone/>
            </a:pPr>
            <a:r>
              <a:t/>
            </a:r>
            <a:endParaRPr sz="600">
              <a:solidFill>
                <a:srgbClr val="CC4125"/>
              </a:solidFill>
            </a:endParaRPr>
          </a:p>
          <a:p>
            <a:pPr rtl="0" lvl="1" indent="-342900" marL="914400">
              <a:spcBef>
                <a:spcPts val="0"/>
              </a:spcBef>
              <a:buClr>
                <a:srgbClr val="CC4125"/>
              </a:buClr>
              <a:buSzPct val="100000"/>
              <a:buFont typeface="Courier New"/>
              <a:buChar char="o"/>
            </a:pPr>
            <a:r>
              <a:rPr sz="1800" lang="en">
                <a:solidFill>
                  <a:srgbClr val="CC4125"/>
                </a:solidFill>
              </a:rPr>
              <a:t>Mac OSX</a:t>
            </a:r>
          </a:p>
          <a:p>
            <a:pPr rtl="0" lvl="1" indent="-292100" marL="914400">
              <a:spcBef>
                <a:spcPts val="0"/>
              </a:spcBef>
              <a:buClr>
                <a:srgbClr val="E69138"/>
              </a:buClr>
              <a:buSzPct val="100000"/>
              <a:buFont typeface="Courier New"/>
              <a:buChar char="o"/>
            </a:pPr>
            <a:r>
              <a:rPr b="1" sz="1000" lang="en">
                <a:solidFill>
                  <a:srgbClr val="E69138"/>
                </a:solidFill>
                <a:latin typeface="Courier New"/>
                <a:ea typeface="Courier New"/>
                <a:cs typeface="Courier New"/>
                <a:sym typeface="Courier New"/>
              </a:rPr>
              <a:t>/</a:t>
            </a:r>
            <a:r>
              <a:rPr b="1" sz="1200" lang="en">
                <a:solidFill>
                  <a:srgbClr val="E69138"/>
                </a:solidFill>
                <a:latin typeface="Courier New"/>
                <a:ea typeface="Courier New"/>
                <a:cs typeface="Courier New"/>
                <a:sym typeface="Courier New"/>
              </a:rPr>
              <a:t>Users/&lt;username&gt;/Library/Application Support/Firefox/Profiles/&lt;randomstring&gt;/zotero</a:t>
            </a:r>
          </a:p>
          <a:p>
            <a:pPr rtl="0" lvl="0" indent="0" marL="457200">
              <a:spcBef>
                <a:spcPts val="0"/>
              </a:spcBef>
              <a:buNone/>
            </a:pPr>
            <a:r>
              <a:t/>
            </a:r>
            <a:endParaRPr sz="600">
              <a:solidFill>
                <a:srgbClr val="CC4125"/>
              </a:solidFill>
            </a:endParaRPr>
          </a:p>
          <a:p>
            <a:pPr rtl="0" lvl="1" indent="-342900" marL="914400">
              <a:spcBef>
                <a:spcPts val="0"/>
              </a:spcBef>
              <a:buClr>
                <a:srgbClr val="CC4125"/>
              </a:buClr>
              <a:buSzPct val="100000"/>
              <a:buFont typeface="Courier New"/>
              <a:buChar char="o"/>
            </a:pPr>
            <a:r>
              <a:rPr sz="1800" lang="en">
                <a:solidFill>
                  <a:srgbClr val="CC4125"/>
                </a:solidFill>
              </a:rPr>
              <a:t>Linux (most distributions)</a:t>
            </a:r>
          </a:p>
          <a:p>
            <a:pPr rtl="0" lvl="1" indent="-304800" marL="914400">
              <a:spcBef>
                <a:spcPts val="0"/>
              </a:spcBef>
              <a:buClr>
                <a:srgbClr val="E69138"/>
              </a:buClr>
              <a:buSzPct val="100000"/>
              <a:buFont typeface="Courier New"/>
              <a:buChar char="o"/>
            </a:pPr>
            <a:r>
              <a:rPr b="1" sz="1200" lang="en">
                <a:solidFill>
                  <a:srgbClr val="E69138"/>
                </a:solidFill>
                <a:latin typeface="Courier New"/>
                <a:ea typeface="Courier New"/>
                <a:cs typeface="Courier New"/>
                <a:sym typeface="Courier New"/>
              </a:rPr>
              <a:t>~/.mozilla/firefox/Profiles/&lt;randomstring&gt;/zotero</a:t>
            </a:r>
          </a:p>
          <a:p>
            <a:pPr rtl="0" lvl="0" indent="0" marL="0">
              <a:spcBef>
                <a:spcPts val="0"/>
              </a:spcBef>
              <a:buNone/>
            </a:pPr>
            <a:r>
              <a:t/>
            </a:r>
            <a:endParaRPr sz="600">
              <a:solidFill>
                <a:srgbClr val="CC4125"/>
              </a:solidFill>
            </a:endParaRPr>
          </a:p>
          <a:p>
            <a:pPr rtl="0" lvl="0" indent="-342900" marL="457200">
              <a:spcBef>
                <a:spcPts val="0"/>
              </a:spcBef>
              <a:buClr>
                <a:srgbClr val="CC4125"/>
              </a:buClr>
              <a:buSzPct val="100000"/>
              <a:buFont typeface="Arial"/>
              <a:buChar char="●"/>
            </a:pPr>
            <a:r>
              <a:rPr sz="1800" lang="en">
                <a:solidFill>
                  <a:srgbClr val="CC4125"/>
                </a:solidFill>
              </a:rPr>
              <a:t>Make a copy of the folder labeled ‘</a:t>
            </a:r>
            <a:r>
              <a:rPr b="1" sz="1800" lang="en">
                <a:solidFill>
                  <a:srgbClr val="CC0000"/>
                </a:solidFill>
              </a:rPr>
              <a:t>Zotero</a:t>
            </a:r>
            <a:r>
              <a:rPr sz="1800" lang="en">
                <a:solidFill>
                  <a:srgbClr val="CC4125"/>
                </a:solidFill>
              </a:rPr>
              <a:t>’ and save it somewhere off of your computer: a thumb-drive, or a cloud service like Dropbox, SkyDrive, or GoogleDrive.</a:t>
            </a:r>
          </a:p>
        </p:txBody>
      </p:sp>
      <p:grpSp>
        <p:nvGrpSpPr>
          <p:cNvPr id="493" name="Shape 493"/>
          <p:cNvGrpSpPr/>
          <p:nvPr/>
        </p:nvGrpSpPr>
        <p:grpSpPr>
          <a:xfrm>
            <a:off y="5734075" x="3107099"/>
            <a:ext cy="1115225" cx="4758600"/>
            <a:chOff y="5200675" x="2890825"/>
            <a:chExt cy="1115225" cx="4758600"/>
          </a:xfrm>
        </p:grpSpPr>
        <p:pic>
          <p:nvPicPr>
            <p:cNvPr id="494" name="Shape 494"/>
            <p:cNvPicPr preferRelativeResize="0"/>
            <p:nvPr/>
          </p:nvPicPr>
          <p:blipFill>
            <a:blip r:embed="rId4">
              <a:alphaModFix/>
            </a:blip>
            <a:stretch>
              <a:fillRect/>
            </a:stretch>
          </p:blipFill>
          <p:spPr>
            <a:xfrm>
              <a:off y="5200675" x="6583625"/>
              <a:ext cy="1115225" cx="1065800"/>
            </a:xfrm>
            <a:prstGeom prst="rect">
              <a:avLst/>
            </a:prstGeom>
            <a:noFill/>
            <a:ln>
              <a:noFill/>
            </a:ln>
          </p:spPr>
        </p:pic>
        <p:pic>
          <p:nvPicPr>
            <p:cNvPr id="495" name="Shape 495"/>
            <p:cNvPicPr preferRelativeResize="0"/>
            <p:nvPr/>
          </p:nvPicPr>
          <p:blipFill>
            <a:blip r:embed="rId5">
              <a:alphaModFix/>
            </a:blip>
            <a:stretch>
              <a:fillRect/>
            </a:stretch>
          </p:blipFill>
          <p:spPr>
            <a:xfrm>
              <a:off y="5200675" x="5020450"/>
              <a:ext cy="1115225" cx="1486974"/>
            </a:xfrm>
            <a:prstGeom prst="rect">
              <a:avLst/>
            </a:prstGeom>
            <a:noFill/>
            <a:ln>
              <a:noFill/>
            </a:ln>
          </p:spPr>
        </p:pic>
        <p:pic>
          <p:nvPicPr>
            <p:cNvPr id="496" name="Shape 496"/>
            <p:cNvPicPr preferRelativeResize="0"/>
            <p:nvPr/>
          </p:nvPicPr>
          <p:blipFill>
            <a:blip r:embed="rId6">
              <a:alphaModFix/>
            </a:blip>
            <a:stretch>
              <a:fillRect/>
            </a:stretch>
          </p:blipFill>
          <p:spPr>
            <a:xfrm>
              <a:off y="5200675" x="2890825"/>
              <a:ext cy="1115225" cx="2053424"/>
            </a:xfrm>
            <a:prstGeom prst="rect">
              <a:avLst/>
            </a:prstGeom>
            <a:noFill/>
            <a:ln>
              <a:noFill/>
            </a:ln>
          </p:spPr>
        </p:pic>
      </p:gr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00" name="Shape 500"/>
        <p:cNvGrpSpPr/>
        <p:nvPr/>
      </p:nvGrpSpPr>
      <p:grpSpPr>
        <a:xfrm>
          <a:off y="0" x="0"/>
          <a:ext cy="0" cx="0"/>
          <a:chOff y="0" x="0"/>
          <a:chExt cy="0" cx="0"/>
        </a:xfrm>
      </p:grpSpPr>
      <p:sp>
        <p:nvSpPr>
          <p:cNvPr id="501" name="Shape 501"/>
          <p:cNvSpPr txBox="1"/>
          <p:nvPr>
            <p:ph type="title"/>
          </p:nvPr>
        </p:nvSpPr>
        <p:spPr>
          <a:xfrm>
            <a:off y="274649" x="457200"/>
            <a:ext cy="634800" cx="8229600"/>
          </a:xfrm>
          <a:prstGeom prst="rect">
            <a:avLst/>
          </a:prstGeom>
        </p:spPr>
        <p:txBody>
          <a:bodyPr bIns="91425" rIns="91425" lIns="91425" tIns="91425" anchor="ctr" anchorCtr="0">
            <a:noAutofit/>
          </a:bodyPr>
          <a:lstStyle/>
          <a:p>
            <a:pPr algn="ctr" rtl="0" lvl="0">
              <a:spcBef>
                <a:spcPts val="0"/>
              </a:spcBef>
              <a:buNone/>
            </a:pPr>
            <a:r>
              <a:rPr u="sng" lang="en">
                <a:solidFill>
                  <a:schemeClr val="hlink"/>
                </a:solidFill>
                <a:hlinkClick r:id="rId3"/>
              </a:rPr>
              <a:t>Tips and Tricks</a:t>
            </a:r>
          </a:p>
        </p:txBody>
      </p:sp>
      <p:cxnSp>
        <p:nvCxnSpPr>
          <p:cNvPr id="502" name="Shape 502"/>
          <p:cNvCxnSpPr/>
          <p:nvPr/>
        </p:nvCxnSpPr>
        <p:spPr>
          <a:xfrm>
            <a:off y="906475" x="817500"/>
            <a:ext cy="0" cx="7509000"/>
          </a:xfrm>
          <a:prstGeom prst="straightConnector1">
            <a:avLst/>
          </a:prstGeom>
          <a:noFill/>
          <a:ln w="19050" cap="flat">
            <a:solidFill>
              <a:schemeClr val="dk2"/>
            </a:solidFill>
            <a:prstDash val="solid"/>
            <a:round/>
            <a:headEnd w="lg" len="lg" type="none"/>
            <a:tailEnd w="lg" len="lg" type="none"/>
          </a:ln>
        </p:spPr>
      </p:cxnSp>
      <p:sp>
        <p:nvSpPr>
          <p:cNvPr id="503" name="Shape 503"/>
          <p:cNvSpPr txBox="1"/>
          <p:nvPr>
            <p:ph idx="1" type="body"/>
          </p:nvPr>
        </p:nvSpPr>
        <p:spPr>
          <a:xfrm>
            <a:off y="906475" x="457200"/>
            <a:ext cy="5658300" cx="8229600"/>
          </a:xfrm>
          <a:prstGeom prst="rect">
            <a:avLst/>
          </a:prstGeom>
          <a:noFill/>
          <a:ln>
            <a:noFill/>
          </a:ln>
        </p:spPr>
        <p:txBody>
          <a:bodyPr bIns="91425" rIns="91425" lIns="91425" tIns="91425" anchor="t" anchorCtr="0">
            <a:noAutofit/>
          </a:bodyPr>
          <a:lstStyle/>
          <a:p>
            <a:pPr rtl="0" lvl="0" indent="-342900" marL="457200">
              <a:spcBef>
                <a:spcPts val="0"/>
              </a:spcBef>
              <a:buClr>
                <a:srgbClr val="CC4125"/>
              </a:buClr>
              <a:buSzPct val="100000"/>
              <a:buFont typeface="Arial"/>
              <a:buChar char="●"/>
            </a:pPr>
            <a:r>
              <a:rPr sz="1800" lang="en">
                <a:solidFill>
                  <a:srgbClr val="CC4125"/>
                </a:solidFill>
              </a:rPr>
              <a:t>These are directly from the link above:</a:t>
            </a:r>
          </a:p>
          <a:p>
            <a:pPr rtl="0" lvl="0">
              <a:spcBef>
                <a:spcPts val="0"/>
              </a:spcBef>
              <a:buNone/>
            </a:pPr>
            <a:r>
              <a:t/>
            </a:r>
            <a:endParaRPr sz="600">
              <a:solidFill>
                <a:srgbClr val="CC4125"/>
              </a:solidFill>
            </a:endParaRPr>
          </a:p>
          <a:p>
            <a:pPr rtl="0" lvl="0" indent="-298450" marL="457200">
              <a:lnSpc>
                <a:spcPct val="115000"/>
              </a:lnSpc>
              <a:spcBef>
                <a:spcPts val="0"/>
              </a:spcBef>
              <a:buClr>
                <a:srgbClr val="000000"/>
              </a:buClr>
              <a:buSzPct val="100000"/>
              <a:buFont typeface="Arial"/>
              <a:buChar char="●"/>
            </a:pPr>
            <a:r>
              <a:rPr sz="1100" lang="en">
                <a:solidFill>
                  <a:srgbClr val="000000"/>
                </a:solidFill>
              </a:rPr>
              <a:t> When you have selected an item in the middle column, you can highlight all collections that contain this item by holding down the “Option” key on Mac OS X, the “Control” key on Windows, or the “Alt” key on Linux.</a:t>
            </a:r>
          </a:p>
          <a:p>
            <a:pPr rtl="0" lvl="0">
              <a:lnSpc>
                <a:spcPct val="115000"/>
              </a:lnSpc>
              <a:spcBef>
                <a:spcPts val="0"/>
              </a:spcBef>
              <a:buNone/>
            </a:pPr>
            <a:r>
              <a:t/>
            </a:r>
            <a:endParaRPr sz="600">
              <a:solidFill>
                <a:srgbClr val="000000"/>
              </a:solidFill>
            </a:endParaRPr>
          </a:p>
          <a:p>
            <a:pPr rtl="0" lvl="0" indent="-298450" marL="457200">
              <a:lnSpc>
                <a:spcPct val="115000"/>
              </a:lnSpc>
              <a:spcBef>
                <a:spcPts val="0"/>
              </a:spcBef>
              <a:buClr>
                <a:srgbClr val="000000"/>
              </a:buClr>
              <a:buSzPct val="100000"/>
              <a:buFont typeface="Arial"/>
              <a:buChar char="●"/>
            </a:pPr>
            <a:r>
              <a:rPr sz="1100" lang="en">
                <a:solidFill>
                  <a:srgbClr val="000000"/>
                </a:solidFill>
              </a:rPr>
              <a:t>Press ”+” (plus) on the keyboard within the collections list or items list to expand all nodes and ”-” (minus) to collapse them.</a:t>
            </a:r>
          </a:p>
          <a:p>
            <a:pPr rtl="0" lvl="0">
              <a:lnSpc>
                <a:spcPct val="115000"/>
              </a:lnSpc>
              <a:spcBef>
                <a:spcPts val="0"/>
              </a:spcBef>
              <a:buNone/>
            </a:pPr>
            <a:r>
              <a:t/>
            </a:r>
            <a:endParaRPr sz="600">
              <a:solidFill>
                <a:srgbClr val="000000"/>
              </a:solidFill>
            </a:endParaRPr>
          </a:p>
          <a:p>
            <a:pPr rtl="0" lvl="0" indent="-298450" marL="457200">
              <a:lnSpc>
                <a:spcPct val="115000"/>
              </a:lnSpc>
              <a:spcBef>
                <a:spcPts val="0"/>
              </a:spcBef>
              <a:buClr>
                <a:srgbClr val="000000"/>
              </a:buClr>
              <a:buSzPct val="100000"/>
              <a:buFont typeface="Arial"/>
              <a:buChar char="●"/>
            </a:pPr>
            <a:r>
              <a:rPr sz="1100" lang="en">
                <a:solidFill>
                  <a:srgbClr val="000000"/>
                </a:solidFill>
              </a:rPr>
              <a:t>To see the number of items in the selected library or collection, click an item in the middle column and use the </a:t>
            </a:r>
            <a:r>
              <a:rPr sz="1100" lang="en" i="1">
                <a:solidFill>
                  <a:srgbClr val="000000"/>
                </a:solidFill>
              </a:rPr>
              <a:t>Select All</a:t>
            </a:r>
            <a:r>
              <a:rPr sz="1100" lang="en">
                <a:solidFill>
                  <a:srgbClr val="000000"/>
                </a:solidFill>
              </a:rPr>
              <a:t> shortcut (Command-A on Mac OS X or Control-A on Windows and Linux). A count will appear in the right column (attachments are included in the count when visible, i.e. when the parent item is expanded).</a:t>
            </a:r>
          </a:p>
          <a:p>
            <a:pPr rtl="0" lvl="0">
              <a:lnSpc>
                <a:spcPct val="115000"/>
              </a:lnSpc>
              <a:spcBef>
                <a:spcPts val="0"/>
              </a:spcBef>
              <a:buNone/>
            </a:pPr>
            <a:r>
              <a:t/>
            </a:r>
            <a:endParaRPr sz="600">
              <a:solidFill>
                <a:srgbClr val="000000"/>
              </a:solidFill>
            </a:endParaRPr>
          </a:p>
          <a:p>
            <a:pPr rtl="0" lvl="0" indent="-298450" marL="457200">
              <a:lnSpc>
                <a:spcPct val="115000"/>
              </a:lnSpc>
              <a:spcBef>
                <a:spcPts val="0"/>
              </a:spcBef>
              <a:buClr>
                <a:srgbClr val="000000"/>
              </a:buClr>
              <a:buSzPct val="100000"/>
              <a:buFont typeface="Arial"/>
              <a:buChar char="●"/>
            </a:pPr>
            <a:r>
              <a:rPr sz="1100" lang="en">
                <a:solidFill>
                  <a:srgbClr val="000000"/>
                </a:solidFill>
              </a:rPr>
              <a:t>Are you unable to adjust the size of the Zotero pane downwards beyond a certain point? Close the</a:t>
            </a:r>
            <a:r>
              <a:rPr sz="1100" lang="en">
                <a:solidFill>
                  <a:srgbClr val="000000"/>
                </a:solidFill>
                <a:hlinkClick r:id="rId4"/>
              </a:rPr>
              <a:t> </a:t>
            </a:r>
            <a:r>
              <a:rPr u="sng" sz="1100" lang="en">
                <a:solidFill>
                  <a:schemeClr val="hlink"/>
                </a:solidFill>
                <a:hlinkClick r:id="rId5"/>
              </a:rPr>
              <a:t>tag selector</a:t>
            </a:r>
            <a:r>
              <a:rPr sz="1100" lang="en">
                <a:solidFill>
                  <a:srgbClr val="000000"/>
                </a:solidFill>
              </a:rPr>
              <a:t> (e.g. by dragging the splitter above the tag selector down), as it has a minimum height.</a:t>
            </a:r>
          </a:p>
          <a:p>
            <a:pPr rtl="0" lvl="0">
              <a:lnSpc>
                <a:spcPct val="115000"/>
              </a:lnSpc>
              <a:spcBef>
                <a:spcPts val="0"/>
              </a:spcBef>
              <a:buNone/>
            </a:pPr>
            <a:r>
              <a:t/>
            </a:r>
            <a:endParaRPr sz="600">
              <a:solidFill>
                <a:srgbClr val="000000"/>
              </a:solidFill>
            </a:endParaRPr>
          </a:p>
          <a:p>
            <a:pPr rtl="0" lvl="0" indent="-298450" marL="457200">
              <a:lnSpc>
                <a:spcPct val="115000"/>
              </a:lnSpc>
              <a:spcBef>
                <a:spcPts val="0"/>
              </a:spcBef>
              <a:buClr>
                <a:srgbClr val="000000"/>
              </a:buClr>
              <a:buSzPct val="100000"/>
              <a:buFont typeface="Arial"/>
              <a:buChar char="●"/>
            </a:pPr>
            <a:r>
              <a:rPr sz="1100" lang="en">
                <a:solidFill>
                  <a:srgbClr val="000000"/>
                </a:solidFill>
              </a:rPr>
              <a:t>You can convert the contents of the </a:t>
            </a:r>
            <a:r>
              <a:rPr sz="1100" lang="en" i="1">
                <a:solidFill>
                  <a:srgbClr val="000000"/>
                </a:solidFill>
              </a:rPr>
              <a:t>title</a:t>
            </a:r>
            <a:r>
              <a:rPr sz="1100" lang="en">
                <a:solidFill>
                  <a:srgbClr val="000000"/>
                </a:solidFill>
              </a:rPr>
              <a:t> and </a:t>
            </a:r>
            <a:r>
              <a:rPr sz="1100" lang="en" i="1">
                <a:solidFill>
                  <a:srgbClr val="000000"/>
                </a:solidFill>
              </a:rPr>
              <a:t>publisher</a:t>
            </a:r>
            <a:r>
              <a:rPr sz="1100" lang="en">
                <a:solidFill>
                  <a:srgbClr val="000000"/>
                </a:solidFill>
              </a:rPr>
              <a:t> fields to either lower or title case by right-clicking the field and using the Transform Text menu.</a:t>
            </a:r>
          </a:p>
          <a:p>
            <a:pPr rtl="0" lvl="0">
              <a:lnSpc>
                <a:spcPct val="115000"/>
              </a:lnSpc>
              <a:spcBef>
                <a:spcPts val="0"/>
              </a:spcBef>
              <a:buNone/>
            </a:pPr>
            <a:r>
              <a:t/>
            </a:r>
            <a:endParaRPr sz="600">
              <a:solidFill>
                <a:srgbClr val="000000"/>
              </a:solidFill>
            </a:endParaRPr>
          </a:p>
          <a:p>
            <a:pPr rtl="0" lvl="0" indent="-298450" marL="457200">
              <a:lnSpc>
                <a:spcPct val="115000"/>
              </a:lnSpc>
              <a:spcBef>
                <a:spcPts val="0"/>
              </a:spcBef>
              <a:buClr>
                <a:srgbClr val="000000"/>
              </a:buClr>
              <a:buSzPct val="100000"/>
              <a:buFont typeface="Arial"/>
              <a:buChar char="●"/>
            </a:pPr>
            <a:r>
              <a:rPr sz="1100" lang="en">
                <a:solidFill>
                  <a:srgbClr val="000000"/>
                </a:solidFill>
              </a:rPr>
              <a:t>The date fields will automatically convert “yesterday”, “today”, and “tomorrow” into the respective dates</a:t>
            </a:r>
          </a:p>
          <a:p>
            <a:pPr rtl="0" lvl="0">
              <a:lnSpc>
                <a:spcPct val="115000"/>
              </a:lnSpc>
              <a:spcBef>
                <a:spcPts val="0"/>
              </a:spcBef>
              <a:buNone/>
            </a:pPr>
            <a:r>
              <a:t/>
            </a:r>
            <a:endParaRPr sz="600">
              <a:solidFill>
                <a:srgbClr val="000000"/>
              </a:solidFill>
            </a:endParaRPr>
          </a:p>
          <a:p>
            <a:pPr rtl="0" lvl="0" indent="-298450" marL="457200">
              <a:lnSpc>
                <a:spcPct val="115000"/>
              </a:lnSpc>
              <a:spcBef>
                <a:spcPts val="0"/>
              </a:spcBef>
              <a:buClr>
                <a:srgbClr val="000000"/>
              </a:buClr>
              <a:buSzPct val="100000"/>
              <a:buFont typeface="Arial"/>
              <a:buChar char="●"/>
            </a:pPr>
            <a:r>
              <a:rPr sz="1100" lang="en">
                <a:solidFill>
                  <a:srgbClr val="000000"/>
                </a:solidFill>
              </a:rPr>
              <a:t>When using</a:t>
            </a:r>
            <a:r>
              <a:rPr sz="1100" lang="en">
                <a:solidFill>
                  <a:srgbClr val="000000"/>
                </a:solidFill>
                <a:hlinkClick r:id="rId6"/>
              </a:rPr>
              <a:t> </a:t>
            </a:r>
            <a:r>
              <a:rPr u="sng" sz="1100" lang="en">
                <a:solidFill>
                  <a:schemeClr val="hlink"/>
                </a:solidFill>
                <a:hlinkClick r:id="rId7"/>
              </a:rPr>
              <a:t>Quick Copy</a:t>
            </a:r>
            <a:r>
              <a:rPr sz="1100" lang="en">
                <a:solidFill>
                  <a:srgbClr val="000000"/>
                </a:solidFill>
              </a:rPr>
              <a:t>, holding the “Shift” key while dragging and dropping items into a text document will insert citations instead of full references.</a:t>
            </a:r>
          </a:p>
          <a:p>
            <a:pPr rtl="0" lvl="0">
              <a:lnSpc>
                <a:spcPct val="115000"/>
              </a:lnSpc>
              <a:spcBef>
                <a:spcPts val="0"/>
              </a:spcBef>
              <a:buNone/>
            </a:pPr>
            <a:r>
              <a:t/>
            </a:r>
            <a:endParaRPr sz="600">
              <a:solidFill>
                <a:srgbClr val="000000"/>
              </a:solidFill>
            </a:endParaRPr>
          </a:p>
          <a:p>
            <a:pPr rtl="0" lvl="0" indent="-298450" marL="457200">
              <a:lnSpc>
                <a:spcPct val="115000"/>
              </a:lnSpc>
              <a:spcBef>
                <a:spcPts val="0"/>
              </a:spcBef>
              <a:buClr>
                <a:srgbClr val="000000"/>
              </a:buClr>
              <a:buSzPct val="100000"/>
              <a:buFont typeface="Arial"/>
              <a:buChar char="●"/>
            </a:pPr>
            <a:r>
              <a:rPr sz="1100" lang="en">
                <a:solidFill>
                  <a:srgbClr val="000000"/>
                </a:solidFill>
              </a:rPr>
              <a:t>You can click the </a:t>
            </a:r>
            <a:r>
              <a:rPr sz="1100" lang="en" i="1">
                <a:solidFill>
                  <a:srgbClr val="000000"/>
                </a:solidFill>
              </a:rPr>
              <a:t>DOI</a:t>
            </a:r>
            <a:r>
              <a:rPr sz="1100" lang="en">
                <a:solidFill>
                  <a:srgbClr val="000000"/>
                </a:solidFill>
              </a:rPr>
              <a:t> and </a:t>
            </a:r>
            <a:r>
              <a:rPr sz="1100" lang="en" i="1">
                <a:solidFill>
                  <a:srgbClr val="000000"/>
                </a:solidFill>
              </a:rPr>
              <a:t>URL</a:t>
            </a:r>
            <a:r>
              <a:rPr sz="1100" lang="en">
                <a:solidFill>
                  <a:srgbClr val="000000"/>
                </a:solidFill>
              </a:rPr>
              <a:t> field labels to open the field link. To prevent the link to load in the active tab, you can use the standard Firefox shortcut keys for tab/window opening: Ctrl/Cmd-click for a new background tab, Ctrl/Cmd-Shift-click for a new foreground tab, and Shift-click for a new window.</a:t>
            </a:r>
          </a:p>
          <a:p>
            <a:pPr rtl="0" lvl="0">
              <a:lnSpc>
                <a:spcPct val="115000"/>
              </a:lnSpc>
              <a:spcBef>
                <a:spcPts val="0"/>
              </a:spcBef>
              <a:buNone/>
            </a:pPr>
            <a:r>
              <a:t/>
            </a:r>
            <a:endParaRPr sz="600">
              <a:solidFill>
                <a:srgbClr val="000000"/>
              </a:solidFill>
            </a:endParaRPr>
          </a:p>
          <a:p>
            <a:pPr rtl="0" lvl="0" indent="-298450" marL="457200">
              <a:lnSpc>
                <a:spcPct val="115000"/>
              </a:lnSpc>
              <a:spcBef>
                <a:spcPts val="0"/>
              </a:spcBef>
              <a:buClr>
                <a:srgbClr val="000000"/>
              </a:buClr>
              <a:buSzPct val="100000"/>
              <a:buFont typeface="Arial"/>
              <a:buChar char="●"/>
            </a:pPr>
            <a:r>
              <a:rPr sz="1100" lang="en">
                <a:solidFill>
                  <a:srgbClr val="000000"/>
                </a:solidFill>
              </a:rPr>
              <a:t>Manually adding authors to a Zotero item? You can use Shift+Enter after typing each name as a faster alternative to clicking the ”+” button.</a:t>
            </a:r>
          </a:p>
          <a:p>
            <a:pPr rtl="0" lvl="0">
              <a:lnSpc>
                <a:spcPct val="115000"/>
              </a:lnSpc>
              <a:spcBef>
                <a:spcPts val="0"/>
              </a:spcBef>
              <a:buNone/>
            </a:pPr>
            <a:r>
              <a:t/>
            </a:r>
            <a:endParaRPr sz="600">
              <a:solidFill>
                <a:srgbClr val="000000"/>
              </a:solidFill>
            </a:endParaRPr>
          </a:p>
          <a:p>
            <a:pPr rtl="0" lvl="0" indent="-298450" marL="457200">
              <a:lnSpc>
                <a:spcPct val="115000"/>
              </a:lnSpc>
              <a:spcBef>
                <a:spcPts val="0"/>
              </a:spcBef>
              <a:buClr>
                <a:srgbClr val="000000"/>
              </a:buClr>
              <a:buSzPct val="100000"/>
              <a:buFont typeface="Arial"/>
              <a:buChar char="●"/>
            </a:pPr>
            <a:r>
              <a:rPr sz="1100" lang="en">
                <a:solidFill>
                  <a:srgbClr val="000000"/>
                </a:solidFill>
              </a:rPr>
              <a:t>Need more than one Zotero library? Use multiple</a:t>
            </a:r>
            <a:r>
              <a:rPr sz="1100" lang="en">
                <a:solidFill>
                  <a:srgbClr val="000000"/>
                </a:solidFill>
                <a:hlinkClick r:id="rId8"/>
              </a:rPr>
              <a:t> </a:t>
            </a:r>
            <a:r>
              <a:rPr u="sng" sz="1100" lang="en">
                <a:solidFill>
                  <a:schemeClr val="hlink"/>
                </a:solidFill>
                <a:hlinkClick r:id="rId9"/>
              </a:rPr>
              <a:t>Firefox profiles</a:t>
            </a:r>
            <a:r>
              <a:rPr sz="1100" lang="en">
                <a:solidFill>
                  <a:srgbClr val="000000"/>
                </a:solidFill>
              </a:rPr>
              <a:t> to keep your libraries separated.</a:t>
            </a:r>
          </a:p>
          <a:p>
            <a:pPr rtl="0" lvl="0">
              <a:spcBef>
                <a:spcPts val="0"/>
              </a:spcBef>
              <a:buNone/>
            </a:pPr>
            <a:r>
              <a:t/>
            </a:r>
            <a:endParaRPr sz="1800">
              <a:solidFill>
                <a:srgbClr val="CC4125"/>
              </a:solidFill>
            </a:endParaRP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07" name="Shape 507"/>
        <p:cNvGrpSpPr/>
        <p:nvPr/>
      </p:nvGrpSpPr>
      <p:grpSpPr>
        <a:xfrm>
          <a:off y="0" x="0"/>
          <a:ext cy="0" cx="0"/>
          <a:chOff y="0" x="0"/>
          <a:chExt cy="0" cx="0"/>
        </a:xfrm>
      </p:grpSpPr>
      <p:sp>
        <p:nvSpPr>
          <p:cNvPr id="508" name="Shape 508"/>
          <p:cNvSpPr txBox="1"/>
          <p:nvPr>
            <p:ph type="title"/>
          </p:nvPr>
        </p:nvSpPr>
        <p:spPr>
          <a:xfrm>
            <a:off y="274649" x="457200"/>
            <a:ext cy="634800" cx="8229600"/>
          </a:xfrm>
          <a:prstGeom prst="rect">
            <a:avLst/>
          </a:prstGeom>
        </p:spPr>
        <p:txBody>
          <a:bodyPr bIns="91425" rIns="91425" lIns="91425" tIns="91425" anchor="ctr" anchorCtr="0">
            <a:noAutofit/>
          </a:bodyPr>
          <a:lstStyle/>
          <a:p>
            <a:pPr algn="ctr" rtl="0" lvl="0">
              <a:spcBef>
                <a:spcPts val="0"/>
              </a:spcBef>
              <a:buNone/>
            </a:pPr>
            <a:r>
              <a:rPr lang="en">
                <a:solidFill>
                  <a:srgbClr val="A61C00"/>
                </a:solidFill>
              </a:rPr>
              <a:t>Frank Bennett’s Book</a:t>
            </a:r>
          </a:p>
        </p:txBody>
      </p:sp>
      <p:cxnSp>
        <p:nvCxnSpPr>
          <p:cNvPr id="509" name="Shape 509"/>
          <p:cNvCxnSpPr/>
          <p:nvPr/>
        </p:nvCxnSpPr>
        <p:spPr>
          <a:xfrm>
            <a:off y="906475" x="817500"/>
            <a:ext cy="0" cx="7509000"/>
          </a:xfrm>
          <a:prstGeom prst="straightConnector1">
            <a:avLst/>
          </a:prstGeom>
          <a:noFill/>
          <a:ln w="19050" cap="flat">
            <a:solidFill>
              <a:schemeClr val="dk2"/>
            </a:solidFill>
            <a:prstDash val="solid"/>
            <a:round/>
            <a:headEnd w="lg" len="lg" type="none"/>
            <a:tailEnd w="lg" len="lg" type="none"/>
          </a:ln>
        </p:spPr>
      </p:cxnSp>
      <p:sp>
        <p:nvSpPr>
          <p:cNvPr id="510" name="Shape 510"/>
          <p:cNvSpPr txBox="1"/>
          <p:nvPr>
            <p:ph idx="1" type="body"/>
          </p:nvPr>
        </p:nvSpPr>
        <p:spPr>
          <a:xfrm>
            <a:off y="906475" x="457200"/>
            <a:ext cy="5658300" cx="8229600"/>
          </a:xfrm>
          <a:prstGeom prst="rect">
            <a:avLst/>
          </a:prstGeom>
          <a:noFill/>
          <a:ln>
            <a:noFill/>
          </a:ln>
        </p:spPr>
        <p:txBody>
          <a:bodyPr bIns="91425" rIns="91425" lIns="91425" tIns="91425" anchor="t" anchorCtr="0">
            <a:noAutofit/>
          </a:bodyPr>
          <a:lstStyle/>
          <a:p>
            <a:pPr rtl="0" lvl="0" indent="-342900" marL="457200">
              <a:spcBef>
                <a:spcPts val="0"/>
              </a:spcBef>
              <a:buClr>
                <a:srgbClr val="CC4125"/>
              </a:buClr>
              <a:buSzPct val="100000"/>
              <a:buFont typeface="Arial"/>
              <a:buChar char="●"/>
            </a:pPr>
            <a:r>
              <a:rPr sz="1800" lang="en">
                <a:solidFill>
                  <a:srgbClr val="CC4125"/>
                </a:solidFill>
              </a:rPr>
              <a:t>Consider picking up Frank Bennett’s Book: </a:t>
            </a:r>
            <a:r>
              <a:rPr u="sng" sz="1800" lang="en" i="1">
                <a:solidFill>
                  <a:schemeClr val="hlink"/>
                </a:solidFill>
                <a:hlinkClick r:id="rId3"/>
              </a:rPr>
              <a:t>Citations Out of the Box</a:t>
            </a:r>
            <a:r>
              <a:rPr sz="1800" lang="en">
                <a:solidFill>
                  <a:srgbClr val="CC4125"/>
                </a:solidFill>
              </a:rPr>
              <a:t>.</a:t>
            </a:r>
          </a:p>
          <a:p>
            <a:pPr rtl="0" lvl="0">
              <a:spcBef>
                <a:spcPts val="0"/>
              </a:spcBef>
              <a:buNone/>
            </a:pPr>
            <a:r>
              <a:t/>
            </a:r>
            <a:endParaRPr sz="600">
              <a:solidFill>
                <a:srgbClr val="CC4125"/>
              </a:solidFill>
            </a:endParaRPr>
          </a:p>
          <a:p>
            <a:pPr rtl="0" lvl="0" indent="-342900" marL="457200">
              <a:spcBef>
                <a:spcPts val="0"/>
              </a:spcBef>
              <a:buClr>
                <a:srgbClr val="CC4125"/>
              </a:buClr>
              <a:buSzPct val="100000"/>
              <a:buFont typeface="Arial"/>
              <a:buChar char="●"/>
            </a:pPr>
            <a:r>
              <a:rPr sz="1800" lang="en">
                <a:solidFill>
                  <a:srgbClr val="CC4125"/>
                </a:solidFill>
              </a:rPr>
              <a:t>It deals with a lot of the inner workings of Zotero and MLZ and may be of interest to the technically inclined.</a:t>
            </a:r>
          </a:p>
          <a:p>
            <a:pPr rtl="0" lvl="0">
              <a:spcBef>
                <a:spcPts val="0"/>
              </a:spcBef>
              <a:buNone/>
            </a:pPr>
            <a:r>
              <a:t/>
            </a:r>
            <a:endParaRPr sz="600">
              <a:solidFill>
                <a:srgbClr val="CC4125"/>
              </a:solidFill>
            </a:endParaRPr>
          </a:p>
          <a:p>
            <a:pPr rtl="0" lvl="0" indent="-342900" marL="457200">
              <a:spcBef>
                <a:spcPts val="0"/>
              </a:spcBef>
              <a:buClr>
                <a:srgbClr val="CC4125"/>
              </a:buClr>
              <a:buSzPct val="100000"/>
              <a:buFont typeface="Arial"/>
              <a:buChar char="●"/>
            </a:pPr>
            <a:r>
              <a:rPr sz="1800" lang="en">
                <a:solidFill>
                  <a:srgbClr val="CC4125"/>
                </a:solidFill>
              </a:rPr>
              <a:t>focuses heavily on the legal citations aspect of MLZ</a:t>
            </a:r>
          </a:p>
          <a:p>
            <a:pPr rtl="0" lvl="0">
              <a:spcBef>
                <a:spcPts val="0"/>
              </a:spcBef>
              <a:buNone/>
            </a:pPr>
            <a:r>
              <a:t/>
            </a:r>
            <a:endParaRPr sz="600">
              <a:solidFill>
                <a:srgbClr val="CC4125"/>
              </a:solidFill>
            </a:endParaRPr>
          </a:p>
          <a:p>
            <a:pPr rtl="0" lvl="0" indent="-342900" marL="457200">
              <a:spcBef>
                <a:spcPts val="0"/>
              </a:spcBef>
              <a:buClr>
                <a:srgbClr val="CC4125"/>
              </a:buClr>
              <a:buSzPct val="100000"/>
              <a:buFont typeface="Arial"/>
              <a:buChar char="●"/>
            </a:pPr>
            <a:r>
              <a:rPr sz="1800" lang="en">
                <a:solidFill>
                  <a:srgbClr val="CC4125"/>
                </a:solidFill>
              </a:rPr>
              <a:t>There is also a creative commons open license PDF </a:t>
            </a:r>
            <a:r>
              <a:rPr u="sng" sz="1800" lang="en">
                <a:solidFill>
                  <a:schemeClr val="hlink"/>
                </a:solidFill>
                <a:hlinkClick r:id="rId4"/>
              </a:rPr>
              <a:t>here</a:t>
            </a:r>
            <a:r>
              <a:rPr sz="1800" lang="en">
                <a:solidFill>
                  <a:srgbClr val="CC4125"/>
                </a:solidFill>
              </a:rPr>
              <a:t>.</a:t>
            </a:r>
          </a:p>
        </p:txBody>
      </p:sp>
      <p:pic>
        <p:nvPicPr>
          <p:cNvPr id="511" name="Shape 511"/>
          <p:cNvPicPr preferRelativeResize="0"/>
          <p:nvPr/>
        </p:nvPicPr>
        <p:blipFill>
          <a:blip r:embed="rId5">
            <a:alphaModFix/>
          </a:blip>
          <a:stretch>
            <a:fillRect/>
          </a:stretch>
        </p:blipFill>
        <p:spPr>
          <a:xfrm>
            <a:off y="3371850" x="3143250"/>
            <a:ext cy="2857500" cx="2857500"/>
          </a:xfrm>
          <a:prstGeom prst="rect">
            <a:avLst/>
          </a:prstGeom>
          <a:noFill/>
          <a:ln>
            <a:noFill/>
          </a:ln>
        </p:spPr>
      </p:pic>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15" name="Shape 515"/>
        <p:cNvGrpSpPr/>
        <p:nvPr/>
      </p:nvGrpSpPr>
      <p:grpSpPr>
        <a:xfrm>
          <a:off y="0" x="0"/>
          <a:ext cy="0" cx="0"/>
          <a:chOff y="0" x="0"/>
          <a:chExt cy="0" cx="0"/>
        </a:xfrm>
      </p:grpSpPr>
      <p:sp>
        <p:nvSpPr>
          <p:cNvPr id="516" name="Shape 516"/>
          <p:cNvSpPr txBox="1"/>
          <p:nvPr>
            <p:ph type="title"/>
          </p:nvPr>
        </p:nvSpPr>
        <p:spPr>
          <a:xfrm>
            <a:off y="274649" x="457200"/>
            <a:ext cy="634800" cx="8229600"/>
          </a:xfrm>
          <a:prstGeom prst="rect">
            <a:avLst/>
          </a:prstGeom>
        </p:spPr>
        <p:txBody>
          <a:bodyPr bIns="91425" rIns="91425" lIns="91425" tIns="91425" anchor="ctr" anchorCtr="0">
            <a:noAutofit/>
          </a:bodyPr>
          <a:lstStyle/>
          <a:p>
            <a:pPr algn="ctr" rtl="0" lvl="0">
              <a:spcBef>
                <a:spcPts val="0"/>
              </a:spcBef>
              <a:buNone/>
            </a:pPr>
            <a:r>
              <a:rPr lang="en">
                <a:solidFill>
                  <a:srgbClr val="A61C00"/>
                </a:solidFill>
              </a:rPr>
              <a:t>Thanks!</a:t>
            </a:r>
          </a:p>
        </p:txBody>
      </p:sp>
      <p:cxnSp>
        <p:nvCxnSpPr>
          <p:cNvPr id="517" name="Shape 517"/>
          <p:cNvCxnSpPr/>
          <p:nvPr/>
        </p:nvCxnSpPr>
        <p:spPr>
          <a:xfrm>
            <a:off y="906475" x="817500"/>
            <a:ext cy="0" cx="7509000"/>
          </a:xfrm>
          <a:prstGeom prst="straightConnector1">
            <a:avLst/>
          </a:prstGeom>
          <a:noFill/>
          <a:ln w="19050" cap="flat">
            <a:solidFill>
              <a:schemeClr val="dk2"/>
            </a:solidFill>
            <a:prstDash val="solid"/>
            <a:round/>
            <a:headEnd w="lg" len="lg" type="none"/>
            <a:tailEnd w="lg" len="lg" type="none"/>
          </a:ln>
        </p:spPr>
      </p:cxnSp>
      <p:sp>
        <p:nvSpPr>
          <p:cNvPr id="518" name="Shape 518"/>
          <p:cNvSpPr txBox="1"/>
          <p:nvPr>
            <p:ph idx="1" type="body"/>
          </p:nvPr>
        </p:nvSpPr>
        <p:spPr>
          <a:xfrm>
            <a:off y="906475" x="457200"/>
            <a:ext cy="5658300" cx="8229600"/>
          </a:xfrm>
          <a:prstGeom prst="rect">
            <a:avLst/>
          </a:prstGeom>
          <a:noFill/>
          <a:ln>
            <a:noFill/>
          </a:ln>
        </p:spPr>
        <p:txBody>
          <a:bodyPr bIns="91425" rIns="91425" lIns="91425" tIns="91425" anchor="t" anchorCtr="0">
            <a:noAutofit/>
          </a:bodyPr>
          <a:lstStyle/>
          <a:p>
            <a:pPr algn="ctr" rtl="0" lvl="0">
              <a:spcBef>
                <a:spcPts val="0"/>
              </a:spcBef>
              <a:buNone/>
            </a:pPr>
            <a:r>
              <a:rPr sz="1800" lang="en">
                <a:solidFill>
                  <a:srgbClr val="CC4125"/>
                </a:solidFill>
              </a:rPr>
              <a:t>Congratulations on making it to the end of a rather long introduction to MLZ</a:t>
            </a:r>
          </a:p>
          <a:p>
            <a:pPr rtl="0" lvl="0">
              <a:spcBef>
                <a:spcPts val="0"/>
              </a:spcBef>
              <a:buNone/>
            </a:pPr>
            <a:r>
              <a:t/>
            </a:r>
            <a:endParaRPr sz="600">
              <a:solidFill>
                <a:srgbClr val="CC4125"/>
              </a:solidFill>
            </a:endParaRPr>
          </a:p>
          <a:p>
            <a:pPr rtl="0" lvl="0">
              <a:spcBef>
                <a:spcPts val="0"/>
              </a:spcBef>
              <a:buNone/>
            </a:pPr>
            <a:r>
              <a:t/>
            </a:r>
            <a:endParaRPr sz="600">
              <a:solidFill>
                <a:srgbClr val="CC4125"/>
              </a:solidFill>
            </a:endParaRPr>
          </a:p>
          <a:p>
            <a:pPr rtl="0" lvl="0">
              <a:spcBef>
                <a:spcPts val="0"/>
              </a:spcBef>
              <a:buNone/>
            </a:pPr>
            <a:r>
              <a:t/>
            </a:r>
            <a:endParaRPr sz="600">
              <a:solidFill>
                <a:srgbClr val="CC4125"/>
              </a:solidFill>
            </a:endParaRPr>
          </a:p>
          <a:p>
            <a:pPr rtl="0" lvl="0">
              <a:spcBef>
                <a:spcPts val="0"/>
              </a:spcBef>
              <a:buNone/>
            </a:pPr>
            <a:r>
              <a:t/>
            </a:r>
            <a:endParaRPr sz="600">
              <a:solidFill>
                <a:srgbClr val="CC4125"/>
              </a:solidFill>
            </a:endParaRPr>
          </a:p>
          <a:p>
            <a:pPr rtl="0" lvl="0">
              <a:spcBef>
                <a:spcPts val="0"/>
              </a:spcBef>
              <a:buNone/>
            </a:pPr>
            <a:r>
              <a:t/>
            </a:r>
            <a:endParaRPr sz="600">
              <a:solidFill>
                <a:srgbClr val="CC4125"/>
              </a:solidFill>
            </a:endParaRPr>
          </a:p>
          <a:p>
            <a:pPr rtl="0" lvl="0">
              <a:spcBef>
                <a:spcPts val="0"/>
              </a:spcBef>
              <a:buNone/>
            </a:pPr>
            <a:r>
              <a:rPr sz="600" lang="en">
                <a:solidFill>
                  <a:srgbClr val="CC4125"/>
                </a:solidFill>
              </a:rPr>
              <a:t>	</a:t>
            </a:r>
          </a:p>
          <a:p>
            <a:pPr rtl="0" lvl="0">
              <a:spcBef>
                <a:spcPts val="0"/>
              </a:spcBef>
              <a:buNone/>
            </a:pPr>
            <a:r>
              <a:t/>
            </a:r>
            <a:endParaRPr sz="600">
              <a:solidFill>
                <a:srgbClr val="CC4125"/>
              </a:solidFill>
            </a:endParaRPr>
          </a:p>
          <a:p>
            <a:pPr algn="ctr" rtl="0" lvl="0">
              <a:spcBef>
                <a:spcPts val="0"/>
              </a:spcBef>
              <a:buNone/>
            </a:pPr>
            <a:r>
              <a:rPr sz="1800" lang="en">
                <a:solidFill>
                  <a:srgbClr val="CC4125"/>
                </a:solidFill>
              </a:rPr>
              <a:t>Questions? Email me:</a:t>
            </a:r>
          </a:p>
          <a:p>
            <a:pPr algn="ctr" rtl="0" lvl="0">
              <a:spcBef>
                <a:spcPts val="0"/>
              </a:spcBef>
              <a:buNone/>
            </a:pPr>
            <a:r>
              <a:rPr u="sng" sz="1800" lang="en">
                <a:solidFill>
                  <a:schemeClr val="hlink"/>
                </a:solidFill>
                <a:latin typeface="Georgia"/>
                <a:ea typeface="Georgia"/>
                <a:cs typeface="Georgia"/>
                <a:sym typeface="Georgia"/>
                <a:hlinkClick r:id="rId3"/>
              </a:rPr>
              <a:t>adam.lisbon@colorado.edu</a:t>
            </a:r>
          </a:p>
          <a:p>
            <a:pPr algn="ctr" rtl="0" lvl="0">
              <a:spcBef>
                <a:spcPts val="0"/>
              </a:spcBef>
              <a:buNone/>
            </a:pPr>
            <a:r>
              <a:rPr sz="1800" lang="en">
                <a:solidFill>
                  <a:srgbClr val="CC4125"/>
                </a:solidFill>
              </a:rPr>
              <a:t>OR</a:t>
            </a:r>
          </a:p>
          <a:p>
            <a:pPr algn="ctr" rtl="0" lvl="0">
              <a:spcBef>
                <a:spcPts val="0"/>
              </a:spcBef>
              <a:buNone/>
            </a:pPr>
            <a:r>
              <a:rPr sz="1800" lang="en">
                <a:solidFill>
                  <a:srgbClr val="CC4125"/>
                </a:solidFill>
              </a:rPr>
              <a:t>Register at the Zotero Forums and check out all of the great advice there:</a:t>
            </a:r>
          </a:p>
          <a:p>
            <a:pPr algn="ctr" rtl="0" lvl="0">
              <a:spcBef>
                <a:spcPts val="0"/>
              </a:spcBef>
              <a:buNone/>
            </a:pPr>
            <a:r>
              <a:rPr u="sng" sz="1400" lang="en">
                <a:solidFill>
                  <a:schemeClr val="hlink"/>
                </a:solidFill>
                <a:hlinkClick r:id="rId4"/>
              </a:rPr>
              <a:t>https://forums.zotero.org/categories/</a:t>
            </a:r>
          </a:p>
        </p:txBody>
      </p:sp>
      <p:sp>
        <p:nvSpPr>
          <p:cNvPr id="519" name="Shape 519"/>
          <p:cNvSpPr/>
          <p:nvPr/>
        </p:nvSpPr>
        <p:spPr>
          <a:xfrm>
            <a:off y="1650900" x="2205750"/>
            <a:ext cy="790799" cx="4580100"/>
          </a:xfrm>
          <a:prstGeom prst="rect">
            <a:avLst/>
          </a:prstGeom>
          <a:solidFill>
            <a:srgbClr val="D9D9D9"/>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pic>
        <p:nvPicPr>
          <p:cNvPr id="520" name="Shape 520"/>
          <p:cNvPicPr preferRelativeResize="0"/>
          <p:nvPr/>
        </p:nvPicPr>
        <p:blipFill>
          <a:blip r:embed="rId5">
            <a:alphaModFix/>
          </a:blip>
          <a:stretch>
            <a:fillRect/>
          </a:stretch>
        </p:blipFill>
        <p:spPr>
          <a:xfrm>
            <a:off y="1749262" x="2318687"/>
            <a:ext cy="572075" cx="2390625"/>
          </a:xfrm>
          <a:prstGeom prst="rect">
            <a:avLst/>
          </a:prstGeom>
          <a:noFill/>
          <a:ln>
            <a:noFill/>
          </a:ln>
        </p:spPr>
      </p:pic>
      <p:sp>
        <p:nvSpPr>
          <p:cNvPr id="521" name="Shape 521"/>
          <p:cNvSpPr txBox="1"/>
          <p:nvPr/>
        </p:nvSpPr>
        <p:spPr>
          <a:xfrm>
            <a:off y="1650900" x="4863287"/>
            <a:ext cy="911700" cx="2208899"/>
          </a:xfrm>
          <a:prstGeom prst="rect">
            <a:avLst/>
          </a:prstGeom>
          <a:noFill/>
          <a:ln>
            <a:noFill/>
          </a:ln>
        </p:spPr>
        <p:txBody>
          <a:bodyPr bIns="91425" rIns="91425" lIns="91425" tIns="91425" anchor="t" anchorCtr="0">
            <a:noAutofit/>
          </a:bodyPr>
          <a:lstStyle/>
          <a:p>
            <a:pPr rtl="0" lvl="0">
              <a:spcBef>
                <a:spcPts val="0"/>
              </a:spcBef>
              <a:buNone/>
            </a:pPr>
            <a:r>
              <a:rPr sz="4800" lang="en">
                <a:solidFill>
                  <a:srgbClr val="A61C00"/>
                </a:solidFill>
              </a:rPr>
              <a:t>ゾ</a:t>
            </a:r>
            <a:r>
              <a:rPr sz="4800" lang="en"/>
              <a:t>テロ</a:t>
            </a:r>
          </a:p>
        </p:txBody>
      </p:sp>
      <p:sp>
        <p:nvSpPr>
          <p:cNvPr id="522" name="Shape 522"/>
          <p:cNvSpPr txBox="1"/>
          <p:nvPr/>
        </p:nvSpPr>
        <p:spPr>
          <a:xfrm>
            <a:off y="5098312" x="1157325"/>
            <a:ext cy="572099" cx="2390699"/>
          </a:xfrm>
          <a:prstGeom prst="rect">
            <a:avLst/>
          </a:prstGeom>
          <a:noFill/>
          <a:ln>
            <a:noFill/>
          </a:ln>
        </p:spPr>
        <p:txBody>
          <a:bodyPr bIns="91425" rIns="91425" lIns="91425" tIns="91425" anchor="ctr" anchorCtr="0">
            <a:noAutofit/>
          </a:bodyPr>
          <a:lstStyle/>
          <a:p>
            <a:pPr algn="ctr" rtl="0" lvl="0">
              <a:spcBef>
                <a:spcPts val="0"/>
              </a:spcBef>
              <a:buNone/>
            </a:pPr>
            <a:r>
              <a:rPr sz="1800" lang="en"/>
              <a:t> </a:t>
            </a:r>
            <a:r>
              <a:rPr sz="1800" lang="en">
                <a:latin typeface="Georgia"/>
                <a:ea typeface="Georgia"/>
                <a:cs typeface="Georgia"/>
                <a:sym typeface="Georgia"/>
              </a:rPr>
              <a:t>Adam H. Lisbon</a:t>
            </a:r>
          </a:p>
          <a:p>
            <a:pPr algn="ctr" rtl="0" lvl="0">
              <a:spcBef>
                <a:spcPts val="0"/>
              </a:spcBef>
              <a:buNone/>
            </a:pPr>
            <a:r>
              <a:rPr sz="1200" lang="en">
                <a:latin typeface="Georgia"/>
                <a:ea typeface="Georgia"/>
                <a:cs typeface="Georgia"/>
                <a:sym typeface="Georgia"/>
              </a:rPr>
              <a:t>Japanese Studies Librarian</a:t>
            </a:r>
          </a:p>
        </p:txBody>
      </p:sp>
      <p:pic>
        <p:nvPicPr>
          <p:cNvPr id="523" name="Shape 523"/>
          <p:cNvPicPr preferRelativeResize="0"/>
          <p:nvPr/>
        </p:nvPicPr>
        <p:blipFill>
          <a:blip r:embed="rId6">
            <a:alphaModFix/>
          </a:blip>
          <a:stretch>
            <a:fillRect/>
          </a:stretch>
        </p:blipFill>
        <p:spPr>
          <a:xfrm>
            <a:off y="5670412" x="847725"/>
            <a:ext cy="466725" cx="3009900"/>
          </a:xfrm>
          <a:prstGeom prst="rect">
            <a:avLst/>
          </a:prstGeom>
          <a:noFill/>
          <a:ln>
            <a:noFill/>
          </a:ln>
        </p:spPr>
      </p:pic>
      <p:pic>
        <p:nvPicPr>
          <p:cNvPr id="524" name="Shape 524"/>
          <p:cNvPicPr preferRelativeResize="0"/>
          <p:nvPr/>
        </p:nvPicPr>
        <p:blipFill>
          <a:blip r:embed="rId7">
            <a:alphaModFix/>
          </a:blip>
          <a:stretch>
            <a:fillRect/>
          </a:stretch>
        </p:blipFill>
        <p:spPr>
          <a:xfrm>
            <a:off y="4906637" x="6118875"/>
            <a:ext cy="295275" cx="838200"/>
          </a:xfrm>
          <a:prstGeom prst="rect">
            <a:avLst/>
          </a:prstGeom>
          <a:noFill/>
          <a:ln>
            <a:noFill/>
          </a:ln>
        </p:spPr>
      </p:pic>
      <p:sp>
        <p:nvSpPr>
          <p:cNvPr id="525" name="Shape 525"/>
          <p:cNvSpPr txBox="1"/>
          <p:nvPr/>
        </p:nvSpPr>
        <p:spPr>
          <a:xfrm>
            <a:off y="5289912" x="4779675"/>
            <a:ext cy="1038900" cx="3516599"/>
          </a:xfrm>
          <a:prstGeom prst="rect">
            <a:avLst/>
          </a:prstGeom>
          <a:noFill/>
          <a:ln>
            <a:noFill/>
          </a:ln>
        </p:spPr>
        <p:txBody>
          <a:bodyPr bIns="91425" rIns="91425" lIns="91425" tIns="91425" anchor="ctr" anchorCtr="0">
            <a:noAutofit/>
          </a:bodyPr>
          <a:lstStyle/>
          <a:p>
            <a:pPr algn="ctr" rtl="0" lvl="0">
              <a:lnSpc>
                <a:spcPct val="97500"/>
              </a:lnSpc>
              <a:spcBef>
                <a:spcPts val="0"/>
              </a:spcBef>
              <a:buNone/>
            </a:pPr>
            <a:r>
              <a:rPr sz="1000" lang="en"/>
              <a:t>A Full Introduction to Multilingual Zotero by </a:t>
            </a:r>
            <a:r>
              <a:rPr sz="1000" lang="en">
                <a:solidFill>
                  <a:srgbClr val="4374B7"/>
                </a:solidFill>
                <a:hlinkClick r:id="rId8"/>
              </a:rPr>
              <a:t>Adam H. Lisbon</a:t>
            </a:r>
            <a:r>
              <a:rPr sz="1000" lang="en"/>
              <a:t> is licensed under a </a:t>
            </a:r>
            <a:r>
              <a:rPr sz="1000" lang="en">
                <a:solidFill>
                  <a:srgbClr val="4374B7"/>
                </a:solidFill>
                <a:hlinkClick r:id="rId9"/>
              </a:rPr>
              <a:t>Creative Commons Attribution-ShareAlike 3.0 Unported License</a:t>
            </a:r>
            <a:r>
              <a:rPr sz="1000" lang="en"/>
              <a:t>.</a:t>
            </a:r>
          </a:p>
          <a:p>
            <a:pPr algn="ctr" rtl="0" lvl="0">
              <a:spcBef>
                <a:spcPts val="0"/>
              </a:spcBef>
              <a:buNone/>
            </a:pPr>
            <a:r>
              <a:rPr sz="1000" lang="en"/>
              <a:t>Based on a work at </a:t>
            </a:r>
            <a:r>
              <a:rPr sz="1000" lang="en">
                <a:solidFill>
                  <a:srgbClr val="4374B7"/>
                </a:solidFill>
                <a:hlinkClick r:id="rId10"/>
              </a:rPr>
              <a:t>http://gsl-nagoya-u.net/http/pub/zotero-multilingual-overview.html</a:t>
            </a:r>
            <a:r>
              <a:rPr sz="1000" lang="en"/>
              <a:t>.</a:t>
            </a:r>
          </a:p>
        </p:txBody>
      </p:sp>
      <p:cxnSp>
        <p:nvCxnSpPr>
          <p:cNvPr id="526" name="Shape 526"/>
          <p:cNvCxnSpPr/>
          <p:nvPr/>
        </p:nvCxnSpPr>
        <p:spPr>
          <a:xfrm>
            <a:off y="4564075" x="969900"/>
            <a:ext cy="0" cx="7509000"/>
          </a:xfrm>
          <a:prstGeom prst="straightConnector1">
            <a:avLst/>
          </a:prstGeom>
          <a:noFill/>
          <a:ln w="19050" cap="flat">
            <a:solidFill>
              <a:schemeClr val="dk2"/>
            </a:solidFill>
            <a:prstDash val="solid"/>
            <a:round/>
            <a:headEnd w="lg" len="lg" type="none"/>
            <a:tailEnd w="lg" len="lg" type="none"/>
          </a:ln>
        </p:spPr>
      </p:cxnSp>
      <p:sp>
        <p:nvSpPr>
          <p:cNvPr id="527" name="Shape 527"/>
          <p:cNvSpPr txBox="1"/>
          <p:nvPr/>
        </p:nvSpPr>
        <p:spPr>
          <a:xfrm>
            <a:off y="6481225" x="105875"/>
            <a:ext cy="457200" cx="8777699"/>
          </a:xfrm>
          <a:prstGeom prst="rect">
            <a:avLst/>
          </a:prstGeom>
          <a:noFill/>
          <a:ln>
            <a:noFill/>
          </a:ln>
        </p:spPr>
        <p:txBody>
          <a:bodyPr bIns="91425" rIns="91425" lIns="91425" tIns="91425" anchor="ctr" anchorCtr="0">
            <a:noAutofit/>
          </a:bodyPr>
          <a:lstStyle/>
          <a:p>
            <a:pPr algn="ctr" rtl="0" lvl="0">
              <a:spcBef>
                <a:spcPts val="0"/>
              </a:spcBef>
              <a:buNone/>
            </a:pPr>
            <a:r>
              <a:rPr sz="1200" lang="en">
                <a:solidFill>
                  <a:srgbClr val="CC0000"/>
                </a:solidFill>
                <a:latin typeface="Georgia"/>
                <a:ea typeface="Georgia"/>
                <a:cs typeface="Georgia"/>
                <a:sym typeface="Georgia"/>
              </a:rPr>
              <a:t>Created for the </a:t>
            </a:r>
            <a:r>
              <a:rPr u="sng" sz="1200" lang="en">
                <a:solidFill>
                  <a:schemeClr val="hlink"/>
                </a:solidFill>
                <a:latin typeface="Georgia"/>
                <a:ea typeface="Georgia"/>
                <a:cs typeface="Georgia"/>
                <a:sym typeface="Georgia"/>
                <a:hlinkClick r:id="rId11"/>
              </a:rPr>
              <a:t>North American Coordinating Council on Japanese Library Resources</a:t>
            </a:r>
            <a:r>
              <a:rPr sz="1200" lang="en">
                <a:solidFill>
                  <a:srgbClr val="CC0000"/>
                </a:solidFill>
                <a:latin typeface="Georgia"/>
                <a:ea typeface="Georgia"/>
                <a:cs typeface="Georgia"/>
                <a:sym typeface="Georgia"/>
              </a:rPr>
              <a:t> (</a:t>
            </a:r>
            <a:r>
              <a:rPr b="1" sz="1200" lang="en">
                <a:solidFill>
                  <a:srgbClr val="CC0000"/>
                </a:solidFill>
                <a:latin typeface="Georgia"/>
                <a:ea typeface="Georgia"/>
                <a:cs typeface="Georgia"/>
                <a:sym typeface="Georgia"/>
              </a:rPr>
              <a:t>NCC</a:t>
            </a:r>
            <a:r>
              <a:rPr sz="1200" lang="en">
                <a:solidFill>
                  <a:srgbClr val="CC0000"/>
                </a:solidFill>
                <a:latin typeface="Georgia"/>
                <a:ea typeface="Georgia"/>
                <a:cs typeface="Georgia"/>
                <a:sym typeface="Georgia"/>
              </a:rPr>
              <a:t>) - 2013 Summer Workshop</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8" name="Shape 48"/>
        <p:cNvGrpSpPr/>
        <p:nvPr/>
      </p:nvGrpSpPr>
      <p:grpSpPr>
        <a:xfrm>
          <a:off y="0" x="0"/>
          <a:ext cy="0" cx="0"/>
          <a:chOff y="0" x="0"/>
          <a:chExt cy="0" cx="0"/>
        </a:xfrm>
      </p:grpSpPr>
      <p:sp>
        <p:nvSpPr>
          <p:cNvPr id="49" name="Shape 49"/>
          <p:cNvSpPr txBox="1"/>
          <p:nvPr>
            <p:ph type="title"/>
          </p:nvPr>
        </p:nvSpPr>
        <p:spPr>
          <a:xfrm>
            <a:off y="274649" x="457200"/>
            <a:ext cy="634800" cx="8229600"/>
          </a:xfrm>
          <a:prstGeom prst="rect">
            <a:avLst/>
          </a:prstGeom>
        </p:spPr>
        <p:txBody>
          <a:bodyPr bIns="91425" rIns="91425" lIns="91425" tIns="91425" anchor="ctr" anchorCtr="0">
            <a:noAutofit/>
          </a:bodyPr>
          <a:lstStyle/>
          <a:p>
            <a:pPr algn="ctr" rtl="0" lvl="0">
              <a:spcBef>
                <a:spcPts val="0"/>
              </a:spcBef>
              <a:buNone/>
            </a:pPr>
            <a:r>
              <a:rPr lang="en">
                <a:solidFill>
                  <a:srgbClr val="A61C00"/>
                </a:solidFill>
              </a:rPr>
              <a:t>MLZ 101</a:t>
            </a:r>
          </a:p>
        </p:txBody>
      </p:sp>
      <p:sp>
        <p:nvSpPr>
          <p:cNvPr id="50" name="Shape 50"/>
          <p:cNvSpPr txBox="1"/>
          <p:nvPr>
            <p:ph idx="1" type="body"/>
          </p:nvPr>
        </p:nvSpPr>
        <p:spPr>
          <a:xfrm>
            <a:off y="909450" x="457200"/>
            <a:ext cy="5658300" cx="8229600"/>
          </a:xfrm>
          <a:prstGeom prst="rect">
            <a:avLst/>
          </a:prstGeom>
        </p:spPr>
        <p:txBody>
          <a:bodyPr bIns="91425" rIns="91425" lIns="91425" tIns="91425" anchor="t" anchorCtr="0">
            <a:noAutofit/>
          </a:bodyPr>
          <a:lstStyle/>
          <a:p>
            <a:pPr rtl="0" lvl="0" indent="-419100" marL="457200">
              <a:spcBef>
                <a:spcPts val="0"/>
              </a:spcBef>
              <a:buClr>
                <a:srgbClr val="CC4125"/>
              </a:buClr>
              <a:buSzPct val="100000"/>
              <a:buFont typeface="Arial"/>
              <a:buChar char="●"/>
            </a:pPr>
            <a:r>
              <a:rPr u="sng" lang="en">
                <a:solidFill>
                  <a:schemeClr val="hlink"/>
                </a:solidFill>
                <a:hlinkClick r:id="rId3"/>
              </a:rPr>
              <a:t>unfinished</a:t>
            </a:r>
            <a:r>
              <a:rPr lang="en">
                <a:solidFill>
                  <a:srgbClr val="CC4125"/>
                </a:solidFill>
              </a:rPr>
              <a:t> BETA </a:t>
            </a:r>
            <a:r>
              <a:rPr sz="1800" lang="en">
                <a:solidFill>
                  <a:srgbClr val="CC4125"/>
                </a:solidFill>
              </a:rPr>
              <a:t>(though very stable now)</a:t>
            </a:r>
          </a:p>
          <a:p>
            <a:pPr rtl="0" lvl="0">
              <a:spcBef>
                <a:spcPts val="0"/>
              </a:spcBef>
              <a:buNone/>
            </a:pPr>
            <a:r>
              <a:t/>
            </a:r>
            <a:endParaRPr sz="600">
              <a:solidFill>
                <a:srgbClr val="CC4125"/>
              </a:solidFill>
            </a:endParaRPr>
          </a:p>
          <a:p>
            <a:pPr rtl="0" lvl="0">
              <a:spcBef>
                <a:spcPts val="0"/>
              </a:spcBef>
              <a:buNone/>
            </a:pPr>
            <a:r>
              <a:t/>
            </a:r>
            <a:endParaRPr sz="600">
              <a:solidFill>
                <a:srgbClr val="CC4125"/>
              </a:solidFill>
            </a:endParaRPr>
          </a:p>
          <a:p>
            <a:pPr rtl="0" lvl="0" indent="-419100" marL="457200">
              <a:spcBef>
                <a:spcPts val="0"/>
              </a:spcBef>
              <a:buClr>
                <a:srgbClr val="CC4125"/>
              </a:buClr>
              <a:buSzPct val="100000"/>
              <a:buFont typeface="Arial"/>
              <a:buChar char="●"/>
            </a:pPr>
            <a:r>
              <a:rPr lang="en">
                <a:solidFill>
                  <a:srgbClr val="CC4125"/>
                </a:solidFill>
              </a:rPr>
              <a:t>Created by Professor </a:t>
            </a:r>
            <a:r>
              <a:rPr u="sng" lang="en">
                <a:solidFill>
                  <a:schemeClr val="hlink"/>
                </a:solidFill>
                <a:hlinkClick r:id="rId4"/>
              </a:rPr>
              <a:t>Frank Bennett</a:t>
            </a:r>
          </a:p>
          <a:p>
            <a:pPr rtl="0" lvl="1" indent="-381000" marL="914400">
              <a:spcBef>
                <a:spcPts val="0"/>
              </a:spcBef>
              <a:buClr>
                <a:srgbClr val="CC0000"/>
              </a:buClr>
              <a:buSzPct val="80000"/>
              <a:buFont typeface="Courier New"/>
              <a:buChar char="o"/>
            </a:pPr>
            <a:r>
              <a:rPr lang="en">
                <a:solidFill>
                  <a:srgbClr val="CC0000"/>
                </a:solidFill>
              </a:rPr>
              <a:t>A legal scholar at Nagoya University</a:t>
            </a:r>
          </a:p>
          <a:p>
            <a:pPr rtl="0" lvl="0" indent="0" marL="0">
              <a:spcBef>
                <a:spcPts val="0"/>
              </a:spcBef>
              <a:buNone/>
            </a:pPr>
            <a:r>
              <a:t/>
            </a:r>
            <a:endParaRPr sz="600">
              <a:solidFill>
                <a:srgbClr val="CC4125"/>
              </a:solidFill>
            </a:endParaRPr>
          </a:p>
          <a:p>
            <a:pPr rtl="0" lvl="0" indent="0" marL="0">
              <a:spcBef>
                <a:spcPts val="0"/>
              </a:spcBef>
              <a:buNone/>
            </a:pPr>
            <a:r>
              <a:t/>
            </a:r>
            <a:endParaRPr sz="600">
              <a:solidFill>
                <a:srgbClr val="CC4125"/>
              </a:solidFill>
            </a:endParaRPr>
          </a:p>
          <a:p>
            <a:pPr rtl="0" lvl="0" indent="-419100" marL="457200">
              <a:spcBef>
                <a:spcPts val="0"/>
              </a:spcBef>
              <a:buClr>
                <a:srgbClr val="CC4125"/>
              </a:buClr>
              <a:buSzPct val="100000"/>
              <a:buFont typeface="Arial"/>
              <a:buChar char="●"/>
            </a:pPr>
            <a:r>
              <a:rPr lang="en">
                <a:solidFill>
                  <a:srgbClr val="CC4125"/>
                </a:solidFill>
              </a:rPr>
              <a:t>Zotero and MLZ are technically </a:t>
            </a:r>
            <a:r>
              <a:rPr lang="en" i="1">
                <a:solidFill>
                  <a:srgbClr val="CC4125"/>
                </a:solidFill>
              </a:rPr>
              <a:t>not</a:t>
            </a:r>
            <a:r>
              <a:rPr lang="en">
                <a:solidFill>
                  <a:srgbClr val="CC4125"/>
                </a:solidFill>
              </a:rPr>
              <a:t> the same program.</a:t>
            </a:r>
          </a:p>
          <a:p>
            <a:pPr rtl="0" lvl="1" indent="-381000" marL="914400">
              <a:spcBef>
                <a:spcPts val="0"/>
              </a:spcBef>
              <a:buClr>
                <a:srgbClr val="CC0000"/>
              </a:buClr>
              <a:buSzPct val="80000"/>
              <a:buFont typeface="Courier New"/>
              <a:buChar char="o"/>
            </a:pPr>
            <a:r>
              <a:rPr lang="en">
                <a:solidFill>
                  <a:srgbClr val="CC0000"/>
                </a:solidFill>
              </a:rPr>
              <a:t>MLZ uses nearly all of Zotero’s source code</a:t>
            </a:r>
          </a:p>
          <a:p>
            <a:pPr rtl="0" lvl="0" indent="0" marL="0">
              <a:spcBef>
                <a:spcPts val="0"/>
              </a:spcBef>
              <a:buNone/>
            </a:pPr>
            <a:r>
              <a:t/>
            </a:r>
            <a:endParaRPr sz="600">
              <a:solidFill>
                <a:srgbClr val="CC0000"/>
              </a:solidFill>
            </a:endParaRPr>
          </a:p>
          <a:p>
            <a:pPr rtl="0" lvl="0" indent="0" marL="0">
              <a:spcBef>
                <a:spcPts val="0"/>
              </a:spcBef>
              <a:buNone/>
            </a:pPr>
            <a:r>
              <a:t/>
            </a:r>
            <a:endParaRPr sz="600">
              <a:solidFill>
                <a:srgbClr val="CC0000"/>
              </a:solidFill>
            </a:endParaRPr>
          </a:p>
          <a:p>
            <a:pPr rtl="0" lvl="0" indent="-419100" marL="457200">
              <a:spcBef>
                <a:spcPts val="0"/>
              </a:spcBef>
              <a:buClr>
                <a:srgbClr val="CC4125"/>
              </a:buClr>
              <a:buSzPct val="100000"/>
              <a:buFont typeface="Arial"/>
              <a:buChar char="●"/>
            </a:pPr>
            <a:r>
              <a:rPr lang="en">
                <a:solidFill>
                  <a:srgbClr val="CC4125"/>
                </a:solidFill>
              </a:rPr>
              <a:t>MLZ is well supported by Bennett and the Zotero community.</a:t>
            </a:r>
          </a:p>
          <a:p>
            <a:pPr rtl="0" lvl="1" indent="-381000" marL="914400">
              <a:spcBef>
                <a:spcPts val="0"/>
              </a:spcBef>
              <a:buClr>
                <a:srgbClr val="CC4125"/>
              </a:buClr>
              <a:buSzPct val="80000"/>
              <a:buFont typeface="Courier New"/>
              <a:buChar char="o"/>
            </a:pPr>
            <a:r>
              <a:rPr lang="en">
                <a:solidFill>
                  <a:srgbClr val="CC4125"/>
                </a:solidFill>
              </a:rPr>
              <a:t>The </a:t>
            </a:r>
            <a:r>
              <a:rPr u="sng" lang="en">
                <a:solidFill>
                  <a:schemeClr val="hlink"/>
                </a:solidFill>
                <a:hlinkClick r:id="rId5"/>
              </a:rPr>
              <a:t>Zotero forums</a:t>
            </a:r>
            <a:r>
              <a:rPr lang="en">
                <a:solidFill>
                  <a:srgbClr val="CC4125"/>
                </a:solidFill>
              </a:rPr>
              <a:t> are a wealth of information</a:t>
            </a:r>
          </a:p>
        </p:txBody>
      </p:sp>
      <p:pic>
        <p:nvPicPr>
          <p:cNvPr id="51" name="Shape 51"/>
          <p:cNvPicPr preferRelativeResize="0"/>
          <p:nvPr/>
        </p:nvPicPr>
        <p:blipFill>
          <a:blip r:embed="rId6">
            <a:alphaModFix/>
          </a:blip>
          <a:stretch>
            <a:fillRect/>
          </a:stretch>
        </p:blipFill>
        <p:spPr>
          <a:xfrm>
            <a:off y="845950" x="7064375"/>
            <a:ext cy="1219200" cx="1219200"/>
          </a:xfrm>
          <a:prstGeom prst="rect">
            <a:avLst/>
          </a:prstGeom>
          <a:noFill/>
          <a:ln>
            <a:noFill/>
          </a:ln>
        </p:spPr>
      </p:pic>
      <p:cxnSp>
        <p:nvCxnSpPr>
          <p:cNvPr id="52" name="Shape 52"/>
          <p:cNvCxnSpPr/>
          <p:nvPr/>
        </p:nvCxnSpPr>
        <p:spPr>
          <a:xfrm>
            <a:off y="906475" x="817500"/>
            <a:ext cy="0" cx="7509000"/>
          </a:xfrm>
          <a:prstGeom prst="straightConnector1">
            <a:avLst/>
          </a:prstGeom>
          <a:noFill/>
          <a:ln w="19050" cap="flat">
            <a:solidFill>
              <a:schemeClr val="dk2"/>
            </a:solidFill>
            <a:prstDash val="solid"/>
            <a:round/>
            <a:headEnd w="lg" len="lg" type="none"/>
            <a:tailEnd w="lg" len="lg" type="none"/>
          </a:ln>
        </p:spPr>
      </p:cxn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6" name="Shape 56"/>
        <p:cNvGrpSpPr/>
        <p:nvPr/>
      </p:nvGrpSpPr>
      <p:grpSpPr>
        <a:xfrm>
          <a:off y="0" x="0"/>
          <a:ext cy="0" cx="0"/>
          <a:chOff y="0" x="0"/>
          <a:chExt cy="0" cx="0"/>
        </a:xfrm>
      </p:grpSpPr>
      <p:sp>
        <p:nvSpPr>
          <p:cNvPr id="57" name="Shape 57"/>
          <p:cNvSpPr txBox="1"/>
          <p:nvPr>
            <p:ph type="title"/>
          </p:nvPr>
        </p:nvSpPr>
        <p:spPr>
          <a:xfrm>
            <a:off y="274649" x="457200"/>
            <a:ext cy="634800" cx="8229600"/>
          </a:xfrm>
          <a:prstGeom prst="rect">
            <a:avLst/>
          </a:prstGeom>
        </p:spPr>
        <p:txBody>
          <a:bodyPr bIns="91425" rIns="91425" lIns="91425" tIns="91425" anchor="ctr" anchorCtr="0">
            <a:noAutofit/>
          </a:bodyPr>
          <a:lstStyle/>
          <a:p>
            <a:pPr algn="ctr" rtl="0" lvl="0">
              <a:spcBef>
                <a:spcPts val="0"/>
              </a:spcBef>
              <a:buNone/>
            </a:pPr>
            <a:r>
              <a:rPr lang="en">
                <a:solidFill>
                  <a:srgbClr val="A61C00"/>
                </a:solidFill>
              </a:rPr>
              <a:t>Basics </a:t>
            </a:r>
            <a:r>
              <a:rPr sz="1400" lang="en">
                <a:solidFill>
                  <a:srgbClr val="A61C00"/>
                </a:solidFill>
              </a:rPr>
              <a:t>(</a:t>
            </a:r>
            <a:r>
              <a:rPr u="sng" sz="1400" lang="en">
                <a:solidFill>
                  <a:schemeClr val="hlink"/>
                </a:solidFill>
                <a:hlinkClick r:id="rId3"/>
              </a:rPr>
              <a:t>Official Quick Start Guide</a:t>
            </a:r>
            <a:r>
              <a:rPr sz="1400" lang="en">
                <a:solidFill>
                  <a:srgbClr val="A61C00"/>
                </a:solidFill>
              </a:rPr>
              <a:t>)</a:t>
            </a:r>
          </a:p>
        </p:txBody>
      </p:sp>
      <p:sp>
        <p:nvSpPr>
          <p:cNvPr id="58" name="Shape 58"/>
          <p:cNvSpPr txBox="1"/>
          <p:nvPr>
            <p:ph idx="1" type="body"/>
          </p:nvPr>
        </p:nvSpPr>
        <p:spPr>
          <a:xfrm>
            <a:off y="909450" x="457200"/>
            <a:ext cy="5658300" cx="8229600"/>
          </a:xfrm>
          <a:prstGeom prst="rect">
            <a:avLst/>
          </a:prstGeom>
        </p:spPr>
        <p:txBody>
          <a:bodyPr bIns="91425" rIns="91425" lIns="91425" tIns="91425" anchor="t" anchorCtr="0">
            <a:noAutofit/>
          </a:bodyPr>
          <a:lstStyle/>
          <a:p>
            <a:pPr rtl="0" lvl="0" indent="-419100" marL="457200">
              <a:spcBef>
                <a:spcPts val="0"/>
              </a:spcBef>
              <a:buClr>
                <a:schemeClr val="dk1"/>
              </a:buClr>
              <a:buSzPct val="100000"/>
              <a:buFont typeface="Arial"/>
              <a:buChar char="●"/>
            </a:pPr>
            <a:r>
              <a:rPr b="1" lang="en">
                <a:solidFill>
                  <a:srgbClr val="CC4125"/>
                </a:solidFill>
              </a:rPr>
              <a:t>You MUST use </a:t>
            </a:r>
            <a:r>
              <a:rPr u="sng" b="1" lang="en">
                <a:solidFill>
                  <a:schemeClr val="hlink"/>
                </a:solidFill>
                <a:hlinkClick r:id="rId4"/>
              </a:rPr>
              <a:t>FireFox</a:t>
            </a:r>
            <a:r>
              <a:rPr b="1" lang="en">
                <a:solidFill>
                  <a:srgbClr val="CC4125"/>
                </a:solidFill>
              </a:rPr>
              <a:t> to use MLZ</a:t>
            </a:r>
          </a:p>
          <a:p>
            <a:pPr rtl="0" lvl="0">
              <a:spcBef>
                <a:spcPts val="0"/>
              </a:spcBef>
              <a:buNone/>
            </a:pPr>
            <a:r>
              <a:t/>
            </a:r>
            <a:endParaRPr b="1">
              <a:solidFill>
                <a:srgbClr val="CC4125"/>
              </a:solidFill>
            </a:endParaRPr>
          </a:p>
        </p:txBody>
      </p:sp>
      <p:cxnSp>
        <p:nvCxnSpPr>
          <p:cNvPr id="59" name="Shape 59"/>
          <p:cNvCxnSpPr/>
          <p:nvPr/>
        </p:nvCxnSpPr>
        <p:spPr>
          <a:xfrm>
            <a:off y="906475" x="817500"/>
            <a:ext cy="0" cx="7509000"/>
          </a:xfrm>
          <a:prstGeom prst="straightConnector1">
            <a:avLst/>
          </a:prstGeom>
          <a:noFill/>
          <a:ln w="19050" cap="flat">
            <a:solidFill>
              <a:schemeClr val="dk2"/>
            </a:solidFill>
            <a:prstDash val="solid"/>
            <a:round/>
            <a:headEnd w="lg" len="lg" type="none"/>
            <a:tailEnd w="lg" len="lg" type="none"/>
          </a:ln>
        </p:spPr>
      </p:cxnSp>
      <p:pic>
        <p:nvPicPr>
          <p:cNvPr id="60" name="Shape 60"/>
          <p:cNvPicPr preferRelativeResize="0"/>
          <p:nvPr/>
        </p:nvPicPr>
        <p:blipFill>
          <a:blip r:embed="rId5">
            <a:alphaModFix/>
          </a:blip>
          <a:stretch>
            <a:fillRect/>
          </a:stretch>
        </p:blipFill>
        <p:spPr>
          <a:xfrm>
            <a:off y="998625" x="7349875"/>
            <a:ext cy="558074" cx="558074"/>
          </a:xfrm>
          <a:prstGeom prst="rect">
            <a:avLst/>
          </a:prstGeom>
          <a:noFill/>
          <a:ln>
            <a:noFill/>
          </a:ln>
        </p:spPr>
      </p:pic>
      <p:pic>
        <p:nvPicPr>
          <p:cNvPr id="61" name="Shape 61"/>
          <p:cNvPicPr preferRelativeResize="0"/>
          <p:nvPr/>
        </p:nvPicPr>
        <p:blipFill>
          <a:blip r:embed="rId6">
            <a:alphaModFix/>
          </a:blip>
          <a:stretch>
            <a:fillRect/>
          </a:stretch>
        </p:blipFill>
        <p:spPr>
          <a:xfrm>
            <a:off y="1796375" x="152400"/>
            <a:ext cy="4985425" cx="8868150"/>
          </a:xfrm>
          <a:prstGeom prst="rect">
            <a:avLst/>
          </a:prstGeom>
          <a:noFill/>
          <a:ln>
            <a:noFill/>
          </a:ln>
        </p:spPr>
      </p:pic>
      <p:grpSp>
        <p:nvGrpSpPr>
          <p:cNvPr id="62" name="Shape 62"/>
          <p:cNvGrpSpPr/>
          <p:nvPr/>
        </p:nvGrpSpPr>
        <p:grpSpPr>
          <a:xfrm>
            <a:off y="4569780" x="166900"/>
            <a:ext cy="1052036" cx="3909599"/>
            <a:chOff y="4744275" x="319300"/>
            <a:chExt cy="1000510" cx="3909599"/>
          </a:xfrm>
        </p:grpSpPr>
        <p:sp>
          <p:nvSpPr>
            <p:cNvPr id="63" name="Shape 63"/>
            <p:cNvSpPr/>
            <p:nvPr/>
          </p:nvSpPr>
          <p:spPr>
            <a:xfrm>
              <a:off y="4744275" x="319300"/>
              <a:ext cy="1000499" cx="1520700"/>
            </a:xfrm>
            <a:prstGeom prst="rect">
              <a:avLst/>
            </a:prstGeom>
            <a:noFill/>
            <a:ln w="19050" cap="flat">
              <a:solidFill>
                <a:srgbClr val="FF0000"/>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64" name="Shape 64"/>
            <p:cNvSpPr txBox="1"/>
            <p:nvPr/>
          </p:nvSpPr>
          <p:spPr>
            <a:xfrm>
              <a:off y="4744285" x="1840000"/>
              <a:ext cy="1000499" cx="2388899"/>
            </a:xfrm>
            <a:prstGeom prst="rect">
              <a:avLst/>
            </a:prstGeom>
            <a:solidFill>
              <a:srgbClr val="F4CCCC"/>
            </a:solidFill>
            <a:ln w="19050" cap="flat">
              <a:solidFill>
                <a:srgbClr val="FF0000"/>
              </a:solidFill>
              <a:prstDash val="solid"/>
              <a:round/>
              <a:headEnd w="med" len="med" type="none"/>
              <a:tailEnd w="med" len="med" type="none"/>
            </a:ln>
          </p:spPr>
          <p:txBody>
            <a:bodyPr bIns="91425" rIns="91425" lIns="91425" tIns="91425" anchor="ctr" anchorCtr="0">
              <a:noAutofit/>
            </a:bodyPr>
            <a:lstStyle/>
            <a:p>
              <a:pPr algn="ctr">
                <a:spcBef>
                  <a:spcPts val="0"/>
                </a:spcBef>
                <a:buNone/>
              </a:pPr>
              <a:r>
                <a:rPr lang="en"/>
                <a:t>Your collections / projects</a:t>
              </a:r>
            </a:p>
          </p:txBody>
        </p:sp>
      </p:grpSp>
      <p:grpSp>
        <p:nvGrpSpPr>
          <p:cNvPr id="65" name="Shape 65"/>
          <p:cNvGrpSpPr/>
          <p:nvPr/>
        </p:nvGrpSpPr>
        <p:grpSpPr>
          <a:xfrm>
            <a:off y="2515342" x="103200"/>
            <a:ext cy="1977432" cx="1985562"/>
            <a:chOff y="2515342" x="103200"/>
            <a:chExt cy="1977432" cx="1985562"/>
          </a:xfrm>
        </p:grpSpPr>
        <p:sp>
          <p:nvSpPr>
            <p:cNvPr id="66" name="Shape 66"/>
            <p:cNvSpPr/>
            <p:nvPr/>
          </p:nvSpPr>
          <p:spPr>
            <a:xfrm>
              <a:off y="4206875" x="103200"/>
              <a:ext cy="285899" cx="285899"/>
            </a:xfrm>
            <a:prstGeom prst="ellipse">
              <a:avLst/>
            </a:prstGeom>
            <a:noFill/>
            <a:ln w="19050" cap="flat">
              <a:solidFill>
                <a:srgbClr val="FF0000"/>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67" name="Shape 67"/>
            <p:cNvSpPr/>
            <p:nvPr/>
          </p:nvSpPr>
          <p:spPr>
            <a:xfrm rot="8100000">
              <a:off y="3293255" x="-23884"/>
              <a:ext cy="331774" cx="2337695"/>
            </a:xfrm>
            <a:prstGeom prst="homePlate">
              <a:avLst>
                <a:gd fmla="val 50000" name="adj"/>
              </a:avLst>
            </a:prstGeom>
            <a:solidFill>
              <a:srgbClr val="F4CCCC"/>
            </a:solidFill>
            <a:ln w="19050" cap="flat">
              <a:solidFill>
                <a:srgbClr val="FF0000"/>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68" name="Shape 68"/>
            <p:cNvSpPr txBox="1"/>
            <p:nvPr/>
          </p:nvSpPr>
          <p:spPr>
            <a:xfrm rot="-2700000">
              <a:off y="3230304" x="100031"/>
              <a:ext cy="457356" cx="2089924"/>
            </a:xfrm>
            <a:prstGeom prst="rect">
              <a:avLst/>
            </a:prstGeom>
            <a:noFill/>
            <a:ln>
              <a:noFill/>
            </a:ln>
          </p:spPr>
          <p:txBody>
            <a:bodyPr bIns="91425" rIns="91425" lIns="91425" tIns="91425" anchor="ctr" anchorCtr="0">
              <a:noAutofit/>
            </a:bodyPr>
            <a:lstStyle/>
            <a:p>
              <a:pPr>
                <a:spcBef>
                  <a:spcPts val="0"/>
                </a:spcBef>
                <a:buNone/>
              </a:pPr>
              <a:r>
                <a:rPr lang="en"/>
                <a:t>Create a new collection</a:t>
              </a:r>
            </a:p>
          </p:txBody>
        </p:sp>
      </p:grpSp>
      <p:grpSp>
        <p:nvGrpSpPr>
          <p:cNvPr id="69" name="Shape 69"/>
          <p:cNvGrpSpPr/>
          <p:nvPr/>
        </p:nvGrpSpPr>
        <p:grpSpPr>
          <a:xfrm rot="-5400000">
            <a:off y="1201150" x="2313924"/>
            <a:ext cy="4402942" cx="4410943"/>
            <a:chOff y="89832" x="296862"/>
            <a:chExt cy="4402942" cx="4410943"/>
          </a:xfrm>
        </p:grpSpPr>
        <p:sp>
          <p:nvSpPr>
            <p:cNvPr id="70" name="Shape 70"/>
            <p:cNvSpPr/>
            <p:nvPr/>
          </p:nvSpPr>
          <p:spPr>
            <a:xfrm>
              <a:off y="4206875" x="296862"/>
              <a:ext cy="285899" cx="285899"/>
            </a:xfrm>
            <a:prstGeom prst="ellipse">
              <a:avLst/>
            </a:prstGeom>
            <a:noFill/>
            <a:ln w="19050" cap="flat">
              <a:solidFill>
                <a:srgbClr val="FF0000"/>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71" name="Shape 71"/>
            <p:cNvSpPr/>
            <p:nvPr/>
          </p:nvSpPr>
          <p:spPr>
            <a:xfrm rot="8100000">
              <a:off y="2098696" x="-325059"/>
              <a:ext cy="331774" cx="5716533"/>
            </a:xfrm>
            <a:prstGeom prst="homePlate">
              <a:avLst>
                <a:gd fmla="val 50000" name="adj"/>
              </a:avLst>
            </a:prstGeom>
            <a:solidFill>
              <a:srgbClr val="F4CCCC"/>
            </a:solidFill>
            <a:ln w="19050" cap="flat">
              <a:solidFill>
                <a:srgbClr val="FF0000"/>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72" name="Shape 72"/>
            <p:cNvSpPr txBox="1"/>
            <p:nvPr/>
          </p:nvSpPr>
          <p:spPr>
            <a:xfrm rot="8100000">
              <a:off y="1996103" x="-217740"/>
              <a:ext cy="457356" cx="5581193"/>
            </a:xfrm>
            <a:prstGeom prst="rect">
              <a:avLst/>
            </a:prstGeom>
            <a:noFill/>
            <a:ln>
              <a:noFill/>
            </a:ln>
          </p:spPr>
          <p:txBody>
            <a:bodyPr bIns="91425" rIns="91425" lIns="91425" tIns="91425" anchor="ctr" anchorCtr="0">
              <a:noAutofit/>
            </a:bodyPr>
            <a:lstStyle/>
            <a:p>
              <a:pPr algn="r" rtl="0" lvl="0">
                <a:spcBef>
                  <a:spcPts val="0"/>
                </a:spcBef>
                <a:buNone/>
              </a:pPr>
              <a:r>
                <a:rPr lang="en"/>
                <a:t>Blue dot indicates you have a attached a local file on your hard drive</a:t>
              </a:r>
            </a:p>
          </p:txBody>
        </p:sp>
      </p:grpSp>
      <p:grpSp>
        <p:nvGrpSpPr>
          <p:cNvPr id="73" name="Shape 73"/>
          <p:cNvGrpSpPr/>
          <p:nvPr/>
        </p:nvGrpSpPr>
        <p:grpSpPr>
          <a:xfrm>
            <a:off y="2205775" x="1496218"/>
            <a:ext cy="2286999" cx="2295136"/>
            <a:chOff y="2205775" x="296862"/>
            <a:chExt cy="2286999" cx="2295136"/>
          </a:xfrm>
        </p:grpSpPr>
        <p:sp>
          <p:nvSpPr>
            <p:cNvPr id="74" name="Shape 74"/>
            <p:cNvSpPr/>
            <p:nvPr/>
          </p:nvSpPr>
          <p:spPr>
            <a:xfrm>
              <a:off y="4206875" x="296862"/>
              <a:ext cy="285899" cx="285899"/>
            </a:xfrm>
            <a:prstGeom prst="ellipse">
              <a:avLst/>
            </a:prstGeom>
            <a:noFill/>
            <a:ln w="19050" cap="flat">
              <a:solidFill>
                <a:srgbClr val="FF0000"/>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75" name="Shape 75"/>
            <p:cNvSpPr/>
            <p:nvPr/>
          </p:nvSpPr>
          <p:spPr>
            <a:xfrm rot="8100000">
              <a:off y="3138488" x="105631"/>
              <a:ext cy="331774" cx="2775535"/>
            </a:xfrm>
            <a:prstGeom prst="homePlate">
              <a:avLst>
                <a:gd fmla="val 50000" name="adj"/>
              </a:avLst>
            </a:prstGeom>
            <a:solidFill>
              <a:srgbClr val="F4CCCC"/>
            </a:solidFill>
            <a:ln w="19050" cap="flat">
              <a:solidFill>
                <a:srgbClr val="FF0000"/>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76" name="Shape 76"/>
            <p:cNvSpPr txBox="1"/>
            <p:nvPr/>
          </p:nvSpPr>
          <p:spPr>
            <a:xfrm rot="-2700000">
              <a:off y="3065596" x="225466"/>
              <a:ext cy="457356" cx="2555766"/>
            </a:xfrm>
            <a:prstGeom prst="rect">
              <a:avLst/>
            </a:prstGeom>
            <a:noFill/>
            <a:ln>
              <a:noFill/>
            </a:ln>
          </p:spPr>
          <p:txBody>
            <a:bodyPr bIns="91425" rIns="91425" lIns="91425" tIns="91425" anchor="ctr" anchorCtr="0">
              <a:noAutofit/>
            </a:bodyPr>
            <a:lstStyle/>
            <a:p>
              <a:pPr rtl="0" lvl="0">
                <a:spcBef>
                  <a:spcPts val="0"/>
                </a:spcBef>
                <a:buNone/>
              </a:pPr>
              <a:r>
                <a:rPr lang="en"/>
                <a:t>Preferences (*more later*)</a:t>
              </a:r>
            </a:p>
          </p:txBody>
        </p:sp>
      </p:grpSp>
      <p:grpSp>
        <p:nvGrpSpPr>
          <p:cNvPr id="77" name="Shape 77"/>
          <p:cNvGrpSpPr/>
          <p:nvPr/>
        </p:nvGrpSpPr>
        <p:grpSpPr>
          <a:xfrm>
            <a:off y="1567775" x="1765829"/>
            <a:ext cy="2924999" cx="2932987"/>
            <a:chOff y="1567775" x="296862"/>
            <a:chExt cy="2924999" cx="2932987"/>
          </a:xfrm>
        </p:grpSpPr>
        <p:sp>
          <p:nvSpPr>
            <p:cNvPr id="78" name="Shape 78"/>
            <p:cNvSpPr/>
            <p:nvPr/>
          </p:nvSpPr>
          <p:spPr>
            <a:xfrm>
              <a:off y="4206875" x="296862"/>
              <a:ext cy="285899" cx="285899"/>
            </a:xfrm>
            <a:prstGeom prst="ellipse">
              <a:avLst/>
            </a:prstGeom>
            <a:noFill/>
            <a:ln w="19050" cap="flat">
              <a:solidFill>
                <a:srgbClr val="FF0000"/>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79" name="Shape 79"/>
            <p:cNvSpPr/>
            <p:nvPr/>
          </p:nvSpPr>
          <p:spPr>
            <a:xfrm rot="8100000">
              <a:off y="2897712" x="5935"/>
              <a:ext cy="331774" cx="3456479"/>
            </a:xfrm>
            <a:prstGeom prst="homePlate">
              <a:avLst>
                <a:gd fmla="val 50000" name="adj"/>
              </a:avLst>
            </a:prstGeom>
            <a:solidFill>
              <a:srgbClr val="F4CCCC"/>
            </a:solidFill>
            <a:ln w="19050" cap="flat">
              <a:solidFill>
                <a:srgbClr val="FF0000"/>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80" name="Shape 80"/>
            <p:cNvSpPr txBox="1"/>
            <p:nvPr/>
          </p:nvSpPr>
          <p:spPr>
            <a:xfrm rot="-2700000">
              <a:off y="2734996" x="88527"/>
              <a:ext cy="457356" cx="3490844"/>
            </a:xfrm>
            <a:prstGeom prst="rect">
              <a:avLst/>
            </a:prstGeom>
            <a:noFill/>
            <a:ln>
              <a:noFill/>
            </a:ln>
          </p:spPr>
          <p:txBody>
            <a:bodyPr bIns="91425" rIns="91425" lIns="91425" tIns="91425" anchor="ctr" anchorCtr="0">
              <a:noAutofit/>
            </a:bodyPr>
            <a:lstStyle/>
            <a:p>
              <a:pPr rtl="0" lvl="0">
                <a:spcBef>
                  <a:spcPts val="0"/>
                </a:spcBef>
                <a:buNone/>
              </a:pPr>
              <a:r>
                <a:rPr lang="en"/>
                <a:t>Add ‘new item’ in 38 possible formats</a:t>
              </a:r>
            </a:p>
          </p:txBody>
        </p:sp>
      </p:grpSp>
      <p:grpSp>
        <p:nvGrpSpPr>
          <p:cNvPr id="81" name="Shape 81"/>
          <p:cNvGrpSpPr/>
          <p:nvPr/>
        </p:nvGrpSpPr>
        <p:grpSpPr>
          <a:xfrm>
            <a:off y="2048974" x="2017712"/>
            <a:ext cy="2443800" cx="2451787"/>
            <a:chOff y="2048974" x="296862"/>
            <a:chExt cy="2443800" cx="2451787"/>
          </a:xfrm>
        </p:grpSpPr>
        <p:sp>
          <p:nvSpPr>
            <p:cNvPr id="82" name="Shape 82"/>
            <p:cNvSpPr/>
            <p:nvPr/>
          </p:nvSpPr>
          <p:spPr>
            <a:xfrm>
              <a:off y="4206875" x="296862"/>
              <a:ext cy="285899" cx="285899"/>
            </a:xfrm>
            <a:prstGeom prst="ellipse">
              <a:avLst/>
            </a:prstGeom>
            <a:noFill/>
            <a:ln w="19050" cap="flat">
              <a:solidFill>
                <a:srgbClr val="FF0000"/>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83" name="Shape 83"/>
            <p:cNvSpPr/>
            <p:nvPr/>
          </p:nvSpPr>
          <p:spPr>
            <a:xfrm rot="8100000">
              <a:off y="3090787" x="86086"/>
              <a:ext cy="331774" cx="2910027"/>
            </a:xfrm>
            <a:prstGeom prst="homePlate">
              <a:avLst>
                <a:gd fmla="val 50000" name="adj"/>
              </a:avLst>
            </a:prstGeom>
            <a:solidFill>
              <a:srgbClr val="F4CCCC"/>
            </a:solidFill>
            <a:ln w="19050" cap="flat">
              <a:solidFill>
                <a:srgbClr val="FF0000"/>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84" name="Shape 84"/>
            <p:cNvSpPr txBox="1"/>
            <p:nvPr/>
          </p:nvSpPr>
          <p:spPr>
            <a:xfrm rot="-2700000">
              <a:off y="2975596" x="188187"/>
              <a:ext cy="457356" cx="2810325"/>
            </a:xfrm>
            <a:prstGeom prst="rect">
              <a:avLst/>
            </a:prstGeom>
            <a:noFill/>
            <a:ln>
              <a:noFill/>
            </a:ln>
          </p:spPr>
          <p:txBody>
            <a:bodyPr bIns="91425" rIns="91425" lIns="91425" tIns="91425" anchor="ctr" anchorCtr="0">
              <a:noAutofit/>
            </a:bodyPr>
            <a:lstStyle/>
            <a:p>
              <a:pPr rtl="0" lvl="0">
                <a:spcBef>
                  <a:spcPts val="0"/>
                </a:spcBef>
                <a:buNone/>
              </a:pPr>
              <a:r>
                <a:rPr lang="en"/>
                <a:t>Create a snapshot of a webpage</a:t>
              </a:r>
            </a:p>
          </p:txBody>
        </p:sp>
      </p:grpSp>
      <p:grpSp>
        <p:nvGrpSpPr>
          <p:cNvPr id="85" name="Shape 85"/>
          <p:cNvGrpSpPr/>
          <p:nvPr/>
        </p:nvGrpSpPr>
        <p:grpSpPr>
          <a:xfrm>
            <a:off y="599075" x="2203979"/>
            <a:ext cy="3893699" cx="3901687"/>
            <a:chOff y="599075" x="296862"/>
            <a:chExt cy="3893699" cx="3901687"/>
          </a:xfrm>
        </p:grpSpPr>
        <p:sp>
          <p:nvSpPr>
            <p:cNvPr id="86" name="Shape 86"/>
            <p:cNvSpPr/>
            <p:nvPr/>
          </p:nvSpPr>
          <p:spPr>
            <a:xfrm>
              <a:off y="4206875" x="296862"/>
              <a:ext cy="285899" cx="285899"/>
            </a:xfrm>
            <a:prstGeom prst="ellipse">
              <a:avLst/>
            </a:prstGeom>
            <a:noFill/>
            <a:ln w="19050" cap="flat">
              <a:solidFill>
                <a:srgbClr val="FF0000"/>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87" name="Shape 87"/>
            <p:cNvSpPr/>
            <p:nvPr/>
          </p:nvSpPr>
          <p:spPr>
            <a:xfrm rot="8100000">
              <a:off y="2394937" x="-202144"/>
              <a:ext cy="331774" cx="4878188"/>
            </a:xfrm>
            <a:prstGeom prst="homePlate">
              <a:avLst>
                <a:gd fmla="val 50000" name="adj"/>
              </a:avLst>
            </a:prstGeom>
            <a:solidFill>
              <a:srgbClr val="F4CCCC"/>
            </a:solidFill>
            <a:ln w="19050" cap="flat">
              <a:solidFill>
                <a:srgbClr val="FF0000"/>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88" name="Shape 88"/>
            <p:cNvSpPr txBox="1"/>
            <p:nvPr/>
          </p:nvSpPr>
          <p:spPr>
            <a:xfrm rot="-2700000">
              <a:off y="2250646" x="-112096"/>
              <a:ext cy="457356" cx="4860793"/>
            </a:xfrm>
            <a:prstGeom prst="rect">
              <a:avLst/>
            </a:prstGeom>
            <a:noFill/>
            <a:ln>
              <a:noFill/>
            </a:ln>
          </p:spPr>
          <p:txBody>
            <a:bodyPr bIns="91425" rIns="91425" lIns="91425" tIns="91425" anchor="ctr" anchorCtr="0">
              <a:noAutofit/>
            </a:bodyPr>
            <a:lstStyle/>
            <a:p>
              <a:pPr rtl="0" lvl="0">
                <a:spcBef>
                  <a:spcPts val="0"/>
                </a:spcBef>
                <a:buNone/>
              </a:pPr>
              <a:r>
                <a:rPr lang="en"/>
                <a:t>Generate citation with an identifier: ISBN, ISSN, DOI, etc.</a:t>
              </a:r>
            </a:p>
          </p:txBody>
        </p:sp>
      </p:grpSp>
      <p:grpSp>
        <p:nvGrpSpPr>
          <p:cNvPr id="89" name="Shape 89"/>
          <p:cNvGrpSpPr/>
          <p:nvPr/>
        </p:nvGrpSpPr>
        <p:grpSpPr>
          <a:xfrm>
            <a:off y="1536874" x="2400829"/>
            <a:ext cy="2955900" cx="2963895"/>
            <a:chOff y="1536874" x="296862"/>
            <a:chExt cy="2955900" cx="2963895"/>
          </a:xfrm>
        </p:grpSpPr>
        <p:sp>
          <p:nvSpPr>
            <p:cNvPr id="90" name="Shape 90"/>
            <p:cNvSpPr/>
            <p:nvPr/>
          </p:nvSpPr>
          <p:spPr>
            <a:xfrm>
              <a:off y="4206875" x="296862"/>
              <a:ext cy="285899" cx="285899"/>
            </a:xfrm>
            <a:prstGeom prst="ellipse">
              <a:avLst/>
            </a:prstGeom>
            <a:noFill/>
            <a:ln w="19050" cap="flat">
              <a:solidFill>
                <a:srgbClr val="FF0000"/>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91" name="Shape 91"/>
            <p:cNvSpPr/>
            <p:nvPr/>
          </p:nvSpPr>
          <p:spPr>
            <a:xfrm rot="8100000">
              <a:off y="2871189" x="-4867"/>
              <a:ext cy="331774" cx="3531149"/>
            </a:xfrm>
            <a:prstGeom prst="homePlate">
              <a:avLst>
                <a:gd fmla="val 50000" name="adj"/>
              </a:avLst>
            </a:prstGeom>
            <a:solidFill>
              <a:srgbClr val="F4CCCC"/>
            </a:solidFill>
            <a:ln w="19050" cap="flat">
              <a:solidFill>
                <a:srgbClr val="FF0000"/>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92" name="Shape 92"/>
            <p:cNvSpPr txBox="1"/>
            <p:nvPr/>
          </p:nvSpPr>
          <p:spPr>
            <a:xfrm rot="-2700000">
              <a:off y="2719546" x="82136"/>
              <a:ext cy="457356" cx="3534544"/>
            </a:xfrm>
            <a:prstGeom prst="rect">
              <a:avLst/>
            </a:prstGeom>
            <a:noFill/>
            <a:ln>
              <a:noFill/>
            </a:ln>
          </p:spPr>
          <p:txBody>
            <a:bodyPr bIns="91425" rIns="91425" lIns="91425" tIns="91425" anchor="ctr" anchorCtr="0">
              <a:noAutofit/>
            </a:bodyPr>
            <a:lstStyle/>
            <a:p>
              <a:pPr rtl="0" lvl="0">
                <a:spcBef>
                  <a:spcPts val="0"/>
                </a:spcBef>
                <a:buNone/>
              </a:pPr>
              <a:r>
                <a:rPr lang="en"/>
                <a:t>Attach notes to your citations, PDFs, etc.</a:t>
              </a:r>
            </a:p>
          </p:txBody>
        </p:sp>
      </p:grpSp>
      <p:grpSp>
        <p:nvGrpSpPr>
          <p:cNvPr id="93" name="Shape 93"/>
          <p:cNvGrpSpPr/>
          <p:nvPr/>
        </p:nvGrpSpPr>
        <p:grpSpPr>
          <a:xfrm>
            <a:off y="4771840" x="7052176"/>
            <a:ext cy="1771972" cx="1984548"/>
            <a:chOff y="4795652" x="7052176"/>
            <a:chExt cy="1771972" cx="1984548"/>
          </a:xfrm>
        </p:grpSpPr>
        <p:grpSp>
          <p:nvGrpSpPr>
            <p:cNvPr id="94" name="Shape 94"/>
            <p:cNvGrpSpPr/>
            <p:nvPr/>
          </p:nvGrpSpPr>
          <p:grpSpPr>
            <a:xfrm>
              <a:off y="4795652" x="7052176"/>
              <a:ext cy="1695896" cx="1711786"/>
              <a:chOff y="4664433" x="6882605"/>
              <a:chExt cy="1695896" cx="1711786"/>
            </a:xfrm>
          </p:grpSpPr>
          <p:sp>
            <p:nvSpPr>
              <p:cNvPr id="95" name="Shape 95"/>
              <p:cNvSpPr/>
              <p:nvPr/>
            </p:nvSpPr>
            <p:spPr>
              <a:xfrm rot="2712053">
                <a:off y="5403222" x="6917085"/>
                <a:ext cy="367414" cx="1815012"/>
              </a:xfrm>
              <a:prstGeom prst="homePlate">
                <a:avLst>
                  <a:gd fmla="val 50000" name="adj"/>
                </a:avLst>
              </a:prstGeom>
              <a:solidFill>
                <a:srgbClr val="F4CCCC"/>
              </a:solidFill>
              <a:ln w="19050" cap="flat">
                <a:solidFill>
                  <a:srgbClr val="FF0000"/>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96" name="Shape 96"/>
              <p:cNvSpPr txBox="1"/>
              <p:nvPr/>
            </p:nvSpPr>
            <p:spPr>
              <a:xfrm rot="2712449">
                <a:off y="5262059" x="6767850"/>
                <a:ext cy="457146" cx="1874410"/>
              </a:xfrm>
              <a:prstGeom prst="rect">
                <a:avLst/>
              </a:prstGeom>
              <a:noFill/>
              <a:ln>
                <a:noFill/>
              </a:ln>
            </p:spPr>
            <p:txBody>
              <a:bodyPr bIns="91425" rIns="91425" lIns="91425" tIns="91425" anchor="t" anchorCtr="0">
                <a:noAutofit/>
              </a:bodyPr>
              <a:lstStyle/>
              <a:p>
                <a:pPr algn="r">
                  <a:spcBef>
                    <a:spcPts val="0"/>
                  </a:spcBef>
                  <a:buNone/>
                </a:pPr>
                <a:r>
                  <a:rPr lang="en"/>
                  <a:t>Toggle MLZ pane</a:t>
                </a:r>
              </a:p>
            </p:txBody>
          </p:sp>
        </p:grpSp>
        <p:sp>
          <p:nvSpPr>
            <p:cNvPr id="97" name="Shape 97"/>
            <p:cNvSpPr/>
            <p:nvPr/>
          </p:nvSpPr>
          <p:spPr>
            <a:xfrm>
              <a:off y="6375925" x="8651225"/>
              <a:ext cy="191700" cx="385499"/>
            </a:xfrm>
            <a:prstGeom prst="rect">
              <a:avLst/>
            </a:prstGeom>
            <a:noFill/>
            <a:ln w="19050" cap="flat">
              <a:solidFill>
                <a:srgbClr val="FF0000"/>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grpSp>
      <p:grpSp>
        <p:nvGrpSpPr>
          <p:cNvPr id="98" name="Shape 98"/>
          <p:cNvGrpSpPr/>
          <p:nvPr/>
        </p:nvGrpSpPr>
        <p:grpSpPr>
          <a:xfrm>
            <a:off y="599075" x="2661179"/>
            <a:ext cy="3893699" cx="3901687"/>
            <a:chOff y="599075" x="296862"/>
            <a:chExt cy="3893699" cx="3901687"/>
          </a:xfrm>
        </p:grpSpPr>
        <p:sp>
          <p:nvSpPr>
            <p:cNvPr id="99" name="Shape 99"/>
            <p:cNvSpPr/>
            <p:nvPr/>
          </p:nvSpPr>
          <p:spPr>
            <a:xfrm>
              <a:off y="4206875" x="296862"/>
              <a:ext cy="285899" cx="285899"/>
            </a:xfrm>
            <a:prstGeom prst="ellipse">
              <a:avLst/>
            </a:prstGeom>
            <a:noFill/>
            <a:ln w="19050" cap="flat">
              <a:solidFill>
                <a:srgbClr val="FF0000"/>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100" name="Shape 100"/>
            <p:cNvSpPr/>
            <p:nvPr/>
          </p:nvSpPr>
          <p:spPr>
            <a:xfrm rot="8100000">
              <a:off y="2394937" x="-202144"/>
              <a:ext cy="331774" cx="4878188"/>
            </a:xfrm>
            <a:prstGeom prst="homePlate">
              <a:avLst>
                <a:gd fmla="val 50000" name="adj"/>
              </a:avLst>
            </a:prstGeom>
            <a:solidFill>
              <a:srgbClr val="F4CCCC"/>
            </a:solidFill>
            <a:ln w="19050" cap="flat">
              <a:solidFill>
                <a:srgbClr val="FF0000"/>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101" name="Shape 101"/>
            <p:cNvSpPr txBox="1"/>
            <p:nvPr/>
          </p:nvSpPr>
          <p:spPr>
            <a:xfrm rot="-2700000">
              <a:off y="2250646" x="-112096"/>
              <a:ext cy="457356" cx="4860793"/>
            </a:xfrm>
            <a:prstGeom prst="rect">
              <a:avLst/>
            </a:prstGeom>
            <a:noFill/>
            <a:ln>
              <a:noFill/>
            </a:ln>
          </p:spPr>
          <p:txBody>
            <a:bodyPr bIns="91425" rIns="91425" lIns="91425" tIns="91425" anchor="ctr" anchorCtr="0">
              <a:noAutofit/>
            </a:bodyPr>
            <a:lstStyle/>
            <a:p>
              <a:pPr rtl="0" lvl="0">
                <a:spcBef>
                  <a:spcPts val="0"/>
                </a:spcBef>
                <a:buNone/>
              </a:pPr>
              <a:r>
                <a:rPr lang="en"/>
                <a:t>Attach a link, webpage, document on your local drive, etc.</a:t>
              </a:r>
            </a:p>
          </p:txBody>
        </p:sp>
      </p:grpSp>
      <p:grpSp>
        <p:nvGrpSpPr>
          <p:cNvPr id="102" name="Shape 102"/>
          <p:cNvGrpSpPr/>
          <p:nvPr/>
        </p:nvGrpSpPr>
        <p:grpSpPr>
          <a:xfrm>
            <a:off y="2859874" x="2944018"/>
            <a:ext cy="1632900" cx="1640887"/>
            <a:chOff y="2859874" x="296862"/>
            <a:chExt cy="1632900" cx="1640887"/>
          </a:xfrm>
        </p:grpSpPr>
        <p:sp>
          <p:nvSpPr>
            <p:cNvPr id="103" name="Shape 103"/>
            <p:cNvSpPr/>
            <p:nvPr/>
          </p:nvSpPr>
          <p:spPr>
            <a:xfrm>
              <a:off y="4206875" x="296862"/>
              <a:ext cy="285899" cx="285899"/>
            </a:xfrm>
            <a:prstGeom prst="ellipse">
              <a:avLst/>
            </a:prstGeom>
            <a:noFill/>
            <a:ln w="19050" cap="flat">
              <a:solidFill>
                <a:srgbClr val="FF0000"/>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104" name="Shape 104"/>
            <p:cNvSpPr/>
            <p:nvPr/>
          </p:nvSpPr>
          <p:spPr>
            <a:xfrm rot="8100396">
              <a:off y="3469787" x="242912"/>
              <a:ext cy="331774" cx="1838124"/>
            </a:xfrm>
            <a:prstGeom prst="homePlate">
              <a:avLst>
                <a:gd fmla="val 50000" name="adj"/>
              </a:avLst>
            </a:prstGeom>
            <a:solidFill>
              <a:srgbClr val="F4CCCC"/>
            </a:solidFill>
            <a:ln w="19050" cap="flat">
              <a:solidFill>
                <a:srgbClr val="FF0000"/>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105" name="Shape 105"/>
            <p:cNvSpPr txBox="1"/>
            <p:nvPr/>
          </p:nvSpPr>
          <p:spPr>
            <a:xfrm rot="-2700000">
              <a:off y="3381046" x="356130"/>
              <a:ext cy="457356" cx="1663539"/>
            </a:xfrm>
            <a:prstGeom prst="rect">
              <a:avLst/>
            </a:prstGeom>
            <a:noFill/>
            <a:ln>
              <a:noFill/>
            </a:ln>
          </p:spPr>
          <p:txBody>
            <a:bodyPr bIns="91425" rIns="91425" lIns="91425" tIns="91425" anchor="ctr" anchorCtr="0">
              <a:noAutofit/>
            </a:bodyPr>
            <a:lstStyle/>
            <a:p>
              <a:pPr rtl="0" lvl="0">
                <a:spcBef>
                  <a:spcPts val="0"/>
                </a:spcBef>
                <a:buNone/>
              </a:pPr>
              <a:r>
                <a:rPr lang="en"/>
                <a:t>Advanced Search</a:t>
              </a:r>
            </a:p>
          </p:txBody>
        </p:sp>
      </p:grpSp>
      <p:grpSp>
        <p:nvGrpSpPr>
          <p:cNvPr id="106" name="Shape 106"/>
          <p:cNvGrpSpPr/>
          <p:nvPr/>
        </p:nvGrpSpPr>
        <p:grpSpPr>
          <a:xfrm rot="-5400000">
            <a:off y="2216287" x="6371561"/>
            <a:ext cy="2263800" cx="2271787"/>
            <a:chOff y="2228974" x="296862"/>
            <a:chExt cy="2263800" cx="2271787"/>
          </a:xfrm>
        </p:grpSpPr>
        <p:sp>
          <p:nvSpPr>
            <p:cNvPr id="107" name="Shape 107"/>
            <p:cNvSpPr/>
            <p:nvPr/>
          </p:nvSpPr>
          <p:spPr>
            <a:xfrm>
              <a:off y="4206875" x="296862"/>
              <a:ext cy="285899" cx="285899"/>
            </a:xfrm>
            <a:prstGeom prst="ellipse">
              <a:avLst/>
            </a:prstGeom>
            <a:noFill/>
            <a:ln w="19050" cap="flat">
              <a:solidFill>
                <a:srgbClr val="FF0000"/>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108" name="Shape 108"/>
            <p:cNvSpPr/>
            <p:nvPr/>
          </p:nvSpPr>
          <p:spPr>
            <a:xfrm rot="8100000">
              <a:off y="3283308" x="165732"/>
              <a:ext cy="331774" cx="2365696"/>
            </a:xfrm>
            <a:prstGeom prst="homePlate">
              <a:avLst>
                <a:gd fmla="val 50000" name="adj"/>
              </a:avLst>
            </a:prstGeom>
            <a:solidFill>
              <a:srgbClr val="F4CCCC"/>
            </a:solidFill>
            <a:ln w="19050" cap="flat">
              <a:solidFill>
                <a:srgbClr val="FF0000"/>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109" name="Shape 109"/>
            <p:cNvSpPr txBox="1"/>
            <p:nvPr/>
          </p:nvSpPr>
          <p:spPr>
            <a:xfrm rot="8100000">
              <a:off y="3065596" x="225466"/>
              <a:ext cy="457356" cx="2555766"/>
            </a:xfrm>
            <a:prstGeom prst="rect">
              <a:avLst/>
            </a:prstGeom>
            <a:noFill/>
            <a:ln>
              <a:noFill/>
            </a:ln>
          </p:spPr>
          <p:txBody>
            <a:bodyPr bIns="91425" rIns="91425" lIns="91425" tIns="91425" anchor="ctr" anchorCtr="0">
              <a:noAutofit/>
            </a:bodyPr>
            <a:lstStyle/>
            <a:p>
              <a:pPr algn="r" rtl="0" lvl="0">
                <a:spcBef>
                  <a:spcPts val="0"/>
                </a:spcBef>
                <a:buNone/>
              </a:pPr>
              <a:r>
                <a:rPr lang="en"/>
                <a:t>Sync with Zotero servers</a:t>
              </a:r>
            </a:p>
          </p:txBody>
        </p:sp>
      </p:grpSp>
      <p:grpSp>
        <p:nvGrpSpPr>
          <p:cNvPr id="110" name="Shape 110"/>
          <p:cNvGrpSpPr/>
          <p:nvPr/>
        </p:nvGrpSpPr>
        <p:grpSpPr>
          <a:xfrm>
            <a:off y="3143875" x="141100"/>
            <a:ext cy="1449612" cx="1641006"/>
            <a:chOff y="3143875" x="141100"/>
            <a:chExt cy="1449612" cx="1641006"/>
          </a:xfrm>
        </p:grpSpPr>
        <p:sp>
          <p:nvSpPr>
            <p:cNvPr id="111" name="Shape 111"/>
            <p:cNvSpPr/>
            <p:nvPr/>
          </p:nvSpPr>
          <p:spPr>
            <a:xfrm>
              <a:off y="4409287" x="141106"/>
              <a:ext cy="184200" cx="1640999"/>
            </a:xfrm>
            <a:prstGeom prst="rect">
              <a:avLst/>
            </a:prstGeom>
            <a:noFill/>
            <a:ln w="19050" cap="flat">
              <a:solidFill>
                <a:srgbClr val="FF0000"/>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112" name="Shape 112"/>
            <p:cNvSpPr txBox="1"/>
            <p:nvPr/>
          </p:nvSpPr>
          <p:spPr>
            <a:xfrm>
              <a:off y="3143875" x="141100"/>
              <a:ext cy="1257299" cx="1640999"/>
            </a:xfrm>
            <a:prstGeom prst="rect">
              <a:avLst/>
            </a:prstGeom>
            <a:solidFill>
              <a:srgbClr val="F4CCCC"/>
            </a:solidFill>
            <a:ln w="19050" cap="flat">
              <a:solidFill>
                <a:srgbClr val="FF0000"/>
              </a:solidFill>
              <a:prstDash val="solid"/>
              <a:round/>
              <a:headEnd w="med" len="med" type="none"/>
              <a:tailEnd w="med" len="med" type="none"/>
            </a:ln>
          </p:spPr>
          <p:txBody>
            <a:bodyPr bIns="91425" rIns="91425" lIns="91425" tIns="91425" anchor="ctr" anchorCtr="0">
              <a:noAutofit/>
            </a:bodyPr>
            <a:lstStyle/>
            <a:p>
              <a:pPr algn="ctr">
                <a:spcBef>
                  <a:spcPts val="0"/>
                </a:spcBef>
                <a:buNone/>
              </a:pPr>
              <a:r>
                <a:rPr lang="en"/>
                <a:t>My Library: all your citations, regardless of what '</a:t>
              </a:r>
              <a:r>
                <a:rPr b="1" lang="en">
                  <a:solidFill>
                    <a:srgbClr val="CC0000"/>
                  </a:solidFill>
                </a:rPr>
                <a:t>Collection</a:t>
              </a:r>
              <a:r>
                <a:rPr lang="en"/>
                <a:t>' you put them in.</a:t>
              </a:r>
            </a:p>
          </p:txBody>
        </p:sp>
      </p:grpSp>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93"/>
                                        </p:tgtEl>
                                        <p:attrNameLst>
                                          <p:attrName>style.visibility</p:attrName>
                                        </p:attrNameLst>
                                      </p:cBhvr>
                                      <p:to>
                                        <p:strVal val="visible"/>
                                      </p:to>
                                    </p:set>
                                    <p:animEffect transition="in" filter="fade">
                                      <p:cBhvr>
                                        <p:cTn dur="1000"/>
                                        <p:tgtEl>
                                          <p:spTgt spid="93"/>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110"/>
                                        </p:tgtEl>
                                        <p:attrNameLst>
                                          <p:attrName>style.visibility</p:attrName>
                                        </p:attrNameLst>
                                      </p:cBhvr>
                                      <p:to>
                                        <p:strVal val="visible"/>
                                      </p:to>
                                    </p:set>
                                    <p:animEffect transition="in" filter="fade">
                                      <p:cBhvr>
                                        <p:cTn dur="500"/>
                                        <p:tgtEl>
                                          <p:spTgt spid="110"/>
                                        </p:tgtEl>
                                      </p:cBhvr>
                                    </p:animEffect>
                                  </p:childTnLst>
                                </p:cTn>
                              </p:par>
                              <p:par>
                                <p:cTn presetID="10" fill="hold" presetSubtype="0" presetClass="exit" nodeType="withEffect">
                                  <p:stCondLst>
                                    <p:cond delay="0"/>
                                  </p:stCondLst>
                                  <p:childTnLst>
                                    <p:animEffect transition="out" filter="fade">
                                      <p:cBhvr>
                                        <p:cTn dur="500"/>
                                        <p:tgtEl>
                                          <p:spTgt spid="93"/>
                                        </p:tgtEl>
                                      </p:cBhvr>
                                    </p:animEffect>
                                    <p:set>
                                      <p:cBhvr>
                                        <p:cTn dur="1" fill="hold">
                                          <p:stCondLst>
                                            <p:cond delay="500"/>
                                          </p:stCondLst>
                                        </p:cTn>
                                        <p:tgtEl>
                                          <p:spTgt spid="9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62"/>
                                        </p:tgtEl>
                                        <p:attrNameLst>
                                          <p:attrName>style.visibility</p:attrName>
                                        </p:attrNameLst>
                                      </p:cBhvr>
                                      <p:to>
                                        <p:strVal val="visible"/>
                                      </p:to>
                                    </p:set>
                                    <p:animEffect transition="in" filter="fade">
                                      <p:cBhvr>
                                        <p:cTn dur="500"/>
                                        <p:tgtEl>
                                          <p:spTgt spid="62"/>
                                        </p:tgtEl>
                                      </p:cBhvr>
                                    </p:animEffect>
                                  </p:childTnLst>
                                </p:cTn>
                              </p:par>
                              <p:par>
                                <p:cTn presetID="10" fill="hold" presetSubtype="0" presetClass="exit" nodeType="withEffect">
                                  <p:stCondLst>
                                    <p:cond delay="0"/>
                                  </p:stCondLst>
                                  <p:childTnLst>
                                    <p:animEffect transition="out" filter="fade">
                                      <p:cBhvr>
                                        <p:cTn dur="500"/>
                                        <p:tgtEl>
                                          <p:spTgt spid="110"/>
                                        </p:tgtEl>
                                      </p:cBhvr>
                                    </p:animEffect>
                                    <p:set>
                                      <p:cBhvr>
                                        <p:cTn dur="1" fill="hold">
                                          <p:stCondLst>
                                            <p:cond delay="500"/>
                                          </p:stCondLst>
                                        </p:cTn>
                                        <p:tgtEl>
                                          <p:spTgt spid="11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par>
                                <p:cTn presetID="10" fill="hold" presetSubtype="0" presetClass="exit" nodeType="withEffect">
                                  <p:stCondLst>
                                    <p:cond delay="0"/>
                                  </p:stCondLst>
                                  <p:childTnLst>
                                    <p:animEffect transition="out" filter="fade">
                                      <p:cBhvr>
                                        <p:cTn dur="500"/>
                                        <p:tgtEl>
                                          <p:spTgt spid="62"/>
                                        </p:tgtEl>
                                      </p:cBhvr>
                                    </p:animEffect>
                                    <p:set>
                                      <p:cBhvr>
                                        <p:cTn dur="1" fill="hold">
                                          <p:stCondLst>
                                            <p:cond delay="500"/>
                                          </p:stCondLst>
                                        </p:cTn>
                                        <p:tgtEl>
                                          <p:spTgt spid="6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73"/>
                                        </p:tgtEl>
                                        <p:attrNameLst>
                                          <p:attrName>style.visibility</p:attrName>
                                        </p:attrNameLst>
                                      </p:cBhvr>
                                      <p:to>
                                        <p:strVal val="visible"/>
                                      </p:to>
                                    </p:set>
                                    <p:animEffect transition="in" filter="fade">
                                      <p:cBhvr>
                                        <p:cTn dur="500"/>
                                        <p:tgtEl>
                                          <p:spTgt spid="73"/>
                                        </p:tgtEl>
                                      </p:cBhvr>
                                    </p:animEffect>
                                  </p:childTnLst>
                                </p:cTn>
                              </p:par>
                              <p:par>
                                <p:cTn presetID="10" fill="hold" presetSubtype="0" presetClass="exit" nodeType="withEffect">
                                  <p:stCondLst>
                                    <p:cond delay="0"/>
                                  </p:stCondLst>
                                  <p:childTnLst>
                                    <p:animEffect transition="out" filter="fade">
                                      <p:cBhvr>
                                        <p:cTn dur="500"/>
                                        <p:tgtEl>
                                          <p:spTgt spid="65"/>
                                        </p:tgtEl>
                                      </p:cBhvr>
                                    </p:animEffect>
                                    <p:set>
                                      <p:cBhvr>
                                        <p:cTn dur="1" fill="hold">
                                          <p:stCondLst>
                                            <p:cond delay="500"/>
                                          </p:stCondLst>
                                        </p:cTn>
                                        <p:tgtEl>
                                          <p:spTgt spid="6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77"/>
                                        </p:tgtEl>
                                        <p:attrNameLst>
                                          <p:attrName>style.visibility</p:attrName>
                                        </p:attrNameLst>
                                      </p:cBhvr>
                                      <p:to>
                                        <p:strVal val="visible"/>
                                      </p:to>
                                    </p:set>
                                    <p:animEffect transition="in" filter="fade">
                                      <p:cBhvr>
                                        <p:cTn dur="500"/>
                                        <p:tgtEl>
                                          <p:spTgt spid="77"/>
                                        </p:tgtEl>
                                      </p:cBhvr>
                                    </p:animEffect>
                                  </p:childTnLst>
                                </p:cTn>
                              </p:par>
                              <p:par>
                                <p:cTn presetID="10" fill="hold" presetSubtype="0" presetClass="exit" nodeType="withEffect">
                                  <p:stCondLst>
                                    <p:cond delay="0"/>
                                  </p:stCondLst>
                                  <p:childTnLst>
                                    <p:animEffect transition="out" filter="fade">
                                      <p:cBhvr>
                                        <p:cTn dur="500"/>
                                        <p:tgtEl>
                                          <p:spTgt spid="73"/>
                                        </p:tgtEl>
                                      </p:cBhvr>
                                    </p:animEffect>
                                    <p:set>
                                      <p:cBhvr>
                                        <p:cTn dur="1" fill="hold">
                                          <p:stCondLst>
                                            <p:cond delay="500"/>
                                          </p:stCondLst>
                                        </p:cTn>
                                        <p:tgtEl>
                                          <p:spTgt spid="7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81"/>
                                        </p:tgtEl>
                                        <p:attrNameLst>
                                          <p:attrName>style.visibility</p:attrName>
                                        </p:attrNameLst>
                                      </p:cBhvr>
                                      <p:to>
                                        <p:strVal val="visible"/>
                                      </p:to>
                                    </p:set>
                                    <p:animEffect transition="in" filter="fade">
                                      <p:cBhvr>
                                        <p:cTn dur="500"/>
                                        <p:tgtEl>
                                          <p:spTgt spid="81"/>
                                        </p:tgtEl>
                                      </p:cBhvr>
                                    </p:animEffect>
                                  </p:childTnLst>
                                </p:cTn>
                              </p:par>
                              <p:par>
                                <p:cTn presetID="10" fill="hold" presetSubtype="0" presetClass="exit" nodeType="withEffect">
                                  <p:stCondLst>
                                    <p:cond delay="0"/>
                                  </p:stCondLst>
                                  <p:childTnLst>
                                    <p:animEffect transition="out" filter="fade">
                                      <p:cBhvr>
                                        <p:cTn dur="500"/>
                                        <p:tgtEl>
                                          <p:spTgt spid="77"/>
                                        </p:tgtEl>
                                      </p:cBhvr>
                                    </p:animEffect>
                                    <p:set>
                                      <p:cBhvr>
                                        <p:cTn dur="1" fill="hold">
                                          <p:stCondLst>
                                            <p:cond delay="500"/>
                                          </p:stCondLst>
                                        </p:cTn>
                                        <p:tgtEl>
                                          <p:spTgt spid="7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85"/>
                                        </p:tgtEl>
                                        <p:attrNameLst>
                                          <p:attrName>style.visibility</p:attrName>
                                        </p:attrNameLst>
                                      </p:cBhvr>
                                      <p:to>
                                        <p:strVal val="visible"/>
                                      </p:to>
                                    </p:set>
                                    <p:animEffect transition="in" filter="fade">
                                      <p:cBhvr>
                                        <p:cTn dur="500"/>
                                        <p:tgtEl>
                                          <p:spTgt spid="85"/>
                                        </p:tgtEl>
                                      </p:cBhvr>
                                    </p:animEffect>
                                  </p:childTnLst>
                                </p:cTn>
                              </p:par>
                              <p:par>
                                <p:cTn presetID="10" fill="hold" presetSubtype="0" presetClass="exit" nodeType="withEffect">
                                  <p:stCondLst>
                                    <p:cond delay="0"/>
                                  </p:stCondLst>
                                  <p:childTnLst>
                                    <p:animEffect transition="out" filter="fade">
                                      <p:cBhvr>
                                        <p:cTn dur="500"/>
                                        <p:tgtEl>
                                          <p:spTgt spid="81"/>
                                        </p:tgtEl>
                                      </p:cBhvr>
                                    </p:animEffect>
                                    <p:set>
                                      <p:cBhvr>
                                        <p:cTn dur="1" fill="hold">
                                          <p:stCondLst>
                                            <p:cond delay="500"/>
                                          </p:stCondLst>
                                        </p:cTn>
                                        <p:tgtEl>
                                          <p:spTgt spid="8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89"/>
                                        </p:tgtEl>
                                        <p:attrNameLst>
                                          <p:attrName>style.visibility</p:attrName>
                                        </p:attrNameLst>
                                      </p:cBhvr>
                                      <p:to>
                                        <p:strVal val="visible"/>
                                      </p:to>
                                    </p:set>
                                    <p:animEffect transition="in" filter="fade">
                                      <p:cBhvr>
                                        <p:cTn dur="500"/>
                                        <p:tgtEl>
                                          <p:spTgt spid="89"/>
                                        </p:tgtEl>
                                      </p:cBhvr>
                                    </p:animEffect>
                                  </p:childTnLst>
                                </p:cTn>
                              </p:par>
                              <p:par>
                                <p:cTn presetID="10" fill="hold" presetSubtype="0" presetClass="exit" nodeType="withEffect">
                                  <p:stCondLst>
                                    <p:cond delay="0"/>
                                  </p:stCondLst>
                                  <p:childTnLst>
                                    <p:animEffect transition="out" filter="fade">
                                      <p:cBhvr>
                                        <p:cTn dur="500"/>
                                        <p:tgtEl>
                                          <p:spTgt spid="85"/>
                                        </p:tgtEl>
                                      </p:cBhvr>
                                    </p:animEffect>
                                    <p:set>
                                      <p:cBhvr>
                                        <p:cTn dur="1" fill="hold">
                                          <p:stCondLst>
                                            <p:cond delay="500"/>
                                          </p:stCondLst>
                                        </p:cTn>
                                        <p:tgtEl>
                                          <p:spTgt spid="8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98"/>
                                        </p:tgtEl>
                                        <p:attrNameLst>
                                          <p:attrName>style.visibility</p:attrName>
                                        </p:attrNameLst>
                                      </p:cBhvr>
                                      <p:to>
                                        <p:strVal val="visible"/>
                                      </p:to>
                                    </p:set>
                                    <p:animEffect transition="in" filter="fade">
                                      <p:cBhvr>
                                        <p:cTn dur="500"/>
                                        <p:tgtEl>
                                          <p:spTgt spid="98"/>
                                        </p:tgtEl>
                                      </p:cBhvr>
                                    </p:animEffect>
                                  </p:childTnLst>
                                </p:cTn>
                              </p:par>
                              <p:par>
                                <p:cTn presetID="10" fill="hold" presetSubtype="0" presetClass="exit" nodeType="withEffect">
                                  <p:stCondLst>
                                    <p:cond delay="0"/>
                                  </p:stCondLst>
                                  <p:childTnLst>
                                    <p:animEffect transition="out" filter="fade">
                                      <p:cBhvr>
                                        <p:cTn dur="500"/>
                                        <p:tgtEl>
                                          <p:spTgt spid="89"/>
                                        </p:tgtEl>
                                      </p:cBhvr>
                                    </p:animEffect>
                                    <p:set>
                                      <p:cBhvr>
                                        <p:cTn dur="1" fill="hold">
                                          <p:stCondLst>
                                            <p:cond delay="500"/>
                                          </p:stCondLst>
                                        </p:cTn>
                                        <p:tgtEl>
                                          <p:spTgt spid="8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102"/>
                                        </p:tgtEl>
                                        <p:attrNameLst>
                                          <p:attrName>style.visibility</p:attrName>
                                        </p:attrNameLst>
                                      </p:cBhvr>
                                      <p:to>
                                        <p:strVal val="visible"/>
                                      </p:to>
                                    </p:set>
                                    <p:animEffect transition="in" filter="fade">
                                      <p:cBhvr>
                                        <p:cTn dur="500"/>
                                        <p:tgtEl>
                                          <p:spTgt spid="102"/>
                                        </p:tgtEl>
                                      </p:cBhvr>
                                    </p:animEffect>
                                  </p:childTnLst>
                                </p:cTn>
                              </p:par>
                              <p:par>
                                <p:cTn presetID="10" fill="hold" presetSubtype="0" presetClass="exit" nodeType="withEffect">
                                  <p:stCondLst>
                                    <p:cond delay="0"/>
                                  </p:stCondLst>
                                  <p:childTnLst>
                                    <p:animEffect transition="out" filter="fade">
                                      <p:cBhvr>
                                        <p:cTn dur="500"/>
                                        <p:tgtEl>
                                          <p:spTgt spid="98"/>
                                        </p:tgtEl>
                                      </p:cBhvr>
                                    </p:animEffect>
                                    <p:set>
                                      <p:cBhvr>
                                        <p:cTn dur="1" fill="hold">
                                          <p:stCondLst>
                                            <p:cond delay="500"/>
                                          </p:stCondLst>
                                        </p:cTn>
                                        <p:tgtEl>
                                          <p:spTgt spid="9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69"/>
                                        </p:tgtEl>
                                        <p:attrNameLst>
                                          <p:attrName>style.visibility</p:attrName>
                                        </p:attrNameLst>
                                      </p:cBhvr>
                                      <p:to>
                                        <p:strVal val="visible"/>
                                      </p:to>
                                    </p:set>
                                    <p:animEffect transition="in" filter="fade">
                                      <p:cBhvr>
                                        <p:cTn dur="500"/>
                                        <p:tgtEl>
                                          <p:spTgt spid="69"/>
                                        </p:tgtEl>
                                      </p:cBhvr>
                                    </p:animEffect>
                                  </p:childTnLst>
                                </p:cTn>
                              </p:par>
                              <p:par>
                                <p:cTn presetID="10" fill="hold" presetSubtype="0" presetClass="exit" nodeType="withEffect">
                                  <p:stCondLst>
                                    <p:cond delay="0"/>
                                  </p:stCondLst>
                                  <p:childTnLst>
                                    <p:animEffect transition="out" filter="fade">
                                      <p:cBhvr>
                                        <p:cTn dur="500"/>
                                        <p:tgtEl>
                                          <p:spTgt spid="102"/>
                                        </p:tgtEl>
                                      </p:cBhvr>
                                    </p:animEffect>
                                    <p:set>
                                      <p:cBhvr>
                                        <p:cTn dur="1" fill="hold">
                                          <p:stCondLst>
                                            <p:cond delay="500"/>
                                          </p:stCondLst>
                                        </p:cTn>
                                        <p:tgtEl>
                                          <p:spTgt spid="10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106"/>
                                        </p:tgtEl>
                                        <p:attrNameLst>
                                          <p:attrName>style.visibility</p:attrName>
                                        </p:attrNameLst>
                                      </p:cBhvr>
                                      <p:to>
                                        <p:strVal val="visible"/>
                                      </p:to>
                                    </p:set>
                                    <p:animEffect transition="in" filter="fade">
                                      <p:cBhvr>
                                        <p:cTn dur="500"/>
                                        <p:tgtEl>
                                          <p:spTgt spid="106"/>
                                        </p:tgtEl>
                                      </p:cBhvr>
                                    </p:animEffect>
                                  </p:childTnLst>
                                </p:cTn>
                              </p:par>
                              <p:par>
                                <p:cTn presetID="10" fill="hold" presetSubtype="0" presetClass="exit" nodeType="withEffect">
                                  <p:stCondLst>
                                    <p:cond delay="0"/>
                                  </p:stCondLst>
                                  <p:childTnLst>
                                    <p:animEffect transition="out" filter="fade">
                                      <p:cBhvr>
                                        <p:cTn dur="500"/>
                                        <p:tgtEl>
                                          <p:spTgt spid="69"/>
                                        </p:tgtEl>
                                      </p:cBhvr>
                                    </p:animEffect>
                                    <p:set>
                                      <p:cBhvr>
                                        <p:cTn dur="1" fill="hold">
                                          <p:stCondLst>
                                            <p:cond delay="500"/>
                                          </p:stCondLst>
                                        </p:cTn>
                                        <p:tgtEl>
                                          <p:spTgt spid="6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6" name="Shape 116"/>
        <p:cNvGrpSpPr/>
        <p:nvPr/>
      </p:nvGrpSpPr>
      <p:grpSpPr>
        <a:xfrm>
          <a:off y="0" x="0"/>
          <a:ext cy="0" cx="0"/>
          <a:chOff y="0" x="0"/>
          <a:chExt cy="0" cx="0"/>
        </a:xfrm>
      </p:grpSpPr>
      <p:sp>
        <p:nvSpPr>
          <p:cNvPr id="117" name="Shape 117"/>
          <p:cNvSpPr txBox="1"/>
          <p:nvPr>
            <p:ph type="title"/>
          </p:nvPr>
        </p:nvSpPr>
        <p:spPr>
          <a:xfrm>
            <a:off y="274649" x="457200"/>
            <a:ext cy="634800" cx="8229600"/>
          </a:xfrm>
          <a:prstGeom prst="rect">
            <a:avLst/>
          </a:prstGeom>
        </p:spPr>
        <p:txBody>
          <a:bodyPr bIns="91425" rIns="91425" lIns="91425" tIns="91425" anchor="ctr" anchorCtr="0">
            <a:noAutofit/>
          </a:bodyPr>
          <a:lstStyle/>
          <a:p>
            <a:pPr algn="ctr" rtl="0" lvl="0">
              <a:spcBef>
                <a:spcPts val="0"/>
              </a:spcBef>
              <a:buNone/>
            </a:pPr>
            <a:r>
              <a:rPr u="sng" lang="en">
                <a:solidFill>
                  <a:schemeClr val="hlink"/>
                </a:solidFill>
                <a:hlinkClick r:id="rId3"/>
              </a:rPr>
              <a:t>Populating</a:t>
            </a:r>
            <a:r>
              <a:rPr lang="en">
                <a:solidFill>
                  <a:srgbClr val="A61C00"/>
                </a:solidFill>
              </a:rPr>
              <a:t> Your Fields</a:t>
            </a:r>
          </a:p>
        </p:txBody>
      </p:sp>
      <p:sp>
        <p:nvSpPr>
          <p:cNvPr id="118" name="Shape 118"/>
          <p:cNvSpPr txBox="1"/>
          <p:nvPr>
            <p:ph idx="1" type="body"/>
          </p:nvPr>
        </p:nvSpPr>
        <p:spPr>
          <a:xfrm>
            <a:off y="909450" x="457200"/>
            <a:ext cy="828300" cx="8229600"/>
          </a:xfrm>
          <a:prstGeom prst="rect">
            <a:avLst/>
          </a:prstGeom>
        </p:spPr>
        <p:txBody>
          <a:bodyPr bIns="91425" rIns="91425" lIns="91425" tIns="91425" anchor="t" anchorCtr="0">
            <a:noAutofit/>
          </a:bodyPr>
          <a:lstStyle/>
          <a:p>
            <a:pPr rtl="0" lvl="0" indent="-342900" marL="457200">
              <a:spcBef>
                <a:spcPts val="0"/>
              </a:spcBef>
              <a:buClr>
                <a:srgbClr val="CC4125"/>
              </a:buClr>
              <a:buSzPct val="100000"/>
              <a:buFont typeface="Arial"/>
              <a:buChar char="●"/>
            </a:pPr>
            <a:r>
              <a:rPr sz="1800" lang="en">
                <a:solidFill>
                  <a:srgbClr val="CC4125"/>
                </a:solidFill>
              </a:rPr>
              <a:t>Citations are generated by clicking the ‘</a:t>
            </a:r>
            <a:r>
              <a:rPr b="1" sz="1800" lang="en">
                <a:solidFill>
                  <a:srgbClr val="CC4125"/>
                </a:solidFill>
              </a:rPr>
              <a:t>capture</a:t>
            </a:r>
            <a:r>
              <a:rPr sz="1800" lang="en">
                <a:solidFill>
                  <a:srgbClr val="CC4125"/>
                </a:solidFill>
              </a:rPr>
              <a:t>’ icon in the toolbar.</a:t>
            </a:r>
          </a:p>
          <a:p>
            <a:pPr rtl="0" lvl="0">
              <a:spcBef>
                <a:spcPts val="0"/>
              </a:spcBef>
              <a:buNone/>
            </a:pPr>
            <a:r>
              <a:t/>
            </a:r>
            <a:endParaRPr sz="600">
              <a:solidFill>
                <a:srgbClr val="CC4125"/>
              </a:solidFill>
            </a:endParaRPr>
          </a:p>
          <a:p>
            <a:pPr rtl="0" lvl="0" indent="-342900" marL="457200">
              <a:spcBef>
                <a:spcPts val="0"/>
              </a:spcBef>
              <a:buClr>
                <a:srgbClr val="CC4125"/>
              </a:buClr>
              <a:buSzPct val="100000"/>
              <a:buFont typeface="Arial"/>
              <a:buChar char="●"/>
            </a:pPr>
            <a:r>
              <a:rPr sz="1800" lang="en">
                <a:solidFill>
                  <a:srgbClr val="CC4125"/>
                </a:solidFill>
              </a:rPr>
              <a:t>The capture icon changes based on the type of resources:</a:t>
            </a:r>
          </a:p>
        </p:txBody>
      </p:sp>
      <p:cxnSp>
        <p:nvCxnSpPr>
          <p:cNvPr id="119" name="Shape 119"/>
          <p:cNvCxnSpPr/>
          <p:nvPr/>
        </p:nvCxnSpPr>
        <p:spPr>
          <a:xfrm>
            <a:off y="906475" x="817500"/>
            <a:ext cy="0" cx="7509000"/>
          </a:xfrm>
          <a:prstGeom prst="straightConnector1">
            <a:avLst/>
          </a:prstGeom>
          <a:noFill/>
          <a:ln w="19050" cap="flat">
            <a:solidFill>
              <a:schemeClr val="dk2"/>
            </a:solidFill>
            <a:prstDash val="solid"/>
            <a:round/>
            <a:headEnd w="lg" len="lg" type="none"/>
            <a:tailEnd w="lg" len="lg" type="none"/>
          </a:ln>
        </p:spPr>
      </p:cxnSp>
      <p:grpSp>
        <p:nvGrpSpPr>
          <p:cNvPr id="120" name="Shape 120"/>
          <p:cNvGrpSpPr/>
          <p:nvPr/>
        </p:nvGrpSpPr>
        <p:grpSpPr>
          <a:xfrm>
            <a:off y="2076726" x="528637"/>
            <a:ext cy="1066800" cx="3657600"/>
            <a:chOff y="1906575" x="287325"/>
            <a:chExt cy="1066800" cx="3657600"/>
          </a:xfrm>
        </p:grpSpPr>
        <p:pic>
          <p:nvPicPr>
            <p:cNvPr id="121" name="Shape 121"/>
            <p:cNvPicPr preferRelativeResize="0"/>
            <p:nvPr/>
          </p:nvPicPr>
          <p:blipFill>
            <a:blip r:embed="rId4">
              <a:alphaModFix/>
            </a:blip>
            <a:stretch>
              <a:fillRect/>
            </a:stretch>
          </p:blipFill>
          <p:spPr>
            <a:xfrm>
              <a:off y="1906575" x="287325"/>
              <a:ext cy="609600" cx="1924050"/>
            </a:xfrm>
            <a:prstGeom prst="rect">
              <a:avLst/>
            </a:prstGeom>
            <a:noFill/>
            <a:ln>
              <a:noFill/>
            </a:ln>
          </p:spPr>
        </p:pic>
        <p:sp>
          <p:nvSpPr>
            <p:cNvPr id="122" name="Shape 122"/>
            <p:cNvSpPr txBox="1"/>
            <p:nvPr/>
          </p:nvSpPr>
          <p:spPr>
            <a:xfrm>
              <a:off y="2516175" x="287325"/>
              <a:ext cy="457200" cx="3657600"/>
            </a:xfrm>
            <a:prstGeom prst="rect">
              <a:avLst/>
            </a:prstGeom>
            <a:noFill/>
            <a:ln>
              <a:noFill/>
            </a:ln>
          </p:spPr>
          <p:txBody>
            <a:bodyPr bIns="91425" rIns="91425" lIns="91425" tIns="91425" anchor="t" anchorCtr="0">
              <a:noAutofit/>
            </a:bodyPr>
            <a:lstStyle/>
            <a:p>
              <a:pPr>
                <a:spcBef>
                  <a:spcPts val="0"/>
                </a:spcBef>
                <a:buNone/>
              </a:pPr>
              <a:r>
                <a:rPr lang="en"/>
                <a:t>Cite </a:t>
              </a:r>
              <a:r>
                <a:rPr b="1" lang="en">
                  <a:solidFill>
                    <a:srgbClr val="6AA84F"/>
                  </a:solidFill>
                </a:rPr>
                <a:t>multiple objects</a:t>
              </a:r>
              <a:r>
                <a:rPr b="1" lang="en"/>
                <a:t> </a:t>
              </a:r>
              <a:r>
                <a:rPr lang="en"/>
                <a:t>at once</a:t>
              </a:r>
            </a:p>
          </p:txBody>
        </p:sp>
      </p:grpSp>
      <p:grpSp>
        <p:nvGrpSpPr>
          <p:cNvPr id="123" name="Shape 123"/>
          <p:cNvGrpSpPr/>
          <p:nvPr/>
        </p:nvGrpSpPr>
        <p:grpSpPr>
          <a:xfrm>
            <a:off y="3222901" x="528650"/>
            <a:ext cy="1085850" cx="3657600"/>
            <a:chOff y="3496200" x="215900"/>
            <a:chExt cy="1085850" cx="3657600"/>
          </a:xfrm>
        </p:grpSpPr>
        <p:pic>
          <p:nvPicPr>
            <p:cNvPr id="124" name="Shape 124"/>
            <p:cNvPicPr preferRelativeResize="0"/>
            <p:nvPr/>
          </p:nvPicPr>
          <p:blipFill>
            <a:blip r:embed="rId5">
              <a:alphaModFix/>
            </a:blip>
            <a:stretch>
              <a:fillRect/>
            </a:stretch>
          </p:blipFill>
          <p:spPr>
            <a:xfrm>
              <a:off y="3496200" x="215900"/>
              <a:ext cy="609600" cx="1924050"/>
            </a:xfrm>
            <a:prstGeom prst="rect">
              <a:avLst/>
            </a:prstGeom>
            <a:noFill/>
            <a:ln>
              <a:noFill/>
            </a:ln>
          </p:spPr>
        </p:pic>
        <p:sp>
          <p:nvSpPr>
            <p:cNvPr id="125" name="Shape 125"/>
            <p:cNvSpPr txBox="1"/>
            <p:nvPr/>
          </p:nvSpPr>
          <p:spPr>
            <a:xfrm>
              <a:off y="4124850" x="215900"/>
              <a:ext cy="457200" cx="3657600"/>
            </a:xfrm>
            <a:prstGeom prst="rect">
              <a:avLst/>
            </a:prstGeom>
            <a:noFill/>
            <a:ln>
              <a:noFill/>
            </a:ln>
          </p:spPr>
          <p:txBody>
            <a:bodyPr bIns="91425" rIns="91425" lIns="91425" tIns="91425" anchor="t" anchorCtr="0">
              <a:noAutofit/>
            </a:bodyPr>
            <a:lstStyle/>
            <a:p>
              <a:pPr rtl="0" lvl="0">
                <a:spcBef>
                  <a:spcPts val="0"/>
                </a:spcBef>
                <a:buNone/>
              </a:pPr>
              <a:r>
                <a:rPr lang="en"/>
                <a:t>Zotero has identified a </a:t>
              </a:r>
              <a:r>
                <a:rPr b="1" lang="en">
                  <a:solidFill>
                    <a:srgbClr val="6AA84F"/>
                  </a:solidFill>
                </a:rPr>
                <a:t>book</a:t>
              </a:r>
            </a:p>
          </p:txBody>
        </p:sp>
      </p:grpSp>
      <p:grpSp>
        <p:nvGrpSpPr>
          <p:cNvPr id="126" name="Shape 126"/>
          <p:cNvGrpSpPr/>
          <p:nvPr/>
        </p:nvGrpSpPr>
        <p:grpSpPr>
          <a:xfrm>
            <a:off y="2076726" x="4957762"/>
            <a:ext cy="1066800" cx="3657600"/>
            <a:chOff y="1906575" x="4629150"/>
            <a:chExt cy="1066800" cx="3657600"/>
          </a:xfrm>
        </p:grpSpPr>
        <p:pic>
          <p:nvPicPr>
            <p:cNvPr id="127" name="Shape 127"/>
            <p:cNvPicPr preferRelativeResize="0"/>
            <p:nvPr/>
          </p:nvPicPr>
          <p:blipFill>
            <a:blip r:embed="rId6">
              <a:alphaModFix/>
            </a:blip>
            <a:stretch>
              <a:fillRect/>
            </a:stretch>
          </p:blipFill>
          <p:spPr>
            <a:xfrm>
              <a:off y="1906575" x="4629150"/>
              <a:ext cy="609600" cx="1924050"/>
            </a:xfrm>
            <a:prstGeom prst="rect">
              <a:avLst/>
            </a:prstGeom>
            <a:noFill/>
            <a:ln>
              <a:noFill/>
            </a:ln>
          </p:spPr>
        </p:pic>
        <p:sp>
          <p:nvSpPr>
            <p:cNvPr id="128" name="Shape 128"/>
            <p:cNvSpPr txBox="1"/>
            <p:nvPr/>
          </p:nvSpPr>
          <p:spPr>
            <a:xfrm>
              <a:off y="2516175" x="4629150"/>
              <a:ext cy="457200" cx="3657600"/>
            </a:xfrm>
            <a:prstGeom prst="rect">
              <a:avLst/>
            </a:prstGeom>
            <a:noFill/>
            <a:ln>
              <a:noFill/>
            </a:ln>
          </p:spPr>
          <p:txBody>
            <a:bodyPr bIns="91425" rIns="91425" lIns="91425" tIns="91425" anchor="t" anchorCtr="0">
              <a:noAutofit/>
            </a:bodyPr>
            <a:lstStyle/>
            <a:p>
              <a:pPr rtl="0" lvl="0">
                <a:spcBef>
                  <a:spcPts val="0"/>
                </a:spcBef>
                <a:buNone/>
              </a:pPr>
              <a:r>
                <a:rPr lang="en"/>
                <a:t>Zotero has identified a </a:t>
              </a:r>
              <a:r>
                <a:rPr b="1" lang="en">
                  <a:solidFill>
                    <a:srgbClr val="6AA84F"/>
                  </a:solidFill>
                </a:rPr>
                <a:t>video</a:t>
              </a:r>
            </a:p>
          </p:txBody>
        </p:sp>
      </p:grpSp>
      <p:grpSp>
        <p:nvGrpSpPr>
          <p:cNvPr id="129" name="Shape 129"/>
          <p:cNvGrpSpPr/>
          <p:nvPr/>
        </p:nvGrpSpPr>
        <p:grpSpPr>
          <a:xfrm>
            <a:off y="3222901" x="5029200"/>
            <a:ext cy="1085850" cx="3657600"/>
            <a:chOff y="3496200" x="4700600"/>
            <a:chExt cy="1085850" cx="3657600"/>
          </a:xfrm>
        </p:grpSpPr>
        <p:pic>
          <p:nvPicPr>
            <p:cNvPr id="130" name="Shape 130"/>
            <p:cNvPicPr preferRelativeResize="0"/>
            <p:nvPr/>
          </p:nvPicPr>
          <p:blipFill>
            <a:blip r:embed="rId7">
              <a:alphaModFix/>
            </a:blip>
            <a:stretch>
              <a:fillRect/>
            </a:stretch>
          </p:blipFill>
          <p:spPr>
            <a:xfrm>
              <a:off y="3496200" x="4700600"/>
              <a:ext cy="628650" cx="1924050"/>
            </a:xfrm>
            <a:prstGeom prst="rect">
              <a:avLst/>
            </a:prstGeom>
            <a:noFill/>
            <a:ln>
              <a:noFill/>
            </a:ln>
          </p:spPr>
        </p:pic>
        <p:sp>
          <p:nvSpPr>
            <p:cNvPr id="131" name="Shape 131"/>
            <p:cNvSpPr txBox="1"/>
            <p:nvPr/>
          </p:nvSpPr>
          <p:spPr>
            <a:xfrm>
              <a:off y="4124850" x="4700600"/>
              <a:ext cy="457200" cx="3657600"/>
            </a:xfrm>
            <a:prstGeom prst="rect">
              <a:avLst/>
            </a:prstGeom>
            <a:noFill/>
            <a:ln>
              <a:noFill/>
            </a:ln>
          </p:spPr>
          <p:txBody>
            <a:bodyPr bIns="91425" rIns="91425" lIns="91425" tIns="91425" anchor="t" anchorCtr="0">
              <a:noAutofit/>
            </a:bodyPr>
            <a:lstStyle/>
            <a:p>
              <a:pPr rtl="0" lvl="0">
                <a:spcBef>
                  <a:spcPts val="0"/>
                </a:spcBef>
                <a:buNone/>
              </a:pPr>
              <a:r>
                <a:rPr lang="en"/>
                <a:t>Zotero has identified an </a:t>
              </a:r>
              <a:r>
                <a:rPr b="1" lang="en">
                  <a:solidFill>
                    <a:srgbClr val="93C47D"/>
                  </a:solidFill>
                </a:rPr>
                <a:t>article</a:t>
              </a:r>
            </a:p>
          </p:txBody>
        </p:sp>
      </p:grpSp>
      <p:sp>
        <p:nvSpPr>
          <p:cNvPr id="132" name="Shape 132"/>
          <p:cNvSpPr txBox="1"/>
          <p:nvPr>
            <p:ph idx="2" type="body"/>
          </p:nvPr>
        </p:nvSpPr>
        <p:spPr>
          <a:xfrm>
            <a:off y="4291000" x="457200"/>
            <a:ext cy="2380199" cx="8229600"/>
          </a:xfrm>
          <a:prstGeom prst="rect">
            <a:avLst/>
          </a:prstGeom>
        </p:spPr>
        <p:txBody>
          <a:bodyPr bIns="91425" rIns="91425" lIns="91425" tIns="91425" anchor="ctr" anchorCtr="0">
            <a:noAutofit/>
          </a:bodyPr>
          <a:lstStyle/>
          <a:p>
            <a:pPr rtl="0" lvl="0" indent="-342900" marL="457200">
              <a:spcBef>
                <a:spcPts val="0"/>
              </a:spcBef>
              <a:buClr>
                <a:srgbClr val="CC4125"/>
              </a:buClr>
              <a:buSzPct val="100000"/>
              <a:buFont typeface="Arial"/>
              <a:buChar char="●"/>
            </a:pPr>
            <a:r>
              <a:rPr sz="1800" lang="en">
                <a:solidFill>
                  <a:srgbClr val="CC4125"/>
                </a:solidFill>
              </a:rPr>
              <a:t>These icons appear because the Zotero community creates ‘</a:t>
            </a:r>
            <a:r>
              <a:rPr u="sng" b="1" sz="1800" lang="en">
                <a:solidFill>
                  <a:schemeClr val="hlink"/>
                </a:solidFill>
                <a:hlinkClick r:id="rId8"/>
              </a:rPr>
              <a:t>translators</a:t>
            </a:r>
            <a:r>
              <a:rPr sz="1800" lang="en">
                <a:solidFill>
                  <a:srgbClr val="CC4125"/>
                </a:solidFill>
              </a:rPr>
              <a:t>’ that parse the information from a source. E.G. the catalog at your library, major database vendors, amazon.com, CiNii, etc. </a:t>
            </a:r>
            <a:r>
              <a:rPr b="1" sz="1800" lang="en">
                <a:solidFill>
                  <a:srgbClr val="CC4125"/>
                </a:solidFill>
              </a:rPr>
              <a:t>In some cases no translator exists, like for the NDL catalog, so no capture icon appears</a:t>
            </a:r>
            <a:r>
              <a:rPr sz="1800" lang="en">
                <a:solidFill>
                  <a:srgbClr val="CC4125"/>
                </a:solidFill>
              </a:rPr>
              <a:t>.</a:t>
            </a:r>
          </a:p>
          <a:p>
            <a:pPr rtl="0" lvl="0">
              <a:spcBef>
                <a:spcPts val="0"/>
              </a:spcBef>
              <a:buNone/>
            </a:pPr>
            <a:r>
              <a:t/>
            </a:r>
            <a:endParaRPr sz="600">
              <a:solidFill>
                <a:srgbClr val="CC4125"/>
              </a:solidFill>
            </a:endParaRPr>
          </a:p>
          <a:p>
            <a:pPr rtl="0" lvl="0" indent="-342900" marL="457200">
              <a:spcBef>
                <a:spcPts val="0"/>
              </a:spcBef>
              <a:buClr>
                <a:srgbClr val="CC4125"/>
              </a:buClr>
              <a:buSzPct val="100000"/>
              <a:buFont typeface="Arial"/>
              <a:buChar char="●"/>
            </a:pPr>
            <a:r>
              <a:rPr sz="1800" lang="en">
                <a:solidFill>
                  <a:srgbClr val="CC4125"/>
                </a:solidFill>
              </a:rPr>
              <a:t>When Zotero cannot translate an online resource’s data, you can manually enter the information.</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6" name="Shape 136"/>
        <p:cNvGrpSpPr/>
        <p:nvPr/>
      </p:nvGrpSpPr>
      <p:grpSpPr>
        <a:xfrm>
          <a:off y="0" x="0"/>
          <a:ext cy="0" cx="0"/>
          <a:chOff y="0" x="0"/>
          <a:chExt cy="0" cx="0"/>
        </a:xfrm>
      </p:grpSpPr>
      <p:sp>
        <p:nvSpPr>
          <p:cNvPr id="137" name="Shape 137"/>
          <p:cNvSpPr txBox="1"/>
          <p:nvPr>
            <p:ph type="title"/>
          </p:nvPr>
        </p:nvSpPr>
        <p:spPr>
          <a:xfrm>
            <a:off y="274649" x="457200"/>
            <a:ext cy="634800" cx="8229600"/>
          </a:xfrm>
          <a:prstGeom prst="rect">
            <a:avLst/>
          </a:prstGeom>
        </p:spPr>
        <p:txBody>
          <a:bodyPr bIns="91425" rIns="91425" lIns="91425" tIns="91425" anchor="ctr" anchorCtr="0">
            <a:noAutofit/>
          </a:bodyPr>
          <a:lstStyle/>
          <a:p>
            <a:pPr algn="ctr" rtl="0" lvl="0">
              <a:spcBef>
                <a:spcPts val="0"/>
              </a:spcBef>
              <a:buNone/>
            </a:pPr>
            <a:r>
              <a:rPr lang="en">
                <a:solidFill>
                  <a:srgbClr val="A61C00"/>
                </a:solidFill>
              </a:rPr>
              <a:t>A Populated Citation</a:t>
            </a:r>
          </a:p>
        </p:txBody>
      </p:sp>
      <p:cxnSp>
        <p:nvCxnSpPr>
          <p:cNvPr id="138" name="Shape 138"/>
          <p:cNvCxnSpPr/>
          <p:nvPr/>
        </p:nvCxnSpPr>
        <p:spPr>
          <a:xfrm>
            <a:off y="906475" x="817500"/>
            <a:ext cy="0" cx="7509000"/>
          </a:xfrm>
          <a:prstGeom prst="straightConnector1">
            <a:avLst/>
          </a:prstGeom>
          <a:noFill/>
          <a:ln w="19050" cap="flat">
            <a:solidFill>
              <a:schemeClr val="dk2"/>
            </a:solidFill>
            <a:prstDash val="solid"/>
            <a:round/>
            <a:headEnd w="lg" len="lg" type="none"/>
            <a:tailEnd w="lg" len="lg" type="none"/>
          </a:ln>
        </p:spPr>
      </p:cxnSp>
      <p:sp>
        <p:nvSpPr>
          <p:cNvPr id="139" name="Shape 139"/>
          <p:cNvSpPr txBox="1"/>
          <p:nvPr>
            <p:ph idx="1" type="body"/>
          </p:nvPr>
        </p:nvSpPr>
        <p:spPr>
          <a:xfrm>
            <a:off y="909450" x="457200"/>
            <a:ext cy="3959700" cx="8229600"/>
          </a:xfrm>
          <a:prstGeom prst="rect">
            <a:avLst/>
          </a:prstGeom>
        </p:spPr>
        <p:txBody>
          <a:bodyPr bIns="91425" rIns="91425" lIns="91425" tIns="91425" anchor="t" anchorCtr="0">
            <a:noAutofit/>
          </a:bodyPr>
          <a:lstStyle/>
          <a:p>
            <a:pPr rtl="0" lvl="0" indent="-317500" marL="457200">
              <a:spcBef>
                <a:spcPts val="0"/>
              </a:spcBef>
              <a:buClr>
                <a:srgbClr val="CC4125"/>
              </a:buClr>
              <a:buSzPct val="100000"/>
              <a:buFont typeface="Arial"/>
              <a:buChar char="●"/>
            </a:pPr>
            <a:r>
              <a:rPr b="1" sz="1400" lang="en">
                <a:solidFill>
                  <a:srgbClr val="CC4125"/>
                </a:solidFill>
              </a:rPr>
              <a:t>Here’s how to generate a record from a database into your Zotero library, automatically populating all the metadata fields you will need to create a citation.</a:t>
            </a:r>
          </a:p>
        </p:txBody>
      </p:sp>
      <p:pic>
        <p:nvPicPr>
          <p:cNvPr id="140" name="Shape 140"/>
          <p:cNvPicPr preferRelativeResize="0"/>
          <p:nvPr/>
        </p:nvPicPr>
        <p:blipFill>
          <a:blip r:embed="rId3">
            <a:alphaModFix/>
          </a:blip>
          <a:stretch>
            <a:fillRect/>
          </a:stretch>
        </p:blipFill>
        <p:spPr>
          <a:xfrm>
            <a:off y="1752600" x="152400"/>
            <a:ext cy="4970449" cx="8841725"/>
          </a:xfrm>
          <a:prstGeom prst="rect">
            <a:avLst/>
          </a:prstGeom>
          <a:noFill/>
          <a:ln>
            <a:noFill/>
          </a:ln>
        </p:spPr>
      </p:pic>
      <p:grpSp>
        <p:nvGrpSpPr>
          <p:cNvPr id="141" name="Shape 141"/>
          <p:cNvGrpSpPr/>
          <p:nvPr/>
        </p:nvGrpSpPr>
        <p:grpSpPr>
          <a:xfrm>
            <a:off y="3056500" x="268287"/>
            <a:ext cy="1206037" cx="2693712"/>
            <a:chOff y="3056500" x="268287"/>
            <a:chExt cy="1206037" cx="2693712"/>
          </a:xfrm>
        </p:grpSpPr>
        <p:sp>
          <p:nvSpPr>
            <p:cNvPr id="142" name="Shape 142"/>
            <p:cNvSpPr txBox="1"/>
            <p:nvPr/>
          </p:nvSpPr>
          <p:spPr>
            <a:xfrm>
              <a:off y="3056500" x="268300"/>
              <a:ext cy="1055100" cx="2693699"/>
            </a:xfrm>
            <a:prstGeom prst="rect">
              <a:avLst/>
            </a:prstGeom>
            <a:solidFill>
              <a:srgbClr val="F4CCCC"/>
            </a:solidFill>
            <a:ln w="19050" cap="flat">
              <a:solidFill>
                <a:srgbClr val="FF0000"/>
              </a:solidFill>
              <a:prstDash val="solid"/>
              <a:round/>
              <a:headEnd w="med" len="med" type="none"/>
              <a:tailEnd w="med" len="med" type="none"/>
            </a:ln>
          </p:spPr>
          <p:txBody>
            <a:bodyPr bIns="91425" rIns="91425" lIns="91425" tIns="91425" anchor="ctr" anchorCtr="0">
              <a:noAutofit/>
            </a:bodyPr>
            <a:lstStyle/>
            <a:p>
              <a:pPr>
                <a:spcBef>
                  <a:spcPts val="0"/>
                </a:spcBef>
                <a:buNone/>
              </a:pPr>
              <a:r>
                <a:rPr lang="en"/>
                <a:t>I’m currently in my “Japanese Librarianship” Collection. So any citations I generate will appear in this folder.</a:t>
              </a:r>
            </a:p>
          </p:txBody>
        </p:sp>
        <p:sp>
          <p:nvSpPr>
            <p:cNvPr id="143" name="Shape 143"/>
            <p:cNvSpPr/>
            <p:nvPr/>
          </p:nvSpPr>
          <p:spPr>
            <a:xfrm>
              <a:off y="4111637" x="268287"/>
              <a:ext cy="150899" cx="1476300"/>
            </a:xfrm>
            <a:prstGeom prst="rect">
              <a:avLst/>
            </a:prstGeom>
            <a:noFill/>
            <a:ln w="19050" cap="flat">
              <a:solidFill>
                <a:srgbClr val="FF0000"/>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grpSp>
      <p:grpSp>
        <p:nvGrpSpPr>
          <p:cNvPr id="144" name="Shape 144"/>
          <p:cNvGrpSpPr/>
          <p:nvPr/>
        </p:nvGrpSpPr>
        <p:grpSpPr>
          <a:xfrm>
            <a:off y="1851112" x="4028300"/>
            <a:ext cy="457200" cx="2298037"/>
            <a:chOff y="1851112" x="4028300"/>
            <a:chExt cy="457200" cx="2298037"/>
          </a:xfrm>
        </p:grpSpPr>
        <p:sp>
          <p:nvSpPr>
            <p:cNvPr id="145" name="Shape 145"/>
            <p:cNvSpPr/>
            <p:nvPr/>
          </p:nvSpPr>
          <p:spPr>
            <a:xfrm>
              <a:off y="1897050" x="6040437"/>
              <a:ext cy="285899" cx="285899"/>
            </a:xfrm>
            <a:prstGeom prst="ellipse">
              <a:avLst/>
            </a:prstGeom>
            <a:noFill/>
            <a:ln w="19050" cap="flat">
              <a:solidFill>
                <a:srgbClr val="FF0000"/>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146" name="Shape 146"/>
            <p:cNvSpPr/>
            <p:nvPr/>
          </p:nvSpPr>
          <p:spPr>
            <a:xfrm>
              <a:off y="1854175" x="4028300"/>
              <a:ext cy="371699" cx="2012100"/>
            </a:xfrm>
            <a:prstGeom prst="homePlate">
              <a:avLst>
                <a:gd fmla="val 50000" name="adj"/>
              </a:avLst>
            </a:prstGeom>
            <a:solidFill>
              <a:srgbClr val="F4CCCC"/>
            </a:solidFill>
            <a:ln w="19050" cap="flat">
              <a:solidFill>
                <a:srgbClr val="FF0000"/>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147" name="Shape 147"/>
            <p:cNvSpPr txBox="1"/>
            <p:nvPr/>
          </p:nvSpPr>
          <p:spPr>
            <a:xfrm>
              <a:off y="1851112" x="4061512"/>
              <a:ext cy="457200" cx="1971000"/>
            </a:xfrm>
            <a:prstGeom prst="rect">
              <a:avLst/>
            </a:prstGeom>
            <a:noFill/>
            <a:ln>
              <a:noFill/>
            </a:ln>
          </p:spPr>
          <p:txBody>
            <a:bodyPr bIns="91425" rIns="91425" lIns="91425" tIns="91425" anchor="t" anchorCtr="0">
              <a:noAutofit/>
            </a:bodyPr>
            <a:lstStyle/>
            <a:p>
              <a:pPr>
                <a:spcBef>
                  <a:spcPts val="0"/>
                </a:spcBef>
                <a:buNone/>
              </a:pPr>
              <a:r>
                <a:rPr lang="en"/>
                <a:t>Click the capture icon</a:t>
              </a:r>
            </a:p>
          </p:txBody>
        </p:sp>
      </p:grpSp>
      <p:grpSp>
        <p:nvGrpSpPr>
          <p:cNvPr id="148" name="Shape 148"/>
          <p:cNvGrpSpPr/>
          <p:nvPr/>
        </p:nvGrpSpPr>
        <p:grpSpPr>
          <a:xfrm>
            <a:off y="1949049" x="2200675"/>
            <a:ext cy="2959900" cx="4742649"/>
            <a:chOff y="1949046" x="616025"/>
            <a:chExt cy="2959900" cx="4742649"/>
          </a:xfrm>
        </p:grpSpPr>
        <p:pic>
          <p:nvPicPr>
            <p:cNvPr id="149" name="Shape 149"/>
            <p:cNvPicPr preferRelativeResize="0"/>
            <p:nvPr/>
          </p:nvPicPr>
          <p:blipFill>
            <a:blip r:embed="rId4">
              <a:alphaModFix/>
            </a:blip>
            <a:stretch>
              <a:fillRect/>
            </a:stretch>
          </p:blipFill>
          <p:spPr>
            <a:xfrm>
              <a:off y="1949046" x="616025"/>
              <a:ext cy="2959900" cx="4742649"/>
            </a:xfrm>
            <a:prstGeom prst="rect">
              <a:avLst/>
            </a:prstGeom>
            <a:noFill/>
            <a:ln>
              <a:noFill/>
            </a:ln>
          </p:spPr>
        </p:pic>
        <p:sp>
          <p:nvSpPr>
            <p:cNvPr id="150" name="Shape 150"/>
            <p:cNvSpPr/>
            <p:nvPr/>
          </p:nvSpPr>
          <p:spPr>
            <a:xfrm rot="1686449">
              <a:off y="2648642" x="828026"/>
              <a:ext cy="254064" cx="1270994"/>
            </a:xfrm>
            <a:prstGeom prst="leftArrow">
              <a:avLst>
                <a:gd fmla="val 50000" name="adj1"/>
                <a:gd fmla="val 50000" name="adj2"/>
              </a:avLst>
            </a:prstGeom>
            <a:solidFill>
              <a:srgbClr val="CFE2F3"/>
            </a:solidFill>
            <a:ln w="19050" cap="flat">
              <a:solidFill>
                <a:srgbClr val="0000FF"/>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151" name="Shape 151"/>
            <p:cNvSpPr txBox="1"/>
            <p:nvPr/>
          </p:nvSpPr>
          <p:spPr>
            <a:xfrm>
              <a:off y="2853299" x="1792750"/>
              <a:ext cy="1151399" cx="2389200"/>
            </a:xfrm>
            <a:prstGeom prst="rect">
              <a:avLst/>
            </a:prstGeom>
            <a:solidFill>
              <a:srgbClr val="F4CCCC"/>
            </a:solidFill>
            <a:ln w="19050" cap="flat">
              <a:solidFill>
                <a:srgbClr val="FF0000"/>
              </a:solidFill>
              <a:prstDash val="solid"/>
              <a:round/>
              <a:headEnd w="med" len="med" type="none"/>
              <a:tailEnd w="med" len="med" type="none"/>
            </a:ln>
          </p:spPr>
          <p:txBody>
            <a:bodyPr bIns="91425" rIns="91425" lIns="91425" tIns="91425" anchor="ctr" anchorCtr="0">
              <a:noAutofit/>
            </a:bodyPr>
            <a:lstStyle/>
            <a:p>
              <a:pPr algn="ctr">
                <a:spcBef>
                  <a:spcPts val="0"/>
                </a:spcBef>
                <a:buNone/>
              </a:pPr>
              <a:r>
                <a:rPr lang="en"/>
                <a:t>Then choose the items you want to generate citations for (only one in this example)</a:t>
              </a:r>
            </a:p>
          </p:txBody>
        </p:sp>
      </p:grpSp>
      <p:grpSp>
        <p:nvGrpSpPr>
          <p:cNvPr id="152" name="Shape 152"/>
          <p:cNvGrpSpPr/>
          <p:nvPr/>
        </p:nvGrpSpPr>
        <p:grpSpPr>
          <a:xfrm>
            <a:off y="4024325" x="1829625"/>
            <a:ext cy="2321774" cx="7164299"/>
            <a:chOff y="4024325" x="1829625"/>
            <a:chExt cy="2321774" cx="7164299"/>
          </a:xfrm>
        </p:grpSpPr>
        <p:sp>
          <p:nvSpPr>
            <p:cNvPr id="153" name="Shape 153"/>
            <p:cNvSpPr txBox="1"/>
            <p:nvPr/>
          </p:nvSpPr>
          <p:spPr>
            <a:xfrm>
              <a:off y="4587800" x="1829625"/>
              <a:ext cy="1758299" cx="4909199"/>
            </a:xfrm>
            <a:prstGeom prst="rect">
              <a:avLst/>
            </a:prstGeom>
            <a:solidFill>
              <a:srgbClr val="F4CCCC"/>
            </a:solidFill>
            <a:ln w="19050" cap="flat">
              <a:solidFill>
                <a:srgbClr val="FF0000"/>
              </a:solidFill>
              <a:prstDash val="solid"/>
              <a:round/>
              <a:headEnd w="med" len="med" type="none"/>
              <a:tailEnd w="med" len="med" type="none"/>
            </a:ln>
          </p:spPr>
          <p:txBody>
            <a:bodyPr bIns="91425" rIns="91425" lIns="91425" tIns="91425" anchor="ctr" anchorCtr="0">
              <a:noAutofit/>
            </a:bodyPr>
            <a:lstStyle/>
            <a:p>
              <a:pPr>
                <a:spcBef>
                  <a:spcPts val="0"/>
                </a:spcBef>
                <a:buNone/>
              </a:pPr>
              <a:r>
                <a:rPr lang="en"/>
                <a:t>Ta-da! Your citation is now complete. You can see, review, and edit your metadata on the right (more on that later). At this point it’s advisable to download and attach the actual PDF file from the database via Zotero. You can also add a note and do note taking inside Zotero while you read the PDF.</a:t>
              </a:r>
            </a:p>
          </p:txBody>
        </p:sp>
        <p:sp>
          <p:nvSpPr>
            <p:cNvPr id="154" name="Shape 154"/>
            <p:cNvSpPr/>
            <p:nvPr/>
          </p:nvSpPr>
          <p:spPr>
            <a:xfrm>
              <a:off y="4024325" x="1829625"/>
              <a:ext cy="2321699" cx="7164299"/>
            </a:xfrm>
            <a:prstGeom prst="rect">
              <a:avLst/>
            </a:prstGeom>
            <a:noFill/>
            <a:ln w="19050" cap="flat">
              <a:solidFill>
                <a:srgbClr val="FF0000"/>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grpSp>
      <p:sp>
        <p:nvSpPr>
          <p:cNvPr id="155" name="Shape 155"/>
          <p:cNvSpPr txBox="1"/>
          <p:nvPr/>
        </p:nvSpPr>
        <p:spPr>
          <a:xfrm>
            <a:off y="900900" x="214350"/>
            <a:ext cy="5056200" cx="8715300"/>
          </a:xfrm>
          <a:prstGeom prst="rect">
            <a:avLst/>
          </a:prstGeom>
          <a:solidFill>
            <a:srgbClr val="F4CCCC"/>
          </a:solidFill>
          <a:ln w="19050" cap="flat">
            <a:solidFill>
              <a:srgbClr val="FF0000"/>
            </a:solidFill>
            <a:prstDash val="solid"/>
            <a:round/>
            <a:headEnd w="med" len="med" type="none"/>
            <a:tailEnd w="med" len="med" type="none"/>
          </a:ln>
        </p:spPr>
        <p:txBody>
          <a:bodyPr bIns="91425" rIns="91425" lIns="91425" tIns="91425" anchor="ctr" anchorCtr="0">
            <a:noAutofit/>
          </a:bodyPr>
          <a:lstStyle/>
          <a:p>
            <a:pPr algn="ctr" rtl="0" lvl="0">
              <a:spcBef>
                <a:spcPts val="0"/>
              </a:spcBef>
              <a:buNone/>
            </a:pPr>
            <a:r>
              <a:rPr b="1" sz="3600" lang="en"/>
              <a:t>To be VERY CLEAR:</a:t>
            </a:r>
          </a:p>
          <a:p>
            <a:pPr algn="ctr" rtl="0" lvl="0">
              <a:spcBef>
                <a:spcPts val="0"/>
              </a:spcBef>
              <a:buNone/>
            </a:pPr>
            <a:r>
              <a:t/>
            </a:r>
            <a:endParaRPr b="1" sz="2400"/>
          </a:p>
          <a:p>
            <a:pPr algn="ctr" rtl="0" lvl="0" indent="-381000" marL="457200">
              <a:spcBef>
                <a:spcPts val="0"/>
              </a:spcBef>
              <a:buClr>
                <a:srgbClr val="000000"/>
              </a:buClr>
              <a:buSzPct val="100000"/>
              <a:buFont typeface="Arial"/>
              <a:buChar char="●"/>
            </a:pPr>
            <a:r>
              <a:rPr u="sng" b="1" sz="2400" lang="en" i="1">
                <a:solidFill>
                  <a:srgbClr val="CC0000"/>
                </a:solidFill>
              </a:rPr>
              <a:t>ALWAYS</a:t>
            </a:r>
            <a:r>
              <a:rPr b="1" sz="2400" lang="en"/>
              <a:t> double check your citations</a:t>
            </a:r>
          </a:p>
          <a:p>
            <a:pPr algn="ctr" rtl="0" lvl="0">
              <a:spcBef>
                <a:spcPts val="0"/>
              </a:spcBef>
              <a:buNone/>
            </a:pPr>
            <a:r>
              <a:t/>
            </a:r>
            <a:endParaRPr b="1" sz="1000"/>
          </a:p>
          <a:p>
            <a:pPr algn="ctr" rtl="0" lvl="0" indent="-381000" marL="457200">
              <a:spcBef>
                <a:spcPts val="0"/>
              </a:spcBef>
              <a:buClr>
                <a:srgbClr val="000000"/>
              </a:buClr>
              <a:buSzPct val="100000"/>
              <a:buFont typeface="Arial"/>
              <a:buChar char="●"/>
            </a:pPr>
            <a:r>
              <a:rPr u="sng" b="1" sz="2400" lang="en" i="1">
                <a:solidFill>
                  <a:srgbClr val="CC0000"/>
                </a:solidFill>
              </a:rPr>
              <a:t>NEVER</a:t>
            </a:r>
            <a:r>
              <a:rPr b="1" sz="2400" lang="en">
                <a:solidFill>
                  <a:srgbClr val="CC0000"/>
                </a:solidFill>
              </a:rPr>
              <a:t> </a:t>
            </a:r>
            <a:r>
              <a:rPr b="1" sz="2400" lang="en"/>
              <a:t>assume your data is 100 % correct</a:t>
            </a:r>
          </a:p>
          <a:p>
            <a:pPr algn="ctr" rtl="0" lvl="0">
              <a:spcBef>
                <a:spcPts val="0"/>
              </a:spcBef>
              <a:buNone/>
            </a:pPr>
            <a:r>
              <a:t/>
            </a:r>
            <a:endParaRPr b="1" sz="1000"/>
          </a:p>
          <a:p>
            <a:pPr algn="ctr" rtl="0" lvl="0" indent="-381000" marL="457200">
              <a:spcBef>
                <a:spcPts val="0"/>
              </a:spcBef>
              <a:buClr>
                <a:srgbClr val="000000"/>
              </a:buClr>
              <a:buSzPct val="100000"/>
              <a:buFont typeface="Arial"/>
              <a:buChar char="●"/>
            </a:pPr>
            <a:r>
              <a:rPr b="1" sz="2400" lang="en"/>
              <a:t>Databases often have typos</a:t>
            </a:r>
          </a:p>
          <a:p>
            <a:pPr algn="ctr" rtl="0" lvl="0">
              <a:spcBef>
                <a:spcPts val="0"/>
              </a:spcBef>
              <a:buNone/>
            </a:pPr>
            <a:r>
              <a:t/>
            </a:r>
            <a:endParaRPr b="1" sz="1000"/>
          </a:p>
          <a:p>
            <a:pPr algn="ctr" rtl="0" lvl="0" indent="-381000" marL="457200">
              <a:spcBef>
                <a:spcPts val="0"/>
              </a:spcBef>
              <a:buClr>
                <a:srgbClr val="000000"/>
              </a:buClr>
              <a:buSzPct val="100000"/>
              <a:buFont typeface="Arial"/>
              <a:buChar char="●"/>
            </a:pPr>
            <a:r>
              <a:rPr b="1" sz="2400" lang="en"/>
              <a:t>Databases may have bad metadata</a:t>
            </a:r>
          </a:p>
          <a:p>
            <a:pPr algn="ctr" rtl="0" lvl="0">
              <a:spcBef>
                <a:spcPts val="0"/>
              </a:spcBef>
              <a:buNone/>
            </a:pPr>
            <a:r>
              <a:t/>
            </a:r>
            <a:endParaRPr b="1" sz="1000"/>
          </a:p>
          <a:p>
            <a:pPr algn="ctr" rtl="0" lvl="0" indent="-381000" marL="457200">
              <a:spcBef>
                <a:spcPts val="0"/>
              </a:spcBef>
              <a:buClr>
                <a:srgbClr val="000000"/>
              </a:buClr>
              <a:buSzPct val="100000"/>
              <a:buFont typeface="Arial"/>
              <a:buChar char="●"/>
            </a:pPr>
            <a:r>
              <a:rPr b="1" sz="2400" lang="en"/>
              <a:t>Name order can get jumbled</a:t>
            </a:r>
          </a:p>
        </p:txBody>
      </p:sp>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141"/>
                                        </p:tgtEl>
                                        <p:attrNameLst>
                                          <p:attrName>style.visibility</p:attrName>
                                        </p:attrNameLst>
                                      </p:cBhvr>
                                      <p:to>
                                        <p:strVal val="visible"/>
                                      </p:to>
                                    </p:set>
                                    <p:animEffect transition="in" filter="fade">
                                      <p:cBhvr>
                                        <p:cTn dur="500"/>
                                        <p:tgtEl>
                                          <p:spTgt spid="141"/>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144"/>
                                        </p:tgtEl>
                                        <p:attrNameLst>
                                          <p:attrName>style.visibility</p:attrName>
                                        </p:attrNameLst>
                                      </p:cBhvr>
                                      <p:to>
                                        <p:strVal val="visible"/>
                                      </p:to>
                                    </p:set>
                                    <p:animEffect transition="in" filter="fade">
                                      <p:cBhvr>
                                        <p:cTn dur="500"/>
                                        <p:tgtEl>
                                          <p:spTgt spid="144"/>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148"/>
                                        </p:tgtEl>
                                        <p:attrNameLst>
                                          <p:attrName>style.visibility</p:attrName>
                                        </p:attrNameLst>
                                      </p:cBhvr>
                                      <p:to>
                                        <p:strVal val="visible"/>
                                      </p:to>
                                    </p:set>
                                    <p:animEffect transition="in" filter="fade">
                                      <p:cBhvr>
                                        <p:cTn dur="500"/>
                                        <p:tgtEl>
                                          <p:spTgt spid="148"/>
                                        </p:tgtEl>
                                      </p:cBhvr>
                                    </p:animEffect>
                                  </p:childTnLst>
                                </p:cTn>
                              </p:par>
                              <p:par>
                                <p:cTn presetID="10" fill="hold" presetSubtype="0" presetClass="exit" nodeType="withEffect">
                                  <p:stCondLst>
                                    <p:cond delay="0"/>
                                  </p:stCondLst>
                                  <p:childTnLst>
                                    <p:animEffect transition="out" filter="fade">
                                      <p:cBhvr>
                                        <p:cTn dur="500"/>
                                        <p:tgtEl>
                                          <p:spTgt spid="144"/>
                                        </p:tgtEl>
                                      </p:cBhvr>
                                    </p:animEffect>
                                    <p:set>
                                      <p:cBhvr>
                                        <p:cTn dur="1" fill="hold">
                                          <p:stCondLst>
                                            <p:cond delay="500"/>
                                          </p:stCondLst>
                                        </p:cTn>
                                        <p:tgtEl>
                                          <p:spTgt spid="144"/>
                                        </p:tgtEl>
                                        <p:attrNameLst>
                                          <p:attrName>style.visibility</p:attrName>
                                        </p:attrNameLst>
                                      </p:cBhvr>
                                      <p:to>
                                        <p:strVal val="hidden"/>
                                      </p:to>
                                    </p:set>
                                  </p:childTnLst>
                                </p:cTn>
                              </p:par>
                              <p:par>
                                <p:cTn presetID="10" fill="hold" presetSubtype="0" presetClass="exit" nodeType="withEffect">
                                  <p:stCondLst>
                                    <p:cond delay="0"/>
                                  </p:stCondLst>
                                  <p:childTnLst>
                                    <p:animEffect transition="out" filter="fade">
                                      <p:cBhvr>
                                        <p:cTn dur="500"/>
                                        <p:tgtEl>
                                          <p:spTgt spid="141"/>
                                        </p:tgtEl>
                                      </p:cBhvr>
                                    </p:animEffect>
                                    <p:set>
                                      <p:cBhvr>
                                        <p:cTn dur="1" fill="hold">
                                          <p:stCondLst>
                                            <p:cond delay="500"/>
                                          </p:stCondLst>
                                        </p:cTn>
                                        <p:tgtEl>
                                          <p:spTgt spid="14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152"/>
                                        </p:tgtEl>
                                        <p:attrNameLst>
                                          <p:attrName>style.visibility</p:attrName>
                                        </p:attrNameLst>
                                      </p:cBhvr>
                                      <p:to>
                                        <p:strVal val="visible"/>
                                      </p:to>
                                    </p:set>
                                    <p:animEffect transition="in" filter="fade">
                                      <p:cBhvr>
                                        <p:cTn dur="500"/>
                                        <p:tgtEl>
                                          <p:spTgt spid="152"/>
                                        </p:tgtEl>
                                      </p:cBhvr>
                                    </p:animEffect>
                                  </p:childTnLst>
                                </p:cTn>
                              </p:par>
                              <p:par>
                                <p:cTn presetID="10" fill="hold" presetSubtype="0" presetClass="exit" nodeType="withEffect">
                                  <p:stCondLst>
                                    <p:cond delay="0"/>
                                  </p:stCondLst>
                                  <p:childTnLst>
                                    <p:animEffect transition="out" filter="fade">
                                      <p:cBhvr>
                                        <p:cTn dur="500"/>
                                        <p:tgtEl>
                                          <p:spTgt spid="148"/>
                                        </p:tgtEl>
                                      </p:cBhvr>
                                    </p:animEffect>
                                    <p:set>
                                      <p:cBhvr>
                                        <p:cTn dur="1" fill="hold">
                                          <p:stCondLst>
                                            <p:cond delay="500"/>
                                          </p:stCondLst>
                                        </p:cTn>
                                        <p:tgtEl>
                                          <p:spTgt spid="14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155"/>
                                        </p:tgtEl>
                                        <p:attrNameLst>
                                          <p:attrName>style.visibility</p:attrName>
                                        </p:attrNameLst>
                                      </p:cBhvr>
                                      <p:to>
                                        <p:strVal val="visible"/>
                                      </p:to>
                                    </p:set>
                                    <p:animEffect transition="in" filter="fade">
                                      <p:cBhvr>
                                        <p:cTn dur="500"/>
                                        <p:tgtEl>
                                          <p:spTgt spid="155"/>
                                        </p:tgtEl>
                                      </p:cBhvr>
                                    </p:animEffect>
                                  </p:childTnLst>
                                </p:cTn>
                              </p:par>
                              <p:par>
                                <p:cTn presetID="10" fill="hold" presetSubtype="0" presetClass="exit" nodeType="withEffect">
                                  <p:stCondLst>
                                    <p:cond delay="0"/>
                                  </p:stCondLst>
                                  <p:childTnLst>
                                    <p:animEffect transition="out" filter="fade">
                                      <p:cBhvr>
                                        <p:cTn dur="500"/>
                                        <p:tgtEl>
                                          <p:spTgt spid="152"/>
                                        </p:tgtEl>
                                      </p:cBhvr>
                                    </p:animEffect>
                                    <p:set>
                                      <p:cBhvr>
                                        <p:cTn dur="1" fill="hold">
                                          <p:stCondLst>
                                            <p:cond delay="500"/>
                                          </p:stCondLst>
                                        </p:cTn>
                                        <p:tgtEl>
                                          <p:spTgt spid="152"/>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9" name="Shape 159"/>
        <p:cNvGrpSpPr/>
        <p:nvPr/>
      </p:nvGrpSpPr>
      <p:grpSpPr>
        <a:xfrm>
          <a:off y="0" x="0"/>
          <a:ext cy="0" cx="0"/>
          <a:chOff y="0" x="0"/>
          <a:chExt cy="0" cx="0"/>
        </a:xfrm>
      </p:grpSpPr>
      <p:sp>
        <p:nvSpPr>
          <p:cNvPr id="160" name="Shape 160"/>
          <p:cNvSpPr txBox="1"/>
          <p:nvPr>
            <p:ph type="title"/>
          </p:nvPr>
        </p:nvSpPr>
        <p:spPr>
          <a:xfrm>
            <a:off y="274649" x="457200"/>
            <a:ext cy="634800" cx="8229600"/>
          </a:xfrm>
          <a:prstGeom prst="rect">
            <a:avLst/>
          </a:prstGeom>
        </p:spPr>
        <p:txBody>
          <a:bodyPr bIns="91425" rIns="91425" lIns="91425" tIns="91425" anchor="ctr" anchorCtr="0">
            <a:noAutofit/>
          </a:bodyPr>
          <a:lstStyle/>
          <a:p>
            <a:pPr algn="ctr" rtl="0" lvl="0">
              <a:spcBef>
                <a:spcPts val="0"/>
              </a:spcBef>
              <a:buNone/>
            </a:pPr>
            <a:r>
              <a:rPr lang="en">
                <a:solidFill>
                  <a:srgbClr val="A61C00"/>
                </a:solidFill>
              </a:rPr>
              <a:t>Activate </a:t>
            </a:r>
            <a:r>
              <a:rPr u="sng" lang="en">
                <a:solidFill>
                  <a:schemeClr val="hlink"/>
                </a:solidFill>
                <a:hlinkClick r:id="rId3"/>
              </a:rPr>
              <a:t>PDF indexing</a:t>
            </a:r>
            <a:r>
              <a:rPr lang="en">
                <a:solidFill>
                  <a:srgbClr val="A61C00"/>
                </a:solidFill>
              </a:rPr>
              <a:t>*</a:t>
            </a:r>
          </a:p>
        </p:txBody>
      </p:sp>
      <p:sp>
        <p:nvSpPr>
          <p:cNvPr id="161" name="Shape 161"/>
          <p:cNvSpPr txBox="1"/>
          <p:nvPr>
            <p:ph idx="1" type="body"/>
          </p:nvPr>
        </p:nvSpPr>
        <p:spPr>
          <a:xfrm>
            <a:off y="909450" x="457200"/>
            <a:ext cy="1091100" cx="8229600"/>
          </a:xfrm>
          <a:prstGeom prst="rect">
            <a:avLst/>
          </a:prstGeom>
        </p:spPr>
        <p:txBody>
          <a:bodyPr bIns="91425" rIns="91425" lIns="91425" tIns="91425" anchor="t" anchorCtr="0">
            <a:noAutofit/>
          </a:bodyPr>
          <a:lstStyle/>
          <a:p>
            <a:pPr rtl="0" lvl="0" indent="-342900" marL="457200">
              <a:spcBef>
                <a:spcPts val="0"/>
              </a:spcBef>
              <a:buClr>
                <a:srgbClr val="CC4125"/>
              </a:buClr>
              <a:buSzPct val="100000"/>
              <a:buFont typeface="Arial"/>
              <a:buChar char="●"/>
            </a:pPr>
            <a:r>
              <a:rPr b="1" sz="1800" lang="en">
                <a:solidFill>
                  <a:srgbClr val="CC4125"/>
                </a:solidFill>
              </a:rPr>
              <a:t>A feature you should always activate because:</a:t>
            </a:r>
          </a:p>
          <a:p>
            <a:pPr rtl="0" lvl="1" indent="-317500" marL="914400">
              <a:spcBef>
                <a:spcPts val="0"/>
              </a:spcBef>
              <a:buClr>
                <a:srgbClr val="CC4125"/>
              </a:buClr>
              <a:buSzPct val="100000"/>
              <a:buFont typeface="Courier New"/>
              <a:buChar char="o"/>
            </a:pPr>
            <a:r>
              <a:rPr b="1" sz="1400" lang="en">
                <a:solidFill>
                  <a:srgbClr val="CC4125"/>
                </a:solidFill>
              </a:rPr>
              <a:t>Zotero will be able to search through any PDF’s you’ve downloaded</a:t>
            </a:r>
          </a:p>
          <a:p>
            <a:pPr rtl="0" lvl="1" indent="-317500" marL="914400">
              <a:spcBef>
                <a:spcPts val="0"/>
              </a:spcBef>
              <a:buClr>
                <a:srgbClr val="CC4125"/>
              </a:buClr>
              <a:buSzPct val="100000"/>
              <a:buFont typeface="Courier New"/>
              <a:buChar char="o"/>
            </a:pPr>
            <a:r>
              <a:rPr b="1" sz="1400" lang="en">
                <a:solidFill>
                  <a:srgbClr val="CC4125"/>
                </a:solidFill>
              </a:rPr>
              <a:t>You can use a one-click solution to rename your PDFs.</a:t>
            </a:r>
          </a:p>
        </p:txBody>
      </p:sp>
      <p:cxnSp>
        <p:nvCxnSpPr>
          <p:cNvPr id="162" name="Shape 162"/>
          <p:cNvCxnSpPr/>
          <p:nvPr/>
        </p:nvCxnSpPr>
        <p:spPr>
          <a:xfrm>
            <a:off y="906475" x="817500"/>
            <a:ext cy="0" cx="7509000"/>
          </a:xfrm>
          <a:prstGeom prst="straightConnector1">
            <a:avLst/>
          </a:prstGeom>
          <a:noFill/>
          <a:ln w="19050" cap="flat">
            <a:solidFill>
              <a:schemeClr val="dk2"/>
            </a:solidFill>
            <a:prstDash val="solid"/>
            <a:round/>
            <a:headEnd w="lg" len="lg" type="none"/>
            <a:tailEnd w="lg" len="lg" type="none"/>
          </a:ln>
        </p:spPr>
      </p:cxnSp>
      <p:pic>
        <p:nvPicPr>
          <p:cNvPr id="163" name="Shape 163"/>
          <p:cNvPicPr preferRelativeResize="0"/>
          <p:nvPr/>
        </p:nvPicPr>
        <p:blipFill>
          <a:blip r:embed="rId4">
            <a:alphaModFix/>
          </a:blip>
          <a:stretch>
            <a:fillRect/>
          </a:stretch>
        </p:blipFill>
        <p:spPr>
          <a:xfrm>
            <a:off y="2000525" x="2066925"/>
            <a:ext cy="4714875" cx="5010150"/>
          </a:xfrm>
          <a:prstGeom prst="rect">
            <a:avLst/>
          </a:prstGeom>
          <a:noFill/>
          <a:ln>
            <a:noFill/>
          </a:ln>
        </p:spPr>
      </p:pic>
      <p:sp>
        <p:nvSpPr>
          <p:cNvPr id="164" name="Shape 164"/>
          <p:cNvSpPr/>
          <p:nvPr/>
        </p:nvSpPr>
        <p:spPr>
          <a:xfrm>
            <a:off y="3734175" x="2208325"/>
            <a:ext cy="1514699" cx="4738499"/>
          </a:xfrm>
          <a:prstGeom prst="rect">
            <a:avLst/>
          </a:prstGeom>
          <a:noFill/>
          <a:ln w="19050" cap="flat">
            <a:solidFill>
              <a:srgbClr val="FF0000"/>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grpSp>
        <p:nvGrpSpPr>
          <p:cNvPr id="165" name="Shape 165"/>
          <p:cNvGrpSpPr/>
          <p:nvPr/>
        </p:nvGrpSpPr>
        <p:grpSpPr>
          <a:xfrm>
            <a:off y="4388200" x="2294024"/>
            <a:ext cy="529199" cx="4534313"/>
            <a:chOff y="4188175" x="2767425"/>
            <a:chExt cy="529199" cx="4495651"/>
          </a:xfrm>
        </p:grpSpPr>
        <p:sp>
          <p:nvSpPr>
            <p:cNvPr id="166" name="Shape 166"/>
            <p:cNvSpPr txBox="1"/>
            <p:nvPr/>
          </p:nvSpPr>
          <p:spPr>
            <a:xfrm>
              <a:off y="4188175" x="2767576"/>
              <a:ext cy="339600" cx="4495499"/>
            </a:xfrm>
            <a:prstGeom prst="rect">
              <a:avLst/>
            </a:prstGeom>
            <a:solidFill>
              <a:srgbClr val="F4CCCC"/>
            </a:solidFill>
            <a:ln w="19050" cap="flat">
              <a:solidFill>
                <a:srgbClr val="FF0000"/>
              </a:solidFill>
              <a:prstDash val="solid"/>
              <a:round/>
              <a:headEnd w="med" len="med" type="none"/>
              <a:tailEnd w="med" len="med" type="none"/>
            </a:ln>
          </p:spPr>
          <p:txBody>
            <a:bodyPr bIns="91425" rIns="91425" lIns="91425" tIns="91425" anchor="ctr" anchorCtr="0">
              <a:noAutofit/>
            </a:bodyPr>
            <a:lstStyle/>
            <a:p>
              <a:pPr algn="ctr">
                <a:spcBef>
                  <a:spcPts val="0"/>
                </a:spcBef>
                <a:buNone/>
              </a:pPr>
              <a:r>
                <a:rPr lang="en"/>
                <a:t>Install PDF Indexing</a:t>
              </a:r>
            </a:p>
          </p:txBody>
        </p:sp>
        <p:sp>
          <p:nvSpPr>
            <p:cNvPr id="167" name="Shape 167"/>
            <p:cNvSpPr/>
            <p:nvPr/>
          </p:nvSpPr>
          <p:spPr>
            <a:xfrm>
              <a:off y="4527775" x="2767425"/>
              <a:ext cy="189599" cx="4495499"/>
            </a:xfrm>
            <a:prstGeom prst="rect">
              <a:avLst/>
            </a:prstGeom>
            <a:noFill/>
            <a:ln w="19050" cap="flat">
              <a:solidFill>
                <a:srgbClr val="FF0000"/>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grpSp>
      <p:grpSp>
        <p:nvGrpSpPr>
          <p:cNvPr id="168" name="Shape 168"/>
          <p:cNvGrpSpPr/>
          <p:nvPr/>
        </p:nvGrpSpPr>
        <p:grpSpPr>
          <a:xfrm>
            <a:off y="3055087" x="2302312"/>
            <a:ext cy="785087" cx="2244012"/>
            <a:chOff y="3055087" x="2302312"/>
            <a:chExt cy="785087" cx="2244012"/>
          </a:xfrm>
        </p:grpSpPr>
        <p:sp>
          <p:nvSpPr>
            <p:cNvPr id="169" name="Shape 169"/>
            <p:cNvSpPr/>
            <p:nvPr/>
          </p:nvSpPr>
          <p:spPr>
            <a:xfrm>
              <a:off y="3055087" x="2302312"/>
              <a:ext cy="215999" cx="2244000"/>
            </a:xfrm>
            <a:prstGeom prst="rect">
              <a:avLst/>
            </a:prstGeom>
            <a:noFill/>
            <a:ln w="19050" cap="flat">
              <a:solidFill>
                <a:srgbClr val="FF0000"/>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170" name="Shape 170"/>
            <p:cNvSpPr txBox="1"/>
            <p:nvPr/>
          </p:nvSpPr>
          <p:spPr>
            <a:xfrm>
              <a:off y="3271075" x="2302325"/>
              <a:ext cy="569100" cx="2244000"/>
            </a:xfrm>
            <a:prstGeom prst="rect">
              <a:avLst/>
            </a:prstGeom>
            <a:solidFill>
              <a:srgbClr val="F4CCCC"/>
            </a:solidFill>
            <a:ln w="19050" cap="flat">
              <a:solidFill>
                <a:srgbClr val="FF0000"/>
              </a:solidFill>
              <a:prstDash val="solid"/>
              <a:round/>
              <a:headEnd w="med" len="med" type="none"/>
              <a:tailEnd w="med" len="med" type="none"/>
            </a:ln>
          </p:spPr>
          <p:txBody>
            <a:bodyPr bIns="91425" rIns="91425" lIns="91425" tIns="91425" anchor="ctr" anchorCtr="0">
              <a:noAutofit/>
            </a:bodyPr>
            <a:lstStyle/>
            <a:p>
              <a:pPr algn="ctr">
                <a:spcBef>
                  <a:spcPts val="0"/>
                </a:spcBef>
                <a:buNone/>
              </a:pPr>
              <a:r>
                <a:rPr lang="en"/>
                <a:t>Finally, rebuild your index</a:t>
              </a:r>
            </a:p>
          </p:txBody>
        </p:sp>
      </p:grpSp>
      <p:sp>
        <p:nvSpPr>
          <p:cNvPr id="171" name="Shape 171"/>
          <p:cNvSpPr txBox="1"/>
          <p:nvPr/>
        </p:nvSpPr>
        <p:spPr>
          <a:xfrm>
            <a:off y="5151150" x="7316250"/>
            <a:ext cy="1564499" cx="1540799"/>
          </a:xfrm>
          <a:prstGeom prst="rect">
            <a:avLst/>
          </a:prstGeom>
          <a:noFill/>
          <a:ln>
            <a:noFill/>
          </a:ln>
        </p:spPr>
        <p:txBody>
          <a:bodyPr bIns="91425" rIns="91425" lIns="91425" tIns="91425" anchor="b" anchorCtr="0">
            <a:noAutofit/>
          </a:bodyPr>
          <a:lstStyle/>
          <a:p>
            <a:pPr algn="ctr" rtl="0" lvl="0">
              <a:spcBef>
                <a:spcPts val="0"/>
              </a:spcBef>
              <a:buNone/>
            </a:pPr>
            <a:r>
              <a:rPr lang="en"/>
              <a:t>Where do the PDFs go? We will review that when we learn to back-up our Zotero Library</a:t>
            </a:r>
          </a:p>
        </p:txBody>
      </p:sp>
      <p:sp>
        <p:nvSpPr>
          <p:cNvPr id="172" name="Shape 172"/>
          <p:cNvSpPr txBox="1"/>
          <p:nvPr/>
        </p:nvSpPr>
        <p:spPr>
          <a:xfrm>
            <a:off y="5648900" x="270906"/>
            <a:ext cy="1066500" cx="1540799"/>
          </a:xfrm>
          <a:prstGeom prst="rect">
            <a:avLst/>
          </a:prstGeom>
          <a:noFill/>
          <a:ln>
            <a:noFill/>
          </a:ln>
        </p:spPr>
        <p:txBody>
          <a:bodyPr bIns="91425" rIns="91425" lIns="91425" tIns="91425" anchor="b" anchorCtr="0">
            <a:noAutofit/>
          </a:bodyPr>
          <a:lstStyle/>
          <a:p>
            <a:pPr algn="ctr" rtl="0" lvl="0">
              <a:spcBef>
                <a:spcPts val="0"/>
              </a:spcBef>
              <a:buNone/>
            </a:pPr>
            <a:r>
              <a:rPr lang="en"/>
              <a:t>* for now, you can’t index PDFs in Japanese.</a:t>
            </a:r>
          </a:p>
        </p:txBody>
      </p:sp>
      <p:grpSp>
        <p:nvGrpSpPr>
          <p:cNvPr id="173" name="Shape 173"/>
          <p:cNvGrpSpPr/>
          <p:nvPr/>
        </p:nvGrpSpPr>
        <p:grpSpPr>
          <a:xfrm>
            <a:off y="2283618" x="3399817"/>
            <a:ext cy="490781" cx="2695807"/>
            <a:chOff y="2283618" x="3399817"/>
            <a:chExt cy="490781" cx="2695807"/>
          </a:xfrm>
        </p:grpSpPr>
        <p:sp>
          <p:nvSpPr>
            <p:cNvPr id="174" name="Shape 174"/>
            <p:cNvSpPr/>
            <p:nvPr/>
          </p:nvSpPr>
          <p:spPr>
            <a:xfrm>
              <a:off y="2286000" x="3399817"/>
              <a:ext cy="488399" cx="566100"/>
            </a:xfrm>
            <a:prstGeom prst="rect">
              <a:avLst/>
            </a:prstGeom>
            <a:noFill/>
            <a:ln w="19050" cap="flat">
              <a:solidFill>
                <a:srgbClr val="FF0000"/>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grpSp>
          <p:nvGrpSpPr>
            <p:cNvPr id="175" name="Shape 175"/>
            <p:cNvGrpSpPr/>
            <p:nvPr/>
          </p:nvGrpSpPr>
          <p:grpSpPr>
            <a:xfrm>
              <a:off y="2283618" x="3965924"/>
              <a:ext cy="488400" cx="2129700"/>
              <a:chOff y="2284806" x="4016474"/>
              <a:chExt cy="488400" cx="2129700"/>
            </a:xfrm>
          </p:grpSpPr>
          <p:sp>
            <p:nvSpPr>
              <p:cNvPr id="176" name="Shape 176"/>
              <p:cNvSpPr/>
              <p:nvPr/>
            </p:nvSpPr>
            <p:spPr>
              <a:xfrm rot="10800000">
                <a:off y="2284806" x="4016474"/>
                <a:ext cy="488399" cx="2129700"/>
              </a:xfrm>
              <a:prstGeom prst="homePlate">
                <a:avLst>
                  <a:gd fmla="val 50000" name="adj"/>
                </a:avLst>
              </a:prstGeom>
              <a:solidFill>
                <a:srgbClr val="F4CCCC"/>
              </a:solidFill>
              <a:ln w="19050" cap="flat">
                <a:solidFill>
                  <a:srgbClr val="FF0000"/>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177" name="Shape 177"/>
              <p:cNvSpPr txBox="1"/>
              <p:nvPr/>
            </p:nvSpPr>
            <p:spPr>
              <a:xfrm>
                <a:off y="2284806" x="4196478"/>
                <a:ext cy="488399" cx="1926000"/>
              </a:xfrm>
              <a:prstGeom prst="rect">
                <a:avLst/>
              </a:prstGeom>
              <a:noFill/>
              <a:ln>
                <a:noFill/>
              </a:ln>
            </p:spPr>
            <p:txBody>
              <a:bodyPr bIns="91425" rIns="91425" lIns="91425" tIns="91425" anchor="ctr" anchorCtr="0">
                <a:noAutofit/>
              </a:bodyPr>
              <a:lstStyle/>
              <a:p>
                <a:pPr algn="ctr">
                  <a:spcBef>
                    <a:spcPts val="0"/>
                  </a:spcBef>
                  <a:buNone/>
                </a:pPr>
                <a:r>
                  <a:rPr lang="en"/>
                  <a:t>Choose Search</a:t>
                </a:r>
              </a:p>
            </p:txBody>
          </p:sp>
        </p:grpSp>
      </p:grpSp>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173"/>
                                        </p:tgtEl>
                                        <p:attrNameLst>
                                          <p:attrName>style.visibility</p:attrName>
                                        </p:attrNameLst>
                                      </p:cBhvr>
                                      <p:to>
                                        <p:strVal val="visible"/>
                                      </p:to>
                                    </p:set>
                                    <p:animEffect transition="in" filter="fade">
                                      <p:cBhvr>
                                        <p:cTn dur="500"/>
                                        <p:tgtEl>
                                          <p:spTgt spid="173"/>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165"/>
                                        </p:tgtEl>
                                        <p:attrNameLst>
                                          <p:attrName>style.visibility</p:attrName>
                                        </p:attrNameLst>
                                      </p:cBhvr>
                                      <p:to>
                                        <p:strVal val="visible"/>
                                      </p:to>
                                    </p:set>
                                    <p:animEffect transition="in" filter="fade">
                                      <p:cBhvr>
                                        <p:cTn dur="500"/>
                                        <p:tgtEl>
                                          <p:spTgt spid="165"/>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168"/>
                                        </p:tgtEl>
                                        <p:attrNameLst>
                                          <p:attrName>style.visibility</p:attrName>
                                        </p:attrNameLst>
                                      </p:cBhvr>
                                      <p:to>
                                        <p:strVal val="visible"/>
                                      </p:to>
                                    </p:set>
                                    <p:animEffect transition="in" filter="fade">
                                      <p:cBhvr>
                                        <p:cTn dur="500"/>
                                        <p:tgtEl>
                                          <p:spTgt spid="1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1" name="Shape 181"/>
        <p:cNvGrpSpPr/>
        <p:nvPr/>
      </p:nvGrpSpPr>
      <p:grpSpPr>
        <a:xfrm>
          <a:off y="0" x="0"/>
          <a:ext cy="0" cx="0"/>
          <a:chOff y="0" x="0"/>
          <a:chExt cy="0" cx="0"/>
        </a:xfrm>
      </p:grpSpPr>
      <p:sp>
        <p:nvSpPr>
          <p:cNvPr id="182" name="Shape 182"/>
          <p:cNvSpPr txBox="1"/>
          <p:nvPr>
            <p:ph type="title"/>
          </p:nvPr>
        </p:nvSpPr>
        <p:spPr>
          <a:xfrm>
            <a:off y="274649" x="457200"/>
            <a:ext cy="634800" cx="8229600"/>
          </a:xfrm>
          <a:prstGeom prst="rect">
            <a:avLst/>
          </a:prstGeom>
        </p:spPr>
        <p:txBody>
          <a:bodyPr bIns="91425" rIns="91425" lIns="91425" tIns="91425" anchor="ctr" anchorCtr="0">
            <a:noAutofit/>
          </a:bodyPr>
          <a:lstStyle/>
          <a:p>
            <a:pPr algn="ctr" rtl="0" lvl="0">
              <a:spcBef>
                <a:spcPts val="0"/>
              </a:spcBef>
              <a:buNone/>
            </a:pPr>
            <a:r>
              <a:rPr lang="en">
                <a:solidFill>
                  <a:srgbClr val="A61C00"/>
                </a:solidFill>
              </a:rPr>
              <a:t>Saving PDFs to your MLZ Library</a:t>
            </a:r>
          </a:p>
        </p:txBody>
      </p:sp>
      <p:sp>
        <p:nvSpPr>
          <p:cNvPr id="183" name="Shape 183"/>
          <p:cNvSpPr txBox="1"/>
          <p:nvPr>
            <p:ph idx="1" type="body"/>
          </p:nvPr>
        </p:nvSpPr>
        <p:spPr>
          <a:xfrm>
            <a:off y="909450" x="457200"/>
            <a:ext cy="5658300" cx="8229600"/>
          </a:xfrm>
          <a:prstGeom prst="rect">
            <a:avLst/>
          </a:prstGeom>
        </p:spPr>
        <p:txBody>
          <a:bodyPr bIns="91425" rIns="91425" lIns="91425" tIns="91425" anchor="t" anchorCtr="0">
            <a:noAutofit/>
          </a:bodyPr>
          <a:lstStyle/>
          <a:p>
            <a:pPr rtl="0" lvl="0" indent="-317500" marL="457200">
              <a:spcBef>
                <a:spcPts val="0"/>
              </a:spcBef>
              <a:buClr>
                <a:srgbClr val="CC4125"/>
              </a:buClr>
              <a:buSzPct val="100000"/>
              <a:buFont typeface="Arial"/>
              <a:buChar char="●"/>
            </a:pPr>
            <a:r>
              <a:rPr b="1" sz="1400" lang="en">
                <a:solidFill>
                  <a:srgbClr val="CC4125"/>
                </a:solidFill>
              </a:rPr>
              <a:t>Everyone’s screen will look slightly different, but you want to get to your download prompt window. With Zotero installed, you should see a new option when downloading PDFs.</a:t>
            </a:r>
          </a:p>
        </p:txBody>
      </p:sp>
      <p:cxnSp>
        <p:nvCxnSpPr>
          <p:cNvPr id="184" name="Shape 184"/>
          <p:cNvCxnSpPr/>
          <p:nvPr/>
        </p:nvCxnSpPr>
        <p:spPr>
          <a:xfrm>
            <a:off y="906475" x="817500"/>
            <a:ext cy="0" cx="7509000"/>
          </a:xfrm>
          <a:prstGeom prst="straightConnector1">
            <a:avLst/>
          </a:prstGeom>
          <a:noFill/>
          <a:ln w="19050" cap="flat">
            <a:solidFill>
              <a:schemeClr val="dk2"/>
            </a:solidFill>
            <a:prstDash val="solid"/>
            <a:round/>
            <a:headEnd w="lg" len="lg" type="none"/>
            <a:tailEnd w="lg" len="lg" type="none"/>
          </a:ln>
        </p:spPr>
      </p:cxnSp>
      <p:pic>
        <p:nvPicPr>
          <p:cNvPr id="185" name="Shape 185"/>
          <p:cNvPicPr preferRelativeResize="0"/>
          <p:nvPr/>
        </p:nvPicPr>
        <p:blipFill>
          <a:blip r:embed="rId3">
            <a:alphaModFix/>
          </a:blip>
          <a:stretch>
            <a:fillRect/>
          </a:stretch>
        </p:blipFill>
        <p:spPr>
          <a:xfrm>
            <a:off y="1788425" x="159674"/>
            <a:ext cy="4993374" cx="8824650"/>
          </a:xfrm>
          <a:prstGeom prst="rect">
            <a:avLst/>
          </a:prstGeom>
          <a:noFill/>
          <a:ln>
            <a:noFill/>
          </a:ln>
        </p:spPr>
      </p:pic>
      <p:grpSp>
        <p:nvGrpSpPr>
          <p:cNvPr id="186" name="Shape 186"/>
          <p:cNvGrpSpPr/>
          <p:nvPr/>
        </p:nvGrpSpPr>
        <p:grpSpPr>
          <a:xfrm>
            <a:off y="818894" x="2127648"/>
            <a:ext cy="4942351" cx="6491725"/>
            <a:chOff y="818894" x="2127648"/>
            <a:chExt cy="4942351" cx="6491725"/>
          </a:xfrm>
        </p:grpSpPr>
        <p:sp>
          <p:nvSpPr>
            <p:cNvPr id="187" name="Shape 187"/>
            <p:cNvSpPr/>
            <p:nvPr/>
          </p:nvSpPr>
          <p:spPr>
            <a:xfrm>
              <a:off y="3243645" x="5740575"/>
              <a:ext cy="2517600" cx="2878799"/>
            </a:xfrm>
            <a:prstGeom prst="rect">
              <a:avLst/>
            </a:prstGeom>
            <a:noFill/>
            <a:ln w="19050" cap="flat">
              <a:solidFill>
                <a:srgbClr val="FF0000"/>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188" name="Shape 188"/>
            <p:cNvSpPr/>
            <p:nvPr/>
          </p:nvSpPr>
          <p:spPr>
            <a:xfrm>
              <a:off y="4651195" x="5947775"/>
              <a:ext cy="344399" cx="2445599"/>
            </a:xfrm>
            <a:prstGeom prst="rect">
              <a:avLst/>
            </a:prstGeom>
            <a:noFill/>
            <a:ln w="19050" cap="flat">
              <a:solidFill>
                <a:srgbClr val="FF0000"/>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grpSp>
          <p:nvGrpSpPr>
            <p:cNvPr id="189" name="Shape 189"/>
            <p:cNvGrpSpPr/>
            <p:nvPr/>
          </p:nvGrpSpPr>
          <p:grpSpPr>
            <a:xfrm>
              <a:off y="818894" x="2127648"/>
              <a:ext cy="4029899" cx="4029899"/>
              <a:chOff y="-367853" x="1498953"/>
              <a:chExt cy="4029899" cx="4029899"/>
            </a:xfrm>
          </p:grpSpPr>
          <p:sp>
            <p:nvSpPr>
              <p:cNvPr id="190" name="Shape 190"/>
              <p:cNvSpPr/>
              <p:nvPr/>
            </p:nvSpPr>
            <p:spPr>
              <a:xfrm rot="2700000">
                <a:off y="1488917" x="1112315"/>
                <a:ext cy="466266" cx="4929524"/>
              </a:xfrm>
              <a:prstGeom prst="homePlate">
                <a:avLst>
                  <a:gd fmla="val 50000" name="adj"/>
                </a:avLst>
              </a:prstGeom>
              <a:solidFill>
                <a:srgbClr val="F4CCCC"/>
              </a:solidFill>
              <a:ln w="19050" cap="flat">
                <a:solidFill>
                  <a:srgbClr val="FF0000"/>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191" name="Shape 191"/>
              <p:cNvSpPr txBox="1"/>
              <p:nvPr/>
            </p:nvSpPr>
            <p:spPr>
              <a:xfrm rot="2700000">
                <a:off y="1418418" x="893011"/>
                <a:ext cy="457356" cx="5241782"/>
              </a:xfrm>
              <a:prstGeom prst="rect">
                <a:avLst/>
              </a:prstGeom>
              <a:noFill/>
              <a:ln>
                <a:noFill/>
              </a:ln>
            </p:spPr>
            <p:txBody>
              <a:bodyPr bIns="91425" rIns="91425" lIns="91425" tIns="91425" anchor="ctr" anchorCtr="0">
                <a:noAutofit/>
              </a:bodyPr>
              <a:lstStyle/>
              <a:p>
                <a:pPr algn="ctr">
                  <a:spcBef>
                    <a:spcPts val="0"/>
                  </a:spcBef>
                  <a:buNone/>
                </a:pPr>
                <a:r>
                  <a:rPr lang="en"/>
                  <a:t>Now that you have MLZ installed, you should have this new option for downloading PDFs.</a:t>
                </a:r>
              </a:p>
            </p:txBody>
          </p:sp>
        </p:grpSp>
      </p:grpSp>
      <p:grpSp>
        <p:nvGrpSpPr>
          <p:cNvPr id="192" name="Shape 192"/>
          <p:cNvGrpSpPr/>
          <p:nvPr/>
        </p:nvGrpSpPr>
        <p:grpSpPr>
          <a:xfrm>
            <a:off y="4773900" x="1844788"/>
            <a:ext cy="788700" cx="2547985"/>
            <a:chOff y="4773900" x="1844788"/>
            <a:chExt cy="788700" cx="2547985"/>
          </a:xfrm>
        </p:grpSpPr>
        <p:sp>
          <p:nvSpPr>
            <p:cNvPr id="193" name="Shape 193"/>
            <p:cNvSpPr/>
            <p:nvPr/>
          </p:nvSpPr>
          <p:spPr>
            <a:xfrm>
              <a:off y="5408700" x="1844788"/>
              <a:ext cy="153900" cx="2547828"/>
            </a:xfrm>
            <a:prstGeom prst="rect">
              <a:avLst/>
            </a:prstGeom>
            <a:noFill/>
            <a:ln w="19050" cap="flat">
              <a:solidFill>
                <a:srgbClr val="FF0000"/>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194" name="Shape 194"/>
            <p:cNvSpPr txBox="1"/>
            <p:nvPr/>
          </p:nvSpPr>
          <p:spPr>
            <a:xfrm>
              <a:off y="4773900" x="1844874"/>
              <a:ext cy="634800" cx="2547900"/>
            </a:xfrm>
            <a:prstGeom prst="rect">
              <a:avLst/>
            </a:prstGeom>
            <a:solidFill>
              <a:srgbClr val="F4CCCC"/>
            </a:solidFill>
            <a:ln w="19050" cap="flat">
              <a:solidFill>
                <a:srgbClr val="FF0000"/>
              </a:solidFill>
              <a:prstDash val="solid"/>
              <a:round/>
              <a:headEnd w="med" len="med" type="none"/>
              <a:tailEnd w="med" len="med" type="none"/>
            </a:ln>
          </p:spPr>
          <p:txBody>
            <a:bodyPr bIns="91425" rIns="91425" lIns="91425" tIns="91425" anchor="ctr" anchorCtr="0">
              <a:noAutofit/>
            </a:bodyPr>
            <a:lstStyle/>
            <a:p>
              <a:pPr algn="ctr" rtl="0" lvl="0">
                <a:spcBef>
                  <a:spcPts val="0"/>
                </a:spcBef>
                <a:buNone/>
              </a:pPr>
              <a:r>
                <a:rPr lang="en"/>
                <a:t>You will get this much easier to read format.</a:t>
              </a:r>
            </a:p>
          </p:txBody>
        </p:sp>
      </p:grpSp>
      <p:grpSp>
        <p:nvGrpSpPr>
          <p:cNvPr id="195" name="Shape 195"/>
          <p:cNvGrpSpPr/>
          <p:nvPr/>
        </p:nvGrpSpPr>
        <p:grpSpPr>
          <a:xfrm>
            <a:off y="5756487" x="542200"/>
            <a:ext cy="572999" cx="8314699"/>
            <a:chOff y="5756487" x="542200"/>
            <a:chExt cy="572999" cx="8314699"/>
          </a:xfrm>
        </p:grpSpPr>
        <p:sp>
          <p:nvSpPr>
            <p:cNvPr id="196" name="Shape 196"/>
            <p:cNvSpPr/>
            <p:nvPr/>
          </p:nvSpPr>
          <p:spPr>
            <a:xfrm>
              <a:off y="5756487" x="569584"/>
              <a:ext cy="572999" cx="6229800"/>
            </a:xfrm>
            <a:prstGeom prst="homePlate">
              <a:avLst>
                <a:gd fmla="val 50000" name="adj"/>
              </a:avLst>
            </a:prstGeom>
            <a:solidFill>
              <a:srgbClr val="F4CCCC"/>
            </a:solidFill>
            <a:ln w="19050" cap="flat">
              <a:solidFill>
                <a:srgbClr val="FF0000"/>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197" name="Shape 197"/>
            <p:cNvSpPr/>
            <p:nvPr/>
          </p:nvSpPr>
          <p:spPr>
            <a:xfrm>
              <a:off y="5782237" x="6810600"/>
              <a:ext cy="537300" cx="2046299"/>
            </a:xfrm>
            <a:prstGeom prst="rect">
              <a:avLst/>
            </a:prstGeom>
            <a:noFill/>
            <a:ln w="19050" cap="flat">
              <a:solidFill>
                <a:srgbClr val="FF0000"/>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198" name="Shape 198"/>
            <p:cNvSpPr txBox="1"/>
            <p:nvPr/>
          </p:nvSpPr>
          <p:spPr>
            <a:xfrm>
              <a:off y="5809837" x="542200"/>
              <a:ext cy="482099" cx="6091499"/>
            </a:xfrm>
            <a:prstGeom prst="rect">
              <a:avLst/>
            </a:prstGeom>
            <a:noFill/>
            <a:ln>
              <a:noFill/>
            </a:ln>
          </p:spPr>
          <p:txBody>
            <a:bodyPr bIns="91425" rIns="91425" lIns="91425" tIns="91425" anchor="ctr" anchorCtr="0">
              <a:noAutofit/>
            </a:bodyPr>
            <a:lstStyle/>
            <a:p>
              <a:pPr algn="ctr">
                <a:spcBef>
                  <a:spcPts val="0"/>
                </a:spcBef>
                <a:buNone/>
              </a:pPr>
              <a:r>
                <a:rPr lang="en"/>
                <a:t>Although partially blocked, you can see the metadata for citing the source has also been populated. Two-birds with one stone!</a:t>
              </a:r>
            </a:p>
          </p:txBody>
        </p:sp>
      </p:grpSp>
      <p:sp>
        <p:nvSpPr>
          <p:cNvPr id="199" name="Shape 199"/>
          <p:cNvSpPr txBox="1"/>
          <p:nvPr/>
        </p:nvSpPr>
        <p:spPr>
          <a:xfrm>
            <a:off y="4773900" x="4392625"/>
            <a:ext cy="788699" cx="2748000"/>
          </a:xfrm>
          <a:prstGeom prst="rect">
            <a:avLst/>
          </a:prstGeom>
          <a:solidFill>
            <a:srgbClr val="F4CCCC"/>
          </a:solidFill>
          <a:ln w="19050" cap="flat">
            <a:solidFill>
              <a:srgbClr val="FF0000"/>
            </a:solidFill>
            <a:prstDash val="solid"/>
            <a:round/>
            <a:headEnd w="med" len="med" type="none"/>
            <a:tailEnd w="med" len="med" type="none"/>
          </a:ln>
        </p:spPr>
        <p:txBody>
          <a:bodyPr bIns="91425" rIns="91425" lIns="91425" tIns="91425" anchor="ctr" anchorCtr="0">
            <a:noAutofit/>
          </a:bodyPr>
          <a:lstStyle/>
          <a:p>
            <a:pPr algn="ctr">
              <a:spcBef>
                <a:spcPts val="0"/>
              </a:spcBef>
              <a:buNone/>
            </a:pPr>
            <a:r>
              <a:rPr lang="en"/>
              <a:t>Notice the title actually cuts off after so many characters. You have to edit and correct it.</a:t>
            </a:r>
          </a:p>
        </p:txBody>
      </p:sp>
      <p:sp>
        <p:nvSpPr>
          <p:cNvPr id="200" name="Shape 200"/>
          <p:cNvSpPr txBox="1"/>
          <p:nvPr/>
        </p:nvSpPr>
        <p:spPr>
          <a:xfrm>
            <a:off y="5756475" x="4392625"/>
            <a:ext cy="717599" cx="3382500"/>
          </a:xfrm>
          <a:prstGeom prst="rect">
            <a:avLst/>
          </a:prstGeom>
          <a:solidFill>
            <a:srgbClr val="F4CCCC"/>
          </a:solidFill>
          <a:ln w="19050" cap="flat">
            <a:solidFill>
              <a:srgbClr val="FF0000"/>
            </a:solidFill>
            <a:prstDash val="solid"/>
            <a:round/>
            <a:headEnd w="med" len="med" type="none"/>
            <a:tailEnd w="med" len="med" type="none"/>
          </a:ln>
        </p:spPr>
        <p:txBody>
          <a:bodyPr bIns="91425" rIns="91425" lIns="91425" tIns="91425" anchor="ctr" anchorCtr="0">
            <a:noAutofit/>
          </a:bodyPr>
          <a:lstStyle/>
          <a:p>
            <a:pPr algn="ctr" rtl="0" lvl="0">
              <a:spcBef>
                <a:spcPts val="0"/>
              </a:spcBef>
              <a:buNone/>
            </a:pPr>
            <a:r>
              <a:rPr lang="en"/>
              <a:t>Right-click the PDF file, and select:</a:t>
            </a:r>
          </a:p>
          <a:p>
            <a:pPr algn="ctr" rtl="0" lvl="0">
              <a:spcBef>
                <a:spcPts val="0"/>
              </a:spcBef>
              <a:buNone/>
            </a:pPr>
            <a:r>
              <a:rPr lang="en"/>
              <a:t>“</a:t>
            </a:r>
            <a:r>
              <a:rPr b="1" lang="en"/>
              <a:t>Rename File from Parent Metadata</a:t>
            </a:r>
            <a:r>
              <a:rPr lang="en"/>
              <a:t>”</a:t>
            </a:r>
          </a:p>
        </p:txBody>
      </p:sp>
      <p:grpSp>
        <p:nvGrpSpPr>
          <p:cNvPr id="201" name="Shape 201"/>
          <p:cNvGrpSpPr/>
          <p:nvPr/>
        </p:nvGrpSpPr>
        <p:grpSpPr>
          <a:xfrm>
            <a:off y="5546450" x="1844875"/>
            <a:ext cy="927624" cx="2547900"/>
            <a:chOff y="5546450" x="1844875"/>
            <a:chExt cy="927624" cx="2547900"/>
          </a:xfrm>
        </p:grpSpPr>
        <p:sp>
          <p:nvSpPr>
            <p:cNvPr id="202" name="Shape 202"/>
            <p:cNvSpPr/>
            <p:nvPr/>
          </p:nvSpPr>
          <p:spPr>
            <a:xfrm>
              <a:off y="5546450" x="1844875"/>
              <a:ext cy="244800" cx="2547900"/>
            </a:xfrm>
            <a:prstGeom prst="rect">
              <a:avLst/>
            </a:prstGeom>
            <a:noFill/>
            <a:ln w="19050" cap="flat">
              <a:solidFill>
                <a:srgbClr val="FF0000"/>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203" name="Shape 203"/>
            <p:cNvSpPr txBox="1"/>
            <p:nvPr/>
          </p:nvSpPr>
          <p:spPr>
            <a:xfrm>
              <a:off y="5756475" x="1844875"/>
              <a:ext cy="717599" cx="2547900"/>
            </a:xfrm>
            <a:prstGeom prst="rect">
              <a:avLst/>
            </a:prstGeom>
            <a:solidFill>
              <a:srgbClr val="F4CCCC"/>
            </a:solidFill>
            <a:ln w="19050" cap="flat">
              <a:solidFill>
                <a:srgbClr val="FF0000"/>
              </a:solidFill>
              <a:prstDash val="solid"/>
              <a:round/>
              <a:headEnd w="med" len="med" type="none"/>
              <a:tailEnd w="med" len="med" type="none"/>
            </a:ln>
          </p:spPr>
          <p:txBody>
            <a:bodyPr bIns="91425" rIns="91425" lIns="91425" tIns="91425" anchor="ctr" anchorCtr="0">
              <a:noAutofit/>
            </a:bodyPr>
            <a:lstStyle/>
            <a:p>
              <a:pPr algn="ctr" rtl="0" lvl="0">
                <a:spcBef>
                  <a:spcPts val="0"/>
                </a:spcBef>
                <a:buNone/>
              </a:pPr>
              <a:r>
                <a:rPr lang="en"/>
                <a:t>This is the result, but the file name is not convenient.</a:t>
              </a:r>
            </a:p>
          </p:txBody>
        </p:sp>
      </p:grpSp>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186"/>
                                        </p:tgtEl>
                                        <p:attrNameLst>
                                          <p:attrName>style.visibility</p:attrName>
                                        </p:attrNameLst>
                                      </p:cBhvr>
                                      <p:to>
                                        <p:strVal val="visible"/>
                                      </p:to>
                                    </p:set>
                                    <p:animEffect transition="in" filter="fade">
                                      <p:cBhvr>
                                        <p:cTn dur="500"/>
                                        <p:tgtEl>
                                          <p:spTgt spid="186"/>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201"/>
                                        </p:tgtEl>
                                        <p:attrNameLst>
                                          <p:attrName>style.visibility</p:attrName>
                                        </p:attrNameLst>
                                      </p:cBhvr>
                                      <p:to>
                                        <p:strVal val="visible"/>
                                      </p:to>
                                    </p:set>
                                    <p:animEffect transition="in" filter="fade">
                                      <p:cBhvr>
                                        <p:cTn dur="500"/>
                                        <p:tgtEl>
                                          <p:spTgt spid="201"/>
                                        </p:tgtEl>
                                      </p:cBhvr>
                                    </p:animEffect>
                                  </p:childTnLst>
                                </p:cTn>
                              </p:par>
                              <p:par>
                                <p:cTn presetID="10" fill="hold" presetSubtype="0" presetClass="exit" nodeType="withEffect">
                                  <p:stCondLst>
                                    <p:cond delay="0"/>
                                  </p:stCondLst>
                                  <p:childTnLst>
                                    <p:animEffect transition="out" filter="fade">
                                      <p:cBhvr>
                                        <p:cTn dur="500"/>
                                        <p:tgtEl>
                                          <p:spTgt spid="186"/>
                                        </p:tgtEl>
                                      </p:cBhvr>
                                    </p:animEffect>
                                    <p:set>
                                      <p:cBhvr>
                                        <p:cTn dur="1" fill="hold">
                                          <p:stCondLst>
                                            <p:cond delay="500"/>
                                          </p:stCondLst>
                                        </p:cTn>
                                        <p:tgtEl>
                                          <p:spTgt spid="18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200"/>
                                        </p:tgtEl>
                                        <p:attrNameLst>
                                          <p:attrName>style.visibility</p:attrName>
                                        </p:attrNameLst>
                                      </p:cBhvr>
                                      <p:to>
                                        <p:strVal val="visible"/>
                                      </p:to>
                                    </p:set>
                                    <p:animEffect transition="in" filter="fade">
                                      <p:cBhvr>
                                        <p:cTn dur="500"/>
                                        <p:tgtEl>
                                          <p:spTgt spid="200"/>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192"/>
                                        </p:tgtEl>
                                        <p:attrNameLst>
                                          <p:attrName>style.visibility</p:attrName>
                                        </p:attrNameLst>
                                      </p:cBhvr>
                                      <p:to>
                                        <p:strVal val="visible"/>
                                      </p:to>
                                    </p:set>
                                    <p:animEffect transition="in" filter="fade">
                                      <p:cBhvr>
                                        <p:cTn dur="1000"/>
                                        <p:tgtEl>
                                          <p:spTgt spid="192"/>
                                        </p:tgtEl>
                                      </p:cBhvr>
                                    </p:animEffect>
                                  </p:childTnLst>
                                </p:cTn>
                              </p:par>
                              <p:par>
                                <p:cTn presetID="10" fill="hold" presetSubtype="0" presetClass="exit" nodeType="withEffect">
                                  <p:stCondLst>
                                    <p:cond delay="0"/>
                                  </p:stCondLst>
                                  <p:childTnLst>
                                    <p:animEffect transition="out" filter="fade">
                                      <p:cBhvr>
                                        <p:cTn dur="500"/>
                                        <p:tgtEl>
                                          <p:spTgt spid="201"/>
                                        </p:tgtEl>
                                      </p:cBhvr>
                                    </p:animEffect>
                                    <p:set>
                                      <p:cBhvr>
                                        <p:cTn dur="1" fill="hold">
                                          <p:stCondLst>
                                            <p:cond delay="500"/>
                                          </p:stCondLst>
                                        </p:cTn>
                                        <p:tgtEl>
                                          <p:spTgt spid="201"/>
                                        </p:tgtEl>
                                        <p:attrNameLst>
                                          <p:attrName>style.visibility</p:attrName>
                                        </p:attrNameLst>
                                      </p:cBhvr>
                                      <p:to>
                                        <p:strVal val="hidden"/>
                                      </p:to>
                                    </p:set>
                                  </p:childTnLst>
                                </p:cTn>
                              </p:par>
                              <p:par>
                                <p:cTn presetID="10" fill="hold" presetSubtype="0" presetClass="exit" nodeType="withEffect">
                                  <p:stCondLst>
                                    <p:cond delay="0"/>
                                  </p:stCondLst>
                                  <p:childTnLst>
                                    <p:animEffect transition="out" filter="fade">
                                      <p:cBhvr>
                                        <p:cTn dur="500"/>
                                        <p:tgtEl>
                                          <p:spTgt spid="200"/>
                                        </p:tgtEl>
                                      </p:cBhvr>
                                    </p:animEffect>
                                    <p:set>
                                      <p:cBhvr>
                                        <p:cTn dur="1" fill="hold">
                                          <p:stCondLst>
                                            <p:cond delay="500"/>
                                          </p:stCondLst>
                                        </p:cTn>
                                        <p:tgtEl>
                                          <p:spTgt spid="20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199"/>
                                        </p:tgtEl>
                                        <p:attrNameLst>
                                          <p:attrName>style.visibility</p:attrName>
                                        </p:attrNameLst>
                                      </p:cBhvr>
                                      <p:to>
                                        <p:strVal val="visible"/>
                                      </p:to>
                                    </p:set>
                                    <p:animEffect transition="in" filter="fade">
                                      <p:cBhvr>
                                        <p:cTn dur="500"/>
                                        <p:tgtEl>
                                          <p:spTgt spid="199"/>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195"/>
                                        </p:tgtEl>
                                        <p:attrNameLst>
                                          <p:attrName>style.visibility</p:attrName>
                                        </p:attrNameLst>
                                      </p:cBhvr>
                                      <p:to>
                                        <p:strVal val="visible"/>
                                      </p:to>
                                    </p:set>
                                    <p:animEffect transition="in" filter="fade">
                                      <p:cBhvr>
                                        <p:cTn dur="500"/>
                                        <p:tgtEl>
                                          <p:spTgt spid="195"/>
                                        </p:tgtEl>
                                      </p:cBhvr>
                                    </p:animEffect>
                                  </p:childTnLst>
                                </p:cTn>
                              </p:par>
                              <p:par>
                                <p:cTn presetID="10" fill="hold" presetSubtype="0" presetClass="exit" nodeType="withEffect">
                                  <p:stCondLst>
                                    <p:cond delay="0"/>
                                  </p:stCondLst>
                                  <p:childTnLst>
                                    <p:animEffect transition="out" filter="fade">
                                      <p:cBhvr>
                                        <p:cTn dur="500"/>
                                        <p:tgtEl>
                                          <p:spTgt spid="192"/>
                                        </p:tgtEl>
                                      </p:cBhvr>
                                    </p:animEffect>
                                    <p:set>
                                      <p:cBhvr>
                                        <p:cTn dur="1" fill="hold">
                                          <p:stCondLst>
                                            <p:cond delay="500"/>
                                          </p:stCondLst>
                                        </p:cTn>
                                        <p:tgtEl>
                                          <p:spTgt spid="192"/>
                                        </p:tgtEl>
                                        <p:attrNameLst>
                                          <p:attrName>style.visibility</p:attrName>
                                        </p:attrNameLst>
                                      </p:cBhvr>
                                      <p:to>
                                        <p:strVal val="hidden"/>
                                      </p:to>
                                    </p:set>
                                  </p:childTnLst>
                                </p:cTn>
                              </p:par>
                              <p:par>
                                <p:cTn presetID="10" fill="hold" presetSubtype="0" presetClass="exit" nodeType="withEffect">
                                  <p:stCondLst>
                                    <p:cond delay="0"/>
                                  </p:stCondLst>
                                  <p:childTnLst>
                                    <p:animEffect transition="out" filter="fade">
                                      <p:cBhvr>
                                        <p:cTn dur="500"/>
                                        <p:tgtEl>
                                          <p:spTgt spid="199"/>
                                        </p:tgtEl>
                                      </p:cBhvr>
                                    </p:animEffect>
                                    <p:set>
                                      <p:cBhvr>
                                        <p:cTn dur="1" fill="hold">
                                          <p:stCondLst>
                                            <p:cond delay="500"/>
                                          </p:stCondLst>
                                        </p:cTn>
                                        <p:tgtEl>
                                          <p:spTgt spid="19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7" name="Shape 207"/>
        <p:cNvGrpSpPr/>
        <p:nvPr/>
      </p:nvGrpSpPr>
      <p:grpSpPr>
        <a:xfrm>
          <a:off y="0" x="0"/>
          <a:ext cy="0" cx="0"/>
          <a:chOff y="0" x="0"/>
          <a:chExt cy="0" cx="0"/>
        </a:xfrm>
      </p:grpSpPr>
      <p:sp>
        <p:nvSpPr>
          <p:cNvPr id="208" name="Shape 208"/>
          <p:cNvSpPr txBox="1"/>
          <p:nvPr>
            <p:ph type="title"/>
          </p:nvPr>
        </p:nvSpPr>
        <p:spPr>
          <a:xfrm>
            <a:off y="274649" x="457200"/>
            <a:ext cy="634800" cx="8229600"/>
          </a:xfrm>
          <a:prstGeom prst="rect">
            <a:avLst/>
          </a:prstGeom>
        </p:spPr>
        <p:txBody>
          <a:bodyPr bIns="91425" rIns="91425" lIns="91425" tIns="91425" anchor="ctr" anchorCtr="0">
            <a:noAutofit/>
          </a:bodyPr>
          <a:lstStyle/>
          <a:p>
            <a:pPr algn="ctr" rtl="0" lvl="0">
              <a:spcBef>
                <a:spcPts val="0"/>
              </a:spcBef>
              <a:buNone/>
            </a:pPr>
            <a:r>
              <a:rPr lang="en">
                <a:solidFill>
                  <a:srgbClr val="A61C00"/>
                </a:solidFill>
              </a:rPr>
              <a:t>Bilingual Citations 日英</a:t>
            </a:r>
          </a:p>
        </p:txBody>
      </p:sp>
      <p:sp>
        <p:nvSpPr>
          <p:cNvPr id="209" name="Shape 209"/>
          <p:cNvSpPr txBox="1"/>
          <p:nvPr>
            <p:ph idx="1" type="body"/>
          </p:nvPr>
        </p:nvSpPr>
        <p:spPr>
          <a:xfrm>
            <a:off y="909450" x="457200"/>
            <a:ext cy="5658300" cx="8229600"/>
          </a:xfrm>
          <a:prstGeom prst="rect">
            <a:avLst/>
          </a:prstGeom>
        </p:spPr>
        <p:txBody>
          <a:bodyPr bIns="91425" rIns="91425" lIns="91425" tIns="91425" anchor="t" anchorCtr="0">
            <a:noAutofit/>
          </a:bodyPr>
          <a:lstStyle/>
          <a:p>
            <a:pPr rtl="0" lvl="0" indent="-342900" marL="457200">
              <a:spcBef>
                <a:spcPts val="0"/>
              </a:spcBef>
              <a:buClr>
                <a:srgbClr val="CC4125"/>
              </a:buClr>
              <a:buSzPct val="100000"/>
              <a:buFont typeface="Arial"/>
              <a:buChar char="●"/>
            </a:pPr>
            <a:r>
              <a:rPr sz="1800" lang="en">
                <a:solidFill>
                  <a:srgbClr val="CC4125"/>
                </a:solidFill>
              </a:rPr>
              <a:t>Until now, MLZs features have been identical to the standard Zotero client.</a:t>
            </a:r>
          </a:p>
          <a:p>
            <a:pPr rtl="0" lvl="0">
              <a:spcBef>
                <a:spcPts val="0"/>
              </a:spcBef>
              <a:buNone/>
            </a:pPr>
            <a:r>
              <a:t/>
            </a:r>
            <a:endParaRPr sz="600">
              <a:solidFill>
                <a:srgbClr val="CC4125"/>
              </a:solidFill>
            </a:endParaRPr>
          </a:p>
          <a:p>
            <a:pPr rtl="0" lvl="0" indent="-342900" marL="457200">
              <a:spcBef>
                <a:spcPts val="0"/>
              </a:spcBef>
              <a:buClr>
                <a:srgbClr val="B45F06"/>
              </a:buClr>
              <a:buSzPct val="100000"/>
              <a:buFont typeface="Arial"/>
              <a:buChar char="●"/>
            </a:pPr>
            <a:r>
              <a:rPr sz="1800" lang="en">
                <a:solidFill>
                  <a:srgbClr val="B45F06"/>
                </a:solidFill>
              </a:rPr>
              <a:t>MLZ still </a:t>
            </a:r>
            <a:r>
              <a:rPr u="sng" sz="1800" lang="en">
                <a:solidFill>
                  <a:schemeClr val="hlink"/>
                </a:solidFill>
                <a:hlinkClick r:id="rId3"/>
              </a:rPr>
              <a:t>needs more development</a:t>
            </a:r>
            <a:r>
              <a:rPr sz="1800" lang="en">
                <a:solidFill>
                  <a:srgbClr val="B45F06"/>
                </a:solidFill>
              </a:rPr>
              <a:t> for a true ‘one-click’ citation experience. But you can now generate a citation in English or Japanese, and fill in the language gap.</a:t>
            </a:r>
          </a:p>
          <a:p>
            <a:pPr rtl="0" lvl="0">
              <a:spcBef>
                <a:spcPts val="0"/>
              </a:spcBef>
              <a:buNone/>
            </a:pPr>
            <a:r>
              <a:t/>
            </a:r>
            <a:endParaRPr b="1" sz="600">
              <a:solidFill>
                <a:srgbClr val="B45F06"/>
              </a:solidFill>
            </a:endParaRPr>
          </a:p>
          <a:p>
            <a:pPr rtl="0" lvl="0" indent="-342900" marL="457200">
              <a:spcBef>
                <a:spcPts val="0"/>
              </a:spcBef>
              <a:buClr>
                <a:srgbClr val="CC4125"/>
              </a:buClr>
              <a:buSzPct val="100000"/>
              <a:buFont typeface="Arial"/>
              <a:buChar char="●"/>
            </a:pPr>
            <a:r>
              <a:rPr sz="1800" lang="en">
                <a:solidFill>
                  <a:srgbClr val="CC4125"/>
                </a:solidFill>
              </a:rPr>
              <a:t>You can add as many language fields as you need. For example:</a:t>
            </a:r>
          </a:p>
          <a:p>
            <a:pPr rtl="0" lvl="1" indent="-342900" marL="914400">
              <a:spcBef>
                <a:spcPts val="0"/>
              </a:spcBef>
              <a:buClr>
                <a:srgbClr val="CC4125"/>
              </a:buClr>
              <a:buSzPct val="100000"/>
              <a:buFont typeface="Courier New"/>
              <a:buChar char="o"/>
            </a:pPr>
            <a:r>
              <a:rPr sz="1800" lang="en">
                <a:solidFill>
                  <a:srgbClr val="CC4125"/>
                </a:solidFill>
              </a:rPr>
              <a:t>English</a:t>
            </a:r>
          </a:p>
          <a:p>
            <a:pPr rtl="0" lvl="1" indent="-342900" marL="914400">
              <a:spcBef>
                <a:spcPts val="0"/>
              </a:spcBef>
              <a:buClr>
                <a:srgbClr val="CC4125"/>
              </a:buClr>
              <a:buSzPct val="100000"/>
              <a:buFont typeface="Courier New"/>
              <a:buChar char="o"/>
            </a:pPr>
            <a:r>
              <a:rPr sz="1800" lang="en">
                <a:solidFill>
                  <a:srgbClr val="CC4125"/>
                </a:solidFill>
              </a:rPr>
              <a:t>Japanese</a:t>
            </a:r>
          </a:p>
          <a:p>
            <a:pPr rtl="0" lvl="1" indent="-342900" marL="914400">
              <a:spcBef>
                <a:spcPts val="0"/>
              </a:spcBef>
              <a:buClr>
                <a:srgbClr val="CC4125"/>
              </a:buClr>
              <a:buSzPct val="100000"/>
              <a:buFont typeface="Courier New"/>
              <a:buChar char="o"/>
            </a:pPr>
            <a:r>
              <a:rPr sz="1800" lang="en">
                <a:solidFill>
                  <a:srgbClr val="CC4125"/>
                </a:solidFill>
              </a:rPr>
              <a:t>Romaji - </a:t>
            </a:r>
            <a:r>
              <a:rPr u="sng" sz="1800" lang="en">
                <a:solidFill>
                  <a:schemeClr val="hlink"/>
                </a:solidFill>
                <a:hlinkClick r:id="rId4"/>
              </a:rPr>
              <a:t>as defined by the ALA and LoC</a:t>
            </a:r>
          </a:p>
          <a:p>
            <a:pPr rtl="0" lvl="1" indent="-342900" marL="914400">
              <a:spcBef>
                <a:spcPts val="0"/>
              </a:spcBef>
              <a:buClr>
                <a:srgbClr val="CC4125"/>
              </a:buClr>
              <a:buSzPct val="100000"/>
              <a:buFont typeface="Courier New"/>
              <a:buChar char="o"/>
            </a:pPr>
            <a:r>
              <a:rPr sz="1800" lang="en">
                <a:solidFill>
                  <a:srgbClr val="CC4125"/>
                </a:solidFill>
              </a:rPr>
              <a:t>Kana</a:t>
            </a:r>
          </a:p>
          <a:p>
            <a:pPr rtl="0" lvl="0" indent="0" marL="0">
              <a:spcBef>
                <a:spcPts val="0"/>
              </a:spcBef>
              <a:buNone/>
            </a:pPr>
            <a:r>
              <a:t/>
            </a:r>
            <a:endParaRPr sz="600">
              <a:solidFill>
                <a:srgbClr val="CC4125"/>
              </a:solidFill>
            </a:endParaRPr>
          </a:p>
          <a:p>
            <a:pPr rtl="0" lvl="0" indent="-342900" marL="457200">
              <a:spcBef>
                <a:spcPts val="0"/>
              </a:spcBef>
              <a:buClr>
                <a:srgbClr val="B45F06"/>
              </a:buClr>
              <a:buSzPct val="100000"/>
              <a:buFont typeface="Arial"/>
              <a:buChar char="●"/>
            </a:pPr>
            <a:r>
              <a:rPr sz="1800" lang="en">
                <a:solidFill>
                  <a:srgbClr val="B45F06"/>
                </a:solidFill>
              </a:rPr>
              <a:t>There are capabilities for Chinese and Korean as well.</a:t>
            </a:r>
          </a:p>
          <a:p>
            <a:pPr rtl="0" lvl="0">
              <a:spcBef>
                <a:spcPts val="0"/>
              </a:spcBef>
              <a:buNone/>
            </a:pPr>
            <a:r>
              <a:t/>
            </a:r>
            <a:endParaRPr sz="600">
              <a:solidFill>
                <a:srgbClr val="B45F06"/>
              </a:solidFill>
            </a:endParaRPr>
          </a:p>
          <a:p>
            <a:pPr rtl="0" lvl="0" indent="-342900" marL="457200">
              <a:spcBef>
                <a:spcPts val="0"/>
              </a:spcBef>
              <a:buClr>
                <a:srgbClr val="A61C00"/>
              </a:buClr>
              <a:buSzPct val="100000"/>
              <a:buFont typeface="Arial"/>
              <a:buChar char="●"/>
            </a:pPr>
            <a:r>
              <a:rPr sz="1800" lang="en">
                <a:solidFill>
                  <a:srgbClr val="A61C00"/>
                </a:solidFill>
              </a:rPr>
              <a:t>The setup for these capabilities is a little confusing, and will be reviewed.</a:t>
            </a:r>
          </a:p>
          <a:p>
            <a:pPr rtl="0" lvl="0">
              <a:spcBef>
                <a:spcPts val="0"/>
              </a:spcBef>
              <a:buNone/>
            </a:pPr>
            <a:r>
              <a:t/>
            </a:r>
            <a:endParaRPr sz="600">
              <a:solidFill>
                <a:srgbClr val="A61C00"/>
              </a:solidFill>
            </a:endParaRPr>
          </a:p>
          <a:p>
            <a:pPr rtl="0" lvl="0">
              <a:spcBef>
                <a:spcPts val="0"/>
              </a:spcBef>
              <a:buNone/>
            </a:pPr>
            <a:r>
              <a:rPr b="1" sz="1800" lang="en">
                <a:solidFill>
                  <a:srgbClr val="A61C00"/>
                </a:solidFill>
              </a:rPr>
              <a:t>***it is important to remember that YOU still need to take the time to add this extra language data. Many websites do not yet provide the convenient bilingual metadata that MLZ translators can parse and import into your citation library.</a:t>
            </a:r>
          </a:p>
        </p:txBody>
      </p:sp>
      <p:cxnSp>
        <p:nvCxnSpPr>
          <p:cNvPr id="210" name="Shape 210"/>
          <p:cNvCxnSpPr/>
          <p:nvPr/>
        </p:nvCxnSpPr>
        <p:spPr>
          <a:xfrm>
            <a:off y="906475" x="817500"/>
            <a:ext cy="0" cx="7509000"/>
          </a:xfrm>
          <a:prstGeom prst="straightConnector1">
            <a:avLst/>
          </a:prstGeom>
          <a:noFill/>
          <a:ln w="19050" cap="flat">
            <a:solidFill>
              <a:schemeClr val="dk2"/>
            </a:solidFill>
            <a:prstDash val="solid"/>
            <a:round/>
            <a:headEnd w="lg" len="lg" type="none"/>
            <a:tailEnd w="lg" len="lg" type="none"/>
          </a:ln>
        </p:spPr>
      </p:cxnSp>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209">
                                            <p:txEl>
                                              <p:pRg st="0" end="0"/>
                                            </p:txEl>
                                          </p:spTgt>
                                        </p:tgtEl>
                                        <p:attrNameLst>
                                          <p:attrName>style.visibility</p:attrName>
                                        </p:attrNameLst>
                                      </p:cBhvr>
                                      <p:to>
                                        <p:strVal val="visible"/>
                                      </p:to>
                                    </p:set>
                                    <p:animEffect transition="in" filter="fade">
                                      <p:cBhvr>
                                        <p:cTn dur="200"/>
                                        <p:tgtEl>
                                          <p:spTgt spid="209">
                                            <p:txEl>
                                              <p:pRg st="0" end="0"/>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209">
                                            <p:txEl>
                                              <p:pRg st="1" end="1"/>
                                            </p:txEl>
                                          </p:spTgt>
                                        </p:tgtEl>
                                        <p:attrNameLst>
                                          <p:attrName>style.visibility</p:attrName>
                                        </p:attrNameLst>
                                      </p:cBhvr>
                                      <p:to>
                                        <p:strVal val="visible"/>
                                      </p:to>
                                    </p:set>
                                    <p:animEffect transition="in" filter="fade">
                                      <p:cBhvr>
                                        <p:cTn dur="200"/>
                                        <p:tgtEl>
                                          <p:spTgt spid="209">
                                            <p:txEl>
                                              <p:pRg st="1" end="1"/>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209">
                                            <p:txEl>
                                              <p:pRg st="2" end="2"/>
                                            </p:txEl>
                                          </p:spTgt>
                                        </p:tgtEl>
                                        <p:attrNameLst>
                                          <p:attrName>style.visibility</p:attrName>
                                        </p:attrNameLst>
                                      </p:cBhvr>
                                      <p:to>
                                        <p:strVal val="visible"/>
                                      </p:to>
                                    </p:set>
                                    <p:animEffect transition="in" filter="fade">
                                      <p:cBhvr>
                                        <p:cTn dur="200"/>
                                        <p:tgtEl>
                                          <p:spTgt spid="209">
                                            <p:txEl>
                                              <p:pRg st="2" end="2"/>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209">
                                            <p:txEl>
                                              <p:pRg st="3" end="3"/>
                                            </p:txEl>
                                          </p:spTgt>
                                        </p:tgtEl>
                                        <p:attrNameLst>
                                          <p:attrName>style.visibility</p:attrName>
                                        </p:attrNameLst>
                                      </p:cBhvr>
                                      <p:to>
                                        <p:strVal val="visible"/>
                                      </p:to>
                                    </p:set>
                                    <p:animEffect transition="in" filter="fade">
                                      <p:cBhvr>
                                        <p:cTn dur="200"/>
                                        <p:tgtEl>
                                          <p:spTgt spid="209">
                                            <p:txEl>
                                              <p:pRg st="3" end="3"/>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209">
                                            <p:txEl>
                                              <p:pRg st="4" end="4"/>
                                            </p:txEl>
                                          </p:spTgt>
                                        </p:tgtEl>
                                        <p:attrNameLst>
                                          <p:attrName>style.visibility</p:attrName>
                                        </p:attrNameLst>
                                      </p:cBhvr>
                                      <p:to>
                                        <p:strVal val="visible"/>
                                      </p:to>
                                    </p:set>
                                    <p:animEffect transition="in" filter="fade">
                                      <p:cBhvr>
                                        <p:cTn dur="200"/>
                                        <p:tgtEl>
                                          <p:spTgt spid="209">
                                            <p:txEl>
                                              <p:pRg st="4" end="4"/>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209">
                                            <p:txEl>
                                              <p:pRg st="5" end="5"/>
                                            </p:txEl>
                                          </p:spTgt>
                                        </p:tgtEl>
                                        <p:attrNameLst>
                                          <p:attrName>style.visibility</p:attrName>
                                        </p:attrNameLst>
                                      </p:cBhvr>
                                      <p:to>
                                        <p:strVal val="visible"/>
                                      </p:to>
                                    </p:set>
                                    <p:animEffect transition="in" filter="fade">
                                      <p:cBhvr>
                                        <p:cTn dur="200"/>
                                        <p:tgtEl>
                                          <p:spTgt spid="209">
                                            <p:txEl>
                                              <p:pRg st="5" end="5"/>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209">
                                            <p:txEl>
                                              <p:pRg st="6" end="6"/>
                                            </p:txEl>
                                          </p:spTgt>
                                        </p:tgtEl>
                                        <p:attrNameLst>
                                          <p:attrName>style.visibility</p:attrName>
                                        </p:attrNameLst>
                                      </p:cBhvr>
                                      <p:to>
                                        <p:strVal val="visible"/>
                                      </p:to>
                                    </p:set>
                                    <p:animEffect transition="in" filter="fade">
                                      <p:cBhvr>
                                        <p:cTn dur="200"/>
                                        <p:tgtEl>
                                          <p:spTgt spid="209">
                                            <p:txEl>
                                              <p:pRg st="6" end="6"/>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209">
                                            <p:txEl>
                                              <p:pRg st="7" end="7"/>
                                            </p:txEl>
                                          </p:spTgt>
                                        </p:tgtEl>
                                        <p:attrNameLst>
                                          <p:attrName>style.visibility</p:attrName>
                                        </p:attrNameLst>
                                      </p:cBhvr>
                                      <p:to>
                                        <p:strVal val="visible"/>
                                      </p:to>
                                    </p:set>
                                    <p:animEffect transition="in" filter="fade">
                                      <p:cBhvr>
                                        <p:cTn dur="200"/>
                                        <p:tgtEl>
                                          <p:spTgt spid="209">
                                            <p:txEl>
                                              <p:pRg st="7" end="7"/>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209">
                                            <p:txEl>
                                              <p:pRg st="8" end="8"/>
                                            </p:txEl>
                                          </p:spTgt>
                                        </p:tgtEl>
                                        <p:attrNameLst>
                                          <p:attrName>style.visibility</p:attrName>
                                        </p:attrNameLst>
                                      </p:cBhvr>
                                      <p:to>
                                        <p:strVal val="visible"/>
                                      </p:to>
                                    </p:set>
                                    <p:animEffect transition="in" filter="fade">
                                      <p:cBhvr>
                                        <p:cTn dur="200"/>
                                        <p:tgtEl>
                                          <p:spTgt spid="209">
                                            <p:txEl>
                                              <p:pRg st="8" end="8"/>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209">
                                            <p:txEl>
                                              <p:pRg st="9" end="9"/>
                                            </p:txEl>
                                          </p:spTgt>
                                        </p:tgtEl>
                                        <p:attrNameLst>
                                          <p:attrName>style.visibility</p:attrName>
                                        </p:attrNameLst>
                                      </p:cBhvr>
                                      <p:to>
                                        <p:strVal val="visible"/>
                                      </p:to>
                                    </p:set>
                                    <p:animEffect transition="in" filter="fade">
                                      <p:cBhvr>
                                        <p:cTn dur="200"/>
                                        <p:tgtEl>
                                          <p:spTgt spid="209">
                                            <p:txEl>
                                              <p:pRg st="9" end="9"/>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209">
                                            <p:txEl>
                                              <p:pRg st="10" end="10"/>
                                            </p:txEl>
                                          </p:spTgt>
                                        </p:tgtEl>
                                        <p:attrNameLst>
                                          <p:attrName>style.visibility</p:attrName>
                                        </p:attrNameLst>
                                      </p:cBhvr>
                                      <p:to>
                                        <p:strVal val="visible"/>
                                      </p:to>
                                    </p:set>
                                    <p:animEffect transition="in" filter="fade">
                                      <p:cBhvr>
                                        <p:cTn dur="200"/>
                                        <p:tgtEl>
                                          <p:spTgt spid="209">
                                            <p:txEl>
                                              <p:pRg st="10" end="10"/>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209">
                                            <p:txEl>
                                              <p:pRg st="11" end="11"/>
                                            </p:txEl>
                                          </p:spTgt>
                                        </p:tgtEl>
                                        <p:attrNameLst>
                                          <p:attrName>style.visibility</p:attrName>
                                        </p:attrNameLst>
                                      </p:cBhvr>
                                      <p:to>
                                        <p:strVal val="visible"/>
                                      </p:to>
                                    </p:set>
                                    <p:animEffect transition="in" filter="fade">
                                      <p:cBhvr>
                                        <p:cTn dur="200"/>
                                        <p:tgtEl>
                                          <p:spTgt spid="209">
                                            <p:txEl>
                                              <p:pRg st="11" end="11"/>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209">
                                            <p:txEl>
                                              <p:pRg st="12" end="12"/>
                                            </p:txEl>
                                          </p:spTgt>
                                        </p:tgtEl>
                                        <p:attrNameLst>
                                          <p:attrName>style.visibility</p:attrName>
                                        </p:attrNameLst>
                                      </p:cBhvr>
                                      <p:to>
                                        <p:strVal val="visible"/>
                                      </p:to>
                                    </p:set>
                                    <p:animEffect transition="in" filter="fade">
                                      <p:cBhvr>
                                        <p:cTn dur="200"/>
                                        <p:tgtEl>
                                          <p:spTgt spid="209">
                                            <p:txEl>
                                              <p:pRg st="12" end="12"/>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209">
                                            <p:txEl>
                                              <p:pRg st="13" end="13"/>
                                            </p:txEl>
                                          </p:spTgt>
                                        </p:tgtEl>
                                        <p:attrNameLst>
                                          <p:attrName>style.visibility</p:attrName>
                                        </p:attrNameLst>
                                      </p:cBhvr>
                                      <p:to>
                                        <p:strVal val="visible"/>
                                      </p:to>
                                    </p:set>
                                    <p:animEffect transition="in" filter="fade">
                                      <p:cBhvr>
                                        <p:cTn dur="200"/>
                                        <p:tgtEl>
                                          <p:spTgt spid="209">
                                            <p:txEl>
                                              <p:pRg st="13" end="13"/>
                                            </p:txEl>
                                          </p:spTgt>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209">
                                            <p:txEl>
                                              <p:pRg st="14" end="14"/>
                                            </p:txEl>
                                          </p:spTgt>
                                        </p:tgtEl>
                                        <p:attrNameLst>
                                          <p:attrName>style.visibility</p:attrName>
                                        </p:attrNameLst>
                                      </p:cBhvr>
                                      <p:to>
                                        <p:strVal val="visible"/>
                                      </p:to>
                                    </p:set>
                                    <p:animEffect transition="in" filter="fade">
                                      <p:cBhvr>
                                        <p:cTn dur="200"/>
                                        <p:tgtEl>
                                          <p:spTgt spid="209">
                                            <p:txEl>
                                              <p:pRg st="14" end="1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ppt/theme/theme3.xml><?xml version="1.0" encoding="utf-8"?>
<a:theme xmlns:a="http://schemas.openxmlformats.org/drawingml/2006/main" xmlns:r="http://schemas.openxmlformats.org/officeDocument/2006/relationships" name="Custom Them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