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diagrams/data1.xml" ContentType="application/vnd.openxmlformats-officedocument.drawingml.diagramData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diagrams/data2.xml" ContentType="application/vnd.openxmlformats-officedocument.drawingml.diagramData+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drawing2.xml" ContentType="application/vnd.ms-office.drawingml.diagramDrawing+xml"/>
  <Override PartName="/ppt/theme/theme2.xml" ContentType="application/vnd.openxmlformats-officedocument.theme+xml"/>
  <Override PartName="/ppt/diagrams/colors2.xml" ContentType="application/vnd.openxmlformats-officedocument.drawingml.diagramColors+xml"/>
  <Override PartName="/ppt/diagrams/quickStyle2.xml" ContentType="application/vnd.openxmlformats-officedocument.drawingml.diagramStyle+xml"/>
  <Override PartName="/ppt/diagrams/layout2.xml" ContentType="application/vnd.openxmlformats-officedocument.drawingml.diagramLayout+xml"/>
  <Override PartName="/ppt/theme/theme1.xml" ContentType="application/vnd.openxmlformats-officedocument.theme+xml"/>
  <Override PartName="/ppt/diagrams/drawing1.xml" ContentType="application/vnd.ms-office.drawingml.diagramDrawing+xml"/>
  <Override PartName="/ppt/notesMasters/notesMaster1.xml" ContentType="application/vnd.openxmlformats-officedocument.presentationml.notesMaster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revisionInfo.xml" ContentType="application/vnd.ms-powerpoint.revisioninfo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256" r:id="rId2"/>
    <p:sldId id="272" r:id="rId3"/>
    <p:sldId id="274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73" r:id="rId12"/>
    <p:sldId id="264" r:id="rId13"/>
    <p:sldId id="265" r:id="rId14"/>
    <p:sldId id="266" r:id="rId15"/>
    <p:sldId id="267" r:id="rId16"/>
    <p:sldId id="268" r:id="rId17"/>
    <p:sldId id="269" r:id="rId18"/>
    <p:sldId id="271" r:id="rId19"/>
    <p:sldId id="270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B8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3BC9D4-218B-7E71-CDBB-B057E784A637}" v="2099" dt="2026-04-12T17:15:05.568"/>
    <p1510:client id="{1CE89A18-0A6F-BAB9-45FB-877721FDB457}" v="345" dt="2026-04-12T17:33:50.808"/>
    <p1510:client id="{40101F91-86B2-164F-2DA4-32E6BC2B4DCB}" v="45" dt="2026-04-12T18:17:37.337"/>
    <p1510:client id="{4617F899-04FD-04E7-8412-83E2C26DC447}" v="1811" dt="2026-04-12T18:29:51.990"/>
    <p1510:client id="{6DF81DF0-47F0-A38E-6146-3FC5D0779990}" v="288" dt="2026-04-12T16:59:56.669"/>
    <p1510:client id="{845670A3-77CE-10ED-BFF8-73FAD9722FFD}" v="82" dt="2026-04-12T18:37:20.243"/>
    <p1510:client id="{948817F2-42E3-4EC7-B8C5-AF3F08AC6EA6}" v="196" dt="2026-04-12T16:08:30.590"/>
    <p1510:client id="{AEBEECDB-CB08-D7FD-4273-0702EE3CAACD}" v="907" dt="2026-04-12T16:46:38.867"/>
    <p1510:client id="{B67A3043-C312-6E93-83A4-1F797F879C6B}" v="19" dt="2026-04-12T06:04:34.9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724"/>
  </p:normalViewPr>
  <p:slideViewPr>
    <p:cSldViewPr snapToGrid="0">
      <p:cViewPr varScale="1">
        <p:scale>
          <a:sx n="100" d="100"/>
          <a:sy n="100" d="100"/>
        </p:scale>
        <p:origin x="90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28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openxmlformats.org/officeDocument/2006/relationships/customXml" Target="../customXml/item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67FD38-9575-4A64-8F9E-CABC5B19F573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41E6615C-6534-4EAA-A848-F310BC327390}">
      <dgm:prSet/>
      <dgm:spPr/>
      <dgm:t>
        <a:bodyPr/>
        <a:lstStyle/>
        <a:p>
          <a:r>
            <a:rPr lang="en-US"/>
            <a:t>We will be using a pilot to scale model to test for feasibility and evaluation.</a:t>
          </a:r>
        </a:p>
      </dgm:t>
    </dgm:pt>
    <dgm:pt modelId="{08AE14A1-93D4-420A-9F6B-8E0A82B5387C}" type="parTrans" cxnId="{D099F908-7498-4D26-A811-CE118F14E646}">
      <dgm:prSet/>
      <dgm:spPr/>
      <dgm:t>
        <a:bodyPr/>
        <a:lstStyle/>
        <a:p>
          <a:endParaRPr lang="en-US"/>
        </a:p>
      </dgm:t>
    </dgm:pt>
    <dgm:pt modelId="{60D37E18-1C99-4521-B4E0-8B94CF44B275}" type="sibTrans" cxnId="{D099F908-7498-4D26-A811-CE118F14E646}">
      <dgm:prSet/>
      <dgm:spPr/>
      <dgm:t>
        <a:bodyPr/>
        <a:lstStyle/>
        <a:p>
          <a:endParaRPr lang="en-US"/>
        </a:p>
      </dgm:t>
    </dgm:pt>
    <dgm:pt modelId="{C6B17976-C0D8-49EA-97B4-2351926F5095}">
      <dgm:prSet/>
      <dgm:spPr/>
      <dgm:t>
        <a:bodyPr/>
        <a:lstStyle/>
        <a:p>
          <a:r>
            <a:rPr lang="en-US"/>
            <a:t>By choosing three specific regions, we allow for geographical diversity, comparison across different conditions, and a scalable model for national expansion.</a:t>
          </a:r>
        </a:p>
      </dgm:t>
    </dgm:pt>
    <dgm:pt modelId="{36A7BC55-B428-48BD-9106-7ACC80C256C8}" type="parTrans" cxnId="{EAE1CF35-4EC7-4FE7-975D-A2A6A56F18EE}">
      <dgm:prSet/>
      <dgm:spPr/>
      <dgm:t>
        <a:bodyPr/>
        <a:lstStyle/>
        <a:p>
          <a:endParaRPr lang="en-US"/>
        </a:p>
      </dgm:t>
    </dgm:pt>
    <dgm:pt modelId="{708519B8-5F2D-4A0D-AB4D-7206FC0DB219}" type="sibTrans" cxnId="{EAE1CF35-4EC7-4FE7-975D-A2A6A56F18EE}">
      <dgm:prSet/>
      <dgm:spPr/>
      <dgm:t>
        <a:bodyPr/>
        <a:lstStyle/>
        <a:p>
          <a:endParaRPr lang="en-US"/>
        </a:p>
      </dgm:t>
    </dgm:pt>
    <dgm:pt modelId="{913EAC39-63CF-427D-AFF3-ECA86B7712C3}">
      <dgm:prSet/>
      <dgm:spPr/>
      <dgm:t>
        <a:bodyPr/>
        <a:lstStyle/>
        <a:p>
          <a:r>
            <a:rPr lang="en-US"/>
            <a:t>University Partners: Fourah Bay College, Njala University, and Ernest Bai Koroma University.</a:t>
          </a:r>
        </a:p>
      </dgm:t>
    </dgm:pt>
    <dgm:pt modelId="{7069AC1B-57E9-4980-985C-E22B651EC6B1}" type="parTrans" cxnId="{9F4FA3F9-66FD-414D-BB74-401BF10F360A}">
      <dgm:prSet/>
      <dgm:spPr/>
      <dgm:t>
        <a:bodyPr/>
        <a:lstStyle/>
        <a:p>
          <a:endParaRPr lang="en-US"/>
        </a:p>
      </dgm:t>
    </dgm:pt>
    <dgm:pt modelId="{0D13307B-3174-4D0C-B25F-311F32AFB379}" type="sibTrans" cxnId="{9F4FA3F9-66FD-414D-BB74-401BF10F360A}">
      <dgm:prSet/>
      <dgm:spPr/>
      <dgm:t>
        <a:bodyPr/>
        <a:lstStyle/>
        <a:p>
          <a:endParaRPr lang="en-US"/>
        </a:p>
      </dgm:t>
    </dgm:pt>
    <dgm:pt modelId="{9D89BFCD-C454-4CDF-A717-0456A37BBDD4}">
      <dgm:prSet/>
      <dgm:spPr/>
      <dgm:t>
        <a:bodyPr/>
        <a:lstStyle/>
        <a:p>
          <a:r>
            <a:rPr lang="en-US"/>
            <a:t>Rural Implementation Regions:  Kailahun District, Bonthe District, Koinadugu District</a:t>
          </a:r>
        </a:p>
      </dgm:t>
    </dgm:pt>
    <dgm:pt modelId="{E9B6AB47-A689-49D7-A59A-A429EBA27AFA}" type="parTrans" cxnId="{81123D1B-7688-41CF-8E8D-9071B22F0D9A}">
      <dgm:prSet/>
      <dgm:spPr/>
      <dgm:t>
        <a:bodyPr/>
        <a:lstStyle/>
        <a:p>
          <a:endParaRPr lang="en-US"/>
        </a:p>
      </dgm:t>
    </dgm:pt>
    <dgm:pt modelId="{CE020CE9-CA59-4DCB-8C23-B20F14847DB5}" type="sibTrans" cxnId="{81123D1B-7688-41CF-8E8D-9071B22F0D9A}">
      <dgm:prSet/>
      <dgm:spPr/>
      <dgm:t>
        <a:bodyPr/>
        <a:lstStyle/>
        <a:p>
          <a:endParaRPr lang="en-US"/>
        </a:p>
      </dgm:t>
    </dgm:pt>
    <dgm:pt modelId="{6FB70C5C-A981-4D83-81C6-763FA513AB99}" type="pres">
      <dgm:prSet presAssocID="{D067FD38-9575-4A64-8F9E-CABC5B19F57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4CD2A46-E024-450A-A1D2-3A9A65D05DCA}" type="pres">
      <dgm:prSet presAssocID="{41E6615C-6534-4EAA-A848-F310BC327390}" presName="hierRoot1" presStyleCnt="0"/>
      <dgm:spPr/>
    </dgm:pt>
    <dgm:pt modelId="{177579DD-6C61-4DA4-ACB9-75A3D919DEBF}" type="pres">
      <dgm:prSet presAssocID="{41E6615C-6534-4EAA-A848-F310BC327390}" presName="composite" presStyleCnt="0"/>
      <dgm:spPr/>
    </dgm:pt>
    <dgm:pt modelId="{305A7721-15A1-4555-BCE7-44AF63C4E23D}" type="pres">
      <dgm:prSet presAssocID="{41E6615C-6534-4EAA-A848-F310BC327390}" presName="background" presStyleLbl="node0" presStyleIdx="0" presStyleCnt="4"/>
      <dgm:spPr/>
    </dgm:pt>
    <dgm:pt modelId="{F4F6CAE5-69FC-4663-B230-67751706E20E}" type="pres">
      <dgm:prSet presAssocID="{41E6615C-6534-4EAA-A848-F310BC327390}" presName="text" presStyleLbl="fgAcc0" presStyleIdx="0" presStyleCnt="4">
        <dgm:presLayoutVars>
          <dgm:chPref val="3"/>
        </dgm:presLayoutVars>
      </dgm:prSet>
      <dgm:spPr/>
    </dgm:pt>
    <dgm:pt modelId="{089F6937-1238-4F5A-8BFC-5EC20F30A3F2}" type="pres">
      <dgm:prSet presAssocID="{41E6615C-6534-4EAA-A848-F310BC327390}" presName="hierChild2" presStyleCnt="0"/>
      <dgm:spPr/>
    </dgm:pt>
    <dgm:pt modelId="{6278E12E-B8DB-45A3-A5DD-3A250F515E8B}" type="pres">
      <dgm:prSet presAssocID="{C6B17976-C0D8-49EA-97B4-2351926F5095}" presName="hierRoot1" presStyleCnt="0"/>
      <dgm:spPr/>
    </dgm:pt>
    <dgm:pt modelId="{45FEB3E3-FB19-4020-BAFD-86573B2D83BD}" type="pres">
      <dgm:prSet presAssocID="{C6B17976-C0D8-49EA-97B4-2351926F5095}" presName="composite" presStyleCnt="0"/>
      <dgm:spPr/>
    </dgm:pt>
    <dgm:pt modelId="{E33661BE-BE99-4D58-906C-365158FE5726}" type="pres">
      <dgm:prSet presAssocID="{C6B17976-C0D8-49EA-97B4-2351926F5095}" presName="background" presStyleLbl="node0" presStyleIdx="1" presStyleCnt="4"/>
      <dgm:spPr/>
    </dgm:pt>
    <dgm:pt modelId="{36651FD5-387C-446B-A95E-D714E42F2A9D}" type="pres">
      <dgm:prSet presAssocID="{C6B17976-C0D8-49EA-97B4-2351926F5095}" presName="text" presStyleLbl="fgAcc0" presStyleIdx="1" presStyleCnt="4">
        <dgm:presLayoutVars>
          <dgm:chPref val="3"/>
        </dgm:presLayoutVars>
      </dgm:prSet>
      <dgm:spPr/>
    </dgm:pt>
    <dgm:pt modelId="{3E0B74AC-AA63-47E5-8954-F4C17797EF4E}" type="pres">
      <dgm:prSet presAssocID="{C6B17976-C0D8-49EA-97B4-2351926F5095}" presName="hierChild2" presStyleCnt="0"/>
      <dgm:spPr/>
    </dgm:pt>
    <dgm:pt modelId="{2494D65A-B4AE-4C58-9A3E-EDE0C0645C4F}" type="pres">
      <dgm:prSet presAssocID="{913EAC39-63CF-427D-AFF3-ECA86B7712C3}" presName="hierRoot1" presStyleCnt="0"/>
      <dgm:spPr/>
    </dgm:pt>
    <dgm:pt modelId="{D0B96575-A2CA-4F71-B596-C9679937E087}" type="pres">
      <dgm:prSet presAssocID="{913EAC39-63CF-427D-AFF3-ECA86B7712C3}" presName="composite" presStyleCnt="0"/>
      <dgm:spPr/>
    </dgm:pt>
    <dgm:pt modelId="{2354785A-6A29-47CD-9160-6883762A236A}" type="pres">
      <dgm:prSet presAssocID="{913EAC39-63CF-427D-AFF3-ECA86B7712C3}" presName="background" presStyleLbl="node0" presStyleIdx="2" presStyleCnt="4"/>
      <dgm:spPr/>
    </dgm:pt>
    <dgm:pt modelId="{50BC2028-FA88-4619-8FC8-969D07CC7874}" type="pres">
      <dgm:prSet presAssocID="{913EAC39-63CF-427D-AFF3-ECA86B7712C3}" presName="text" presStyleLbl="fgAcc0" presStyleIdx="2" presStyleCnt="4">
        <dgm:presLayoutVars>
          <dgm:chPref val="3"/>
        </dgm:presLayoutVars>
      </dgm:prSet>
      <dgm:spPr/>
    </dgm:pt>
    <dgm:pt modelId="{058A67C0-F018-4436-8F8B-C378F857BA20}" type="pres">
      <dgm:prSet presAssocID="{913EAC39-63CF-427D-AFF3-ECA86B7712C3}" presName="hierChild2" presStyleCnt="0"/>
      <dgm:spPr/>
    </dgm:pt>
    <dgm:pt modelId="{8FF33840-F367-4245-9E58-BB42800B0329}" type="pres">
      <dgm:prSet presAssocID="{9D89BFCD-C454-4CDF-A717-0456A37BBDD4}" presName="hierRoot1" presStyleCnt="0"/>
      <dgm:spPr/>
    </dgm:pt>
    <dgm:pt modelId="{1527B1F4-7662-4DA1-9118-18C3FA049BD8}" type="pres">
      <dgm:prSet presAssocID="{9D89BFCD-C454-4CDF-A717-0456A37BBDD4}" presName="composite" presStyleCnt="0"/>
      <dgm:spPr/>
    </dgm:pt>
    <dgm:pt modelId="{74A4BB4C-33CF-4F71-ADF7-D6A534F81BAA}" type="pres">
      <dgm:prSet presAssocID="{9D89BFCD-C454-4CDF-A717-0456A37BBDD4}" presName="background" presStyleLbl="node0" presStyleIdx="3" presStyleCnt="4"/>
      <dgm:spPr/>
    </dgm:pt>
    <dgm:pt modelId="{96F000A2-181F-4679-B02E-41C1C6D6E037}" type="pres">
      <dgm:prSet presAssocID="{9D89BFCD-C454-4CDF-A717-0456A37BBDD4}" presName="text" presStyleLbl="fgAcc0" presStyleIdx="3" presStyleCnt="4">
        <dgm:presLayoutVars>
          <dgm:chPref val="3"/>
        </dgm:presLayoutVars>
      </dgm:prSet>
      <dgm:spPr/>
    </dgm:pt>
    <dgm:pt modelId="{8E3DC1FF-E763-40E1-AB7C-E59B0816F1AC}" type="pres">
      <dgm:prSet presAssocID="{9D89BFCD-C454-4CDF-A717-0456A37BBDD4}" presName="hierChild2" presStyleCnt="0"/>
      <dgm:spPr/>
    </dgm:pt>
  </dgm:ptLst>
  <dgm:cxnLst>
    <dgm:cxn modelId="{D099F908-7498-4D26-A811-CE118F14E646}" srcId="{D067FD38-9575-4A64-8F9E-CABC5B19F573}" destId="{41E6615C-6534-4EAA-A848-F310BC327390}" srcOrd="0" destOrd="0" parTransId="{08AE14A1-93D4-420A-9F6B-8E0A82B5387C}" sibTransId="{60D37E18-1C99-4521-B4E0-8B94CF44B275}"/>
    <dgm:cxn modelId="{81123D1B-7688-41CF-8E8D-9071B22F0D9A}" srcId="{D067FD38-9575-4A64-8F9E-CABC5B19F573}" destId="{9D89BFCD-C454-4CDF-A717-0456A37BBDD4}" srcOrd="3" destOrd="0" parTransId="{E9B6AB47-A689-49D7-A59A-A429EBA27AFA}" sibTransId="{CE020CE9-CA59-4DCB-8C23-B20F14847DB5}"/>
    <dgm:cxn modelId="{A908A32B-E09C-4F66-8603-5D073B79EBC9}" type="presOf" srcId="{C6B17976-C0D8-49EA-97B4-2351926F5095}" destId="{36651FD5-387C-446B-A95E-D714E42F2A9D}" srcOrd="0" destOrd="0" presId="urn:microsoft.com/office/officeart/2005/8/layout/hierarchy1"/>
    <dgm:cxn modelId="{EAE1CF35-4EC7-4FE7-975D-A2A6A56F18EE}" srcId="{D067FD38-9575-4A64-8F9E-CABC5B19F573}" destId="{C6B17976-C0D8-49EA-97B4-2351926F5095}" srcOrd="1" destOrd="0" parTransId="{36A7BC55-B428-48BD-9106-7ACC80C256C8}" sibTransId="{708519B8-5F2D-4A0D-AB4D-7206FC0DB219}"/>
    <dgm:cxn modelId="{259C8838-D39D-4A21-BCCC-79FD75717F77}" type="presOf" srcId="{9D89BFCD-C454-4CDF-A717-0456A37BBDD4}" destId="{96F000A2-181F-4679-B02E-41C1C6D6E037}" srcOrd="0" destOrd="0" presId="urn:microsoft.com/office/officeart/2005/8/layout/hierarchy1"/>
    <dgm:cxn modelId="{AC50CA7B-3F63-4C46-8B63-C12267644B1D}" type="presOf" srcId="{913EAC39-63CF-427D-AFF3-ECA86B7712C3}" destId="{50BC2028-FA88-4619-8FC8-969D07CC7874}" srcOrd="0" destOrd="0" presId="urn:microsoft.com/office/officeart/2005/8/layout/hierarchy1"/>
    <dgm:cxn modelId="{479AA7C2-B5A2-4409-944D-76D294455B49}" type="presOf" srcId="{D067FD38-9575-4A64-8F9E-CABC5B19F573}" destId="{6FB70C5C-A981-4D83-81C6-763FA513AB99}" srcOrd="0" destOrd="0" presId="urn:microsoft.com/office/officeart/2005/8/layout/hierarchy1"/>
    <dgm:cxn modelId="{648205EA-EC4B-4EEC-A747-D30A4FA0FECE}" type="presOf" srcId="{41E6615C-6534-4EAA-A848-F310BC327390}" destId="{F4F6CAE5-69FC-4663-B230-67751706E20E}" srcOrd="0" destOrd="0" presId="urn:microsoft.com/office/officeart/2005/8/layout/hierarchy1"/>
    <dgm:cxn modelId="{9F4FA3F9-66FD-414D-BB74-401BF10F360A}" srcId="{D067FD38-9575-4A64-8F9E-CABC5B19F573}" destId="{913EAC39-63CF-427D-AFF3-ECA86B7712C3}" srcOrd="2" destOrd="0" parTransId="{7069AC1B-57E9-4980-985C-E22B651EC6B1}" sibTransId="{0D13307B-3174-4D0C-B25F-311F32AFB379}"/>
    <dgm:cxn modelId="{1E404DBB-BA1F-4B4D-8AFA-5402AFF88C20}" type="presParOf" srcId="{6FB70C5C-A981-4D83-81C6-763FA513AB99}" destId="{14CD2A46-E024-450A-A1D2-3A9A65D05DCA}" srcOrd="0" destOrd="0" presId="urn:microsoft.com/office/officeart/2005/8/layout/hierarchy1"/>
    <dgm:cxn modelId="{91CED94E-F708-4EDD-ADEF-ED4A1B018A3A}" type="presParOf" srcId="{14CD2A46-E024-450A-A1D2-3A9A65D05DCA}" destId="{177579DD-6C61-4DA4-ACB9-75A3D919DEBF}" srcOrd="0" destOrd="0" presId="urn:microsoft.com/office/officeart/2005/8/layout/hierarchy1"/>
    <dgm:cxn modelId="{091A2E99-7D26-4E19-8246-FEFA820FC720}" type="presParOf" srcId="{177579DD-6C61-4DA4-ACB9-75A3D919DEBF}" destId="{305A7721-15A1-4555-BCE7-44AF63C4E23D}" srcOrd="0" destOrd="0" presId="urn:microsoft.com/office/officeart/2005/8/layout/hierarchy1"/>
    <dgm:cxn modelId="{785AA371-5C48-43E6-A1CA-EA223F1D99A6}" type="presParOf" srcId="{177579DD-6C61-4DA4-ACB9-75A3D919DEBF}" destId="{F4F6CAE5-69FC-4663-B230-67751706E20E}" srcOrd="1" destOrd="0" presId="urn:microsoft.com/office/officeart/2005/8/layout/hierarchy1"/>
    <dgm:cxn modelId="{6DE54A16-BC71-4155-AE31-8EA17B219A58}" type="presParOf" srcId="{14CD2A46-E024-450A-A1D2-3A9A65D05DCA}" destId="{089F6937-1238-4F5A-8BFC-5EC20F30A3F2}" srcOrd="1" destOrd="0" presId="urn:microsoft.com/office/officeart/2005/8/layout/hierarchy1"/>
    <dgm:cxn modelId="{D4C9B7C2-3BE7-4DAB-8069-73A8894C0C9C}" type="presParOf" srcId="{6FB70C5C-A981-4D83-81C6-763FA513AB99}" destId="{6278E12E-B8DB-45A3-A5DD-3A250F515E8B}" srcOrd="1" destOrd="0" presId="urn:microsoft.com/office/officeart/2005/8/layout/hierarchy1"/>
    <dgm:cxn modelId="{EACD446D-3D2D-4549-B74E-0A99E97844AC}" type="presParOf" srcId="{6278E12E-B8DB-45A3-A5DD-3A250F515E8B}" destId="{45FEB3E3-FB19-4020-BAFD-86573B2D83BD}" srcOrd="0" destOrd="0" presId="urn:microsoft.com/office/officeart/2005/8/layout/hierarchy1"/>
    <dgm:cxn modelId="{F2DC86CF-8802-41F8-BDE8-D965A1B12E12}" type="presParOf" srcId="{45FEB3E3-FB19-4020-BAFD-86573B2D83BD}" destId="{E33661BE-BE99-4D58-906C-365158FE5726}" srcOrd="0" destOrd="0" presId="urn:microsoft.com/office/officeart/2005/8/layout/hierarchy1"/>
    <dgm:cxn modelId="{677CC65D-6F17-4A40-BB74-17C4829E9307}" type="presParOf" srcId="{45FEB3E3-FB19-4020-BAFD-86573B2D83BD}" destId="{36651FD5-387C-446B-A95E-D714E42F2A9D}" srcOrd="1" destOrd="0" presId="urn:microsoft.com/office/officeart/2005/8/layout/hierarchy1"/>
    <dgm:cxn modelId="{3F43BEEA-9A3D-47A4-8C6C-C472C758EE6C}" type="presParOf" srcId="{6278E12E-B8DB-45A3-A5DD-3A250F515E8B}" destId="{3E0B74AC-AA63-47E5-8954-F4C17797EF4E}" srcOrd="1" destOrd="0" presId="urn:microsoft.com/office/officeart/2005/8/layout/hierarchy1"/>
    <dgm:cxn modelId="{7798943D-1AED-471D-BE1D-B6E3B08BF251}" type="presParOf" srcId="{6FB70C5C-A981-4D83-81C6-763FA513AB99}" destId="{2494D65A-B4AE-4C58-9A3E-EDE0C0645C4F}" srcOrd="2" destOrd="0" presId="urn:microsoft.com/office/officeart/2005/8/layout/hierarchy1"/>
    <dgm:cxn modelId="{32450848-0485-4335-89D6-1D1D1DFE7D80}" type="presParOf" srcId="{2494D65A-B4AE-4C58-9A3E-EDE0C0645C4F}" destId="{D0B96575-A2CA-4F71-B596-C9679937E087}" srcOrd="0" destOrd="0" presId="urn:microsoft.com/office/officeart/2005/8/layout/hierarchy1"/>
    <dgm:cxn modelId="{E5F8A50E-3A21-465B-975D-89CA87FEE84F}" type="presParOf" srcId="{D0B96575-A2CA-4F71-B596-C9679937E087}" destId="{2354785A-6A29-47CD-9160-6883762A236A}" srcOrd="0" destOrd="0" presId="urn:microsoft.com/office/officeart/2005/8/layout/hierarchy1"/>
    <dgm:cxn modelId="{6675138E-2935-4D80-87E4-D8E4F1404B7A}" type="presParOf" srcId="{D0B96575-A2CA-4F71-B596-C9679937E087}" destId="{50BC2028-FA88-4619-8FC8-969D07CC7874}" srcOrd="1" destOrd="0" presId="urn:microsoft.com/office/officeart/2005/8/layout/hierarchy1"/>
    <dgm:cxn modelId="{6423D9BD-B1A8-4032-8671-E4DEA3D9FE5B}" type="presParOf" srcId="{2494D65A-B4AE-4C58-9A3E-EDE0C0645C4F}" destId="{058A67C0-F018-4436-8F8B-C378F857BA20}" srcOrd="1" destOrd="0" presId="urn:microsoft.com/office/officeart/2005/8/layout/hierarchy1"/>
    <dgm:cxn modelId="{D2A55E76-1A0A-4CF5-9DAC-AE7D68E36FF6}" type="presParOf" srcId="{6FB70C5C-A981-4D83-81C6-763FA513AB99}" destId="{8FF33840-F367-4245-9E58-BB42800B0329}" srcOrd="3" destOrd="0" presId="urn:microsoft.com/office/officeart/2005/8/layout/hierarchy1"/>
    <dgm:cxn modelId="{EFB7900B-598A-417C-AE71-E1F4553FD777}" type="presParOf" srcId="{8FF33840-F367-4245-9E58-BB42800B0329}" destId="{1527B1F4-7662-4DA1-9118-18C3FA049BD8}" srcOrd="0" destOrd="0" presId="urn:microsoft.com/office/officeart/2005/8/layout/hierarchy1"/>
    <dgm:cxn modelId="{F8CDB062-DC2F-4B5C-BC20-DDF1736254E2}" type="presParOf" srcId="{1527B1F4-7662-4DA1-9118-18C3FA049BD8}" destId="{74A4BB4C-33CF-4F71-ADF7-D6A534F81BAA}" srcOrd="0" destOrd="0" presId="urn:microsoft.com/office/officeart/2005/8/layout/hierarchy1"/>
    <dgm:cxn modelId="{844BAD63-2E07-400F-AF57-8C21EF830F48}" type="presParOf" srcId="{1527B1F4-7662-4DA1-9118-18C3FA049BD8}" destId="{96F000A2-181F-4679-B02E-41C1C6D6E037}" srcOrd="1" destOrd="0" presId="urn:microsoft.com/office/officeart/2005/8/layout/hierarchy1"/>
    <dgm:cxn modelId="{A517A1D6-A38E-441E-961C-1B17636905E6}" type="presParOf" srcId="{8FF33840-F367-4245-9E58-BB42800B0329}" destId="{8E3DC1FF-E763-40E1-AB7C-E59B0816F1A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7881CD9-5FA4-46E0-A34D-C69EF239D10C}" type="doc">
      <dgm:prSet loTypeId="urn:microsoft.com/office/officeart/2005/8/layout/vList2" loCatId="list" qsTypeId="urn:microsoft.com/office/officeart/2005/8/quickstyle/simple2" qsCatId="simple" csTypeId="urn:microsoft.com/office/officeart/2005/8/colors/accent0_2" csCatId="mainScheme"/>
      <dgm:spPr/>
      <dgm:t>
        <a:bodyPr/>
        <a:lstStyle/>
        <a:p>
          <a:endParaRPr lang="en-US"/>
        </a:p>
      </dgm:t>
    </dgm:pt>
    <dgm:pt modelId="{B4FD9828-D7CF-4642-8698-9C2CC32F7242}">
      <dgm:prSet/>
      <dgm:spPr/>
      <dgm:t>
        <a:bodyPr/>
        <a:lstStyle/>
        <a:p>
          <a:r>
            <a:rPr lang="en-US"/>
            <a:t>The funding plan has precedent but there is no way to guarantee that it works</a:t>
          </a:r>
        </a:p>
      </dgm:t>
    </dgm:pt>
    <dgm:pt modelId="{C4D56BFD-8E93-43CC-B6AA-BB59C569CC6B}" type="parTrans" cxnId="{12079CFF-E2A5-4106-910D-BC2E7CF29E0C}">
      <dgm:prSet/>
      <dgm:spPr/>
      <dgm:t>
        <a:bodyPr/>
        <a:lstStyle/>
        <a:p>
          <a:endParaRPr lang="en-US"/>
        </a:p>
      </dgm:t>
    </dgm:pt>
    <dgm:pt modelId="{6F93638F-ADB5-4864-A277-4C7FEDD01F39}" type="sibTrans" cxnId="{12079CFF-E2A5-4106-910D-BC2E7CF29E0C}">
      <dgm:prSet/>
      <dgm:spPr/>
      <dgm:t>
        <a:bodyPr/>
        <a:lstStyle/>
        <a:p>
          <a:endParaRPr lang="en-US"/>
        </a:p>
      </dgm:t>
    </dgm:pt>
    <dgm:pt modelId="{B8F8C956-1302-4391-8E2D-E50CA8BF10A9}">
      <dgm:prSet/>
      <dgm:spPr/>
      <dgm:t>
        <a:bodyPr/>
        <a:lstStyle/>
        <a:p>
          <a:r>
            <a:rPr lang="en-US"/>
            <a:t>We are not certain of how much engagement there will be from community teachers</a:t>
          </a:r>
        </a:p>
      </dgm:t>
    </dgm:pt>
    <dgm:pt modelId="{0241FB32-CF34-4BB5-9578-D1F28E23BD05}" type="parTrans" cxnId="{0CF1B943-A1AB-4685-AC80-38FC166F0BF6}">
      <dgm:prSet/>
      <dgm:spPr/>
      <dgm:t>
        <a:bodyPr/>
        <a:lstStyle/>
        <a:p>
          <a:endParaRPr lang="en-US"/>
        </a:p>
      </dgm:t>
    </dgm:pt>
    <dgm:pt modelId="{89C13BC0-FCC6-42F4-886C-E71848786296}" type="sibTrans" cxnId="{0CF1B943-A1AB-4685-AC80-38FC166F0BF6}">
      <dgm:prSet/>
      <dgm:spPr/>
      <dgm:t>
        <a:bodyPr/>
        <a:lstStyle/>
        <a:p>
          <a:endParaRPr lang="en-US"/>
        </a:p>
      </dgm:t>
    </dgm:pt>
    <dgm:pt modelId="{BDF0103F-3EA5-4752-A6F1-8D1CB3CFB9BE}">
      <dgm:prSet/>
      <dgm:spPr/>
      <dgm:t>
        <a:bodyPr/>
        <a:lstStyle/>
        <a:p>
          <a:r>
            <a:rPr lang="en-US"/>
            <a:t>There would still be a lot of work to do with the universities, but there are already frameworks to work off of</a:t>
          </a:r>
        </a:p>
      </dgm:t>
    </dgm:pt>
    <dgm:pt modelId="{18F33A0F-6954-40F9-BBF3-7BF5B2C88D6E}" type="parTrans" cxnId="{1BB0613E-1837-4D6A-B867-DAF5D4730B6D}">
      <dgm:prSet/>
      <dgm:spPr/>
      <dgm:t>
        <a:bodyPr/>
        <a:lstStyle/>
        <a:p>
          <a:endParaRPr lang="en-US"/>
        </a:p>
      </dgm:t>
    </dgm:pt>
    <dgm:pt modelId="{70FD978C-8D01-40FB-9A22-545BBB700B8C}" type="sibTrans" cxnId="{1BB0613E-1837-4D6A-B867-DAF5D4730B6D}">
      <dgm:prSet/>
      <dgm:spPr/>
      <dgm:t>
        <a:bodyPr/>
        <a:lstStyle/>
        <a:p>
          <a:endParaRPr lang="en-US"/>
        </a:p>
      </dgm:t>
    </dgm:pt>
    <dgm:pt modelId="{EA1DB1AF-C4B1-4195-A30F-0648FA12B13E}" type="pres">
      <dgm:prSet presAssocID="{67881CD9-5FA4-46E0-A34D-C69EF239D10C}" presName="linear" presStyleCnt="0">
        <dgm:presLayoutVars>
          <dgm:animLvl val="lvl"/>
          <dgm:resizeHandles val="exact"/>
        </dgm:presLayoutVars>
      </dgm:prSet>
      <dgm:spPr/>
    </dgm:pt>
    <dgm:pt modelId="{7205A2E0-9395-45CA-9FDD-0DBF7238D058}" type="pres">
      <dgm:prSet presAssocID="{B4FD9828-D7CF-4642-8698-9C2CC32F7242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D367204C-3610-4304-9FED-C664504C9006}" type="pres">
      <dgm:prSet presAssocID="{6F93638F-ADB5-4864-A277-4C7FEDD01F39}" presName="spacer" presStyleCnt="0"/>
      <dgm:spPr/>
    </dgm:pt>
    <dgm:pt modelId="{4AB74880-0FD4-4612-8EFC-B8B6260B4204}" type="pres">
      <dgm:prSet presAssocID="{B8F8C956-1302-4391-8E2D-E50CA8BF10A9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AB027B55-AA8B-46AA-B6C6-6E10AE2D3514}" type="pres">
      <dgm:prSet presAssocID="{89C13BC0-FCC6-42F4-886C-E71848786296}" presName="spacer" presStyleCnt="0"/>
      <dgm:spPr/>
    </dgm:pt>
    <dgm:pt modelId="{F6F698FC-602E-49CA-AD9A-610BC2D0BD6F}" type="pres">
      <dgm:prSet presAssocID="{BDF0103F-3EA5-4752-A6F1-8D1CB3CFB9BE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F86FFB13-4714-4212-95F6-94A4FBD7CA01}" type="presOf" srcId="{B8F8C956-1302-4391-8E2D-E50CA8BF10A9}" destId="{4AB74880-0FD4-4612-8EFC-B8B6260B4204}" srcOrd="0" destOrd="0" presId="urn:microsoft.com/office/officeart/2005/8/layout/vList2"/>
    <dgm:cxn modelId="{1BB0613E-1837-4D6A-B867-DAF5D4730B6D}" srcId="{67881CD9-5FA4-46E0-A34D-C69EF239D10C}" destId="{BDF0103F-3EA5-4752-A6F1-8D1CB3CFB9BE}" srcOrd="2" destOrd="0" parTransId="{18F33A0F-6954-40F9-BBF3-7BF5B2C88D6E}" sibTransId="{70FD978C-8D01-40FB-9A22-545BBB700B8C}"/>
    <dgm:cxn modelId="{0CF1B943-A1AB-4685-AC80-38FC166F0BF6}" srcId="{67881CD9-5FA4-46E0-A34D-C69EF239D10C}" destId="{B8F8C956-1302-4391-8E2D-E50CA8BF10A9}" srcOrd="1" destOrd="0" parTransId="{0241FB32-CF34-4BB5-9578-D1F28E23BD05}" sibTransId="{89C13BC0-FCC6-42F4-886C-E71848786296}"/>
    <dgm:cxn modelId="{7B948E6A-11CB-485E-96DA-324573D238F2}" type="presOf" srcId="{B4FD9828-D7CF-4642-8698-9C2CC32F7242}" destId="{7205A2E0-9395-45CA-9FDD-0DBF7238D058}" srcOrd="0" destOrd="0" presId="urn:microsoft.com/office/officeart/2005/8/layout/vList2"/>
    <dgm:cxn modelId="{A8451F85-6DE0-4A20-8C6E-2FBA25EFA9B0}" type="presOf" srcId="{67881CD9-5FA4-46E0-A34D-C69EF239D10C}" destId="{EA1DB1AF-C4B1-4195-A30F-0648FA12B13E}" srcOrd="0" destOrd="0" presId="urn:microsoft.com/office/officeart/2005/8/layout/vList2"/>
    <dgm:cxn modelId="{12079CFF-E2A5-4106-910D-BC2E7CF29E0C}" srcId="{67881CD9-5FA4-46E0-A34D-C69EF239D10C}" destId="{B4FD9828-D7CF-4642-8698-9C2CC32F7242}" srcOrd="0" destOrd="0" parTransId="{C4D56BFD-8E93-43CC-B6AA-BB59C569CC6B}" sibTransId="{6F93638F-ADB5-4864-A277-4C7FEDD01F39}"/>
    <dgm:cxn modelId="{7C91D2FF-C4CC-4C6B-9417-F31A0C713A8B}" type="presOf" srcId="{BDF0103F-3EA5-4752-A6F1-8D1CB3CFB9BE}" destId="{F6F698FC-602E-49CA-AD9A-610BC2D0BD6F}" srcOrd="0" destOrd="0" presId="urn:microsoft.com/office/officeart/2005/8/layout/vList2"/>
    <dgm:cxn modelId="{A78A9459-2D99-403D-8A80-858B41F56D42}" type="presParOf" srcId="{EA1DB1AF-C4B1-4195-A30F-0648FA12B13E}" destId="{7205A2E0-9395-45CA-9FDD-0DBF7238D058}" srcOrd="0" destOrd="0" presId="urn:microsoft.com/office/officeart/2005/8/layout/vList2"/>
    <dgm:cxn modelId="{8F4ACDD1-23D7-494B-8D8F-52926924B8E7}" type="presParOf" srcId="{EA1DB1AF-C4B1-4195-A30F-0648FA12B13E}" destId="{D367204C-3610-4304-9FED-C664504C9006}" srcOrd="1" destOrd="0" presId="urn:microsoft.com/office/officeart/2005/8/layout/vList2"/>
    <dgm:cxn modelId="{FC08F18A-DA4D-49BE-B8D9-F4DCD198D44D}" type="presParOf" srcId="{EA1DB1AF-C4B1-4195-A30F-0648FA12B13E}" destId="{4AB74880-0FD4-4612-8EFC-B8B6260B4204}" srcOrd="2" destOrd="0" presId="urn:microsoft.com/office/officeart/2005/8/layout/vList2"/>
    <dgm:cxn modelId="{11FF8BBC-CF79-4F6F-B11A-90362089E668}" type="presParOf" srcId="{EA1DB1AF-C4B1-4195-A30F-0648FA12B13E}" destId="{AB027B55-AA8B-46AA-B6C6-6E10AE2D3514}" srcOrd="3" destOrd="0" presId="urn:microsoft.com/office/officeart/2005/8/layout/vList2"/>
    <dgm:cxn modelId="{E3C3BFE4-D6A9-4933-B383-C4F9EB72E271}" type="presParOf" srcId="{EA1DB1AF-C4B1-4195-A30F-0648FA12B13E}" destId="{F6F698FC-602E-49CA-AD9A-610BC2D0BD6F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5A7721-15A1-4555-BCE7-44AF63C4E23D}">
      <dsp:nvSpPr>
        <dsp:cNvPr id="0" name=""/>
        <dsp:cNvSpPr/>
      </dsp:nvSpPr>
      <dsp:spPr>
        <a:xfrm>
          <a:off x="3150" y="1050167"/>
          <a:ext cx="2249460" cy="14284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F6CAE5-69FC-4663-B230-67751706E20E}">
      <dsp:nvSpPr>
        <dsp:cNvPr id="0" name=""/>
        <dsp:cNvSpPr/>
      </dsp:nvSpPr>
      <dsp:spPr>
        <a:xfrm>
          <a:off x="253090" y="1287610"/>
          <a:ext cx="2249460" cy="14284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We will be using a pilot to scale model to test for feasibility and evaluation.</a:t>
          </a:r>
        </a:p>
      </dsp:txBody>
      <dsp:txXfrm>
        <a:off x="294927" y="1329447"/>
        <a:ext cx="2165786" cy="1344733"/>
      </dsp:txXfrm>
    </dsp:sp>
    <dsp:sp modelId="{E33661BE-BE99-4D58-906C-365158FE5726}">
      <dsp:nvSpPr>
        <dsp:cNvPr id="0" name=""/>
        <dsp:cNvSpPr/>
      </dsp:nvSpPr>
      <dsp:spPr>
        <a:xfrm>
          <a:off x="2752491" y="1050167"/>
          <a:ext cx="2249460" cy="14284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651FD5-387C-446B-A95E-D714E42F2A9D}">
      <dsp:nvSpPr>
        <dsp:cNvPr id="0" name=""/>
        <dsp:cNvSpPr/>
      </dsp:nvSpPr>
      <dsp:spPr>
        <a:xfrm>
          <a:off x="3002431" y="1287610"/>
          <a:ext cx="2249460" cy="14284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By choosing three specific regions, we allow for geographical diversity, comparison across different conditions, and a scalable model for national expansion.</a:t>
          </a:r>
        </a:p>
      </dsp:txBody>
      <dsp:txXfrm>
        <a:off x="3044268" y="1329447"/>
        <a:ext cx="2165786" cy="1344733"/>
      </dsp:txXfrm>
    </dsp:sp>
    <dsp:sp modelId="{2354785A-6A29-47CD-9160-6883762A236A}">
      <dsp:nvSpPr>
        <dsp:cNvPr id="0" name=""/>
        <dsp:cNvSpPr/>
      </dsp:nvSpPr>
      <dsp:spPr>
        <a:xfrm>
          <a:off x="5501832" y="1050167"/>
          <a:ext cx="2249460" cy="14284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BC2028-FA88-4619-8FC8-969D07CC7874}">
      <dsp:nvSpPr>
        <dsp:cNvPr id="0" name=""/>
        <dsp:cNvSpPr/>
      </dsp:nvSpPr>
      <dsp:spPr>
        <a:xfrm>
          <a:off x="5751772" y="1287610"/>
          <a:ext cx="2249460" cy="14284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University Partners: Fourah Bay College, Njala University, and Ernest Bai Koroma University.</a:t>
          </a:r>
        </a:p>
      </dsp:txBody>
      <dsp:txXfrm>
        <a:off x="5793609" y="1329447"/>
        <a:ext cx="2165786" cy="1344733"/>
      </dsp:txXfrm>
    </dsp:sp>
    <dsp:sp modelId="{74A4BB4C-33CF-4F71-ADF7-D6A534F81BAA}">
      <dsp:nvSpPr>
        <dsp:cNvPr id="0" name=""/>
        <dsp:cNvSpPr/>
      </dsp:nvSpPr>
      <dsp:spPr>
        <a:xfrm>
          <a:off x="8251173" y="1050167"/>
          <a:ext cx="2249460" cy="14284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F000A2-181F-4679-B02E-41C1C6D6E037}">
      <dsp:nvSpPr>
        <dsp:cNvPr id="0" name=""/>
        <dsp:cNvSpPr/>
      </dsp:nvSpPr>
      <dsp:spPr>
        <a:xfrm>
          <a:off x="8501113" y="1287610"/>
          <a:ext cx="2249460" cy="14284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Rural Implementation Regions:  Kailahun District, Bonthe District, Koinadugu District</a:t>
          </a:r>
        </a:p>
      </dsp:txBody>
      <dsp:txXfrm>
        <a:off x="8542950" y="1329447"/>
        <a:ext cx="2165786" cy="13447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05A2E0-9395-45CA-9FDD-0DBF7238D058}">
      <dsp:nvSpPr>
        <dsp:cNvPr id="0" name=""/>
        <dsp:cNvSpPr/>
      </dsp:nvSpPr>
      <dsp:spPr>
        <a:xfrm>
          <a:off x="0" y="185424"/>
          <a:ext cx="6254724" cy="16497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The funding plan has precedent but there is no way to guarantee that it works</a:t>
          </a:r>
        </a:p>
      </dsp:txBody>
      <dsp:txXfrm>
        <a:off x="80532" y="265956"/>
        <a:ext cx="6093660" cy="1488636"/>
      </dsp:txXfrm>
    </dsp:sp>
    <dsp:sp modelId="{4AB74880-0FD4-4612-8EFC-B8B6260B4204}">
      <dsp:nvSpPr>
        <dsp:cNvPr id="0" name=""/>
        <dsp:cNvSpPr/>
      </dsp:nvSpPr>
      <dsp:spPr>
        <a:xfrm>
          <a:off x="0" y="1921524"/>
          <a:ext cx="6254724" cy="16497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We are not certain of how much engagement there will be from community teachers</a:t>
          </a:r>
        </a:p>
      </dsp:txBody>
      <dsp:txXfrm>
        <a:off x="80532" y="2002056"/>
        <a:ext cx="6093660" cy="1488636"/>
      </dsp:txXfrm>
    </dsp:sp>
    <dsp:sp modelId="{F6F698FC-602E-49CA-AD9A-610BC2D0BD6F}">
      <dsp:nvSpPr>
        <dsp:cNvPr id="0" name=""/>
        <dsp:cNvSpPr/>
      </dsp:nvSpPr>
      <dsp:spPr>
        <a:xfrm>
          <a:off x="0" y="3657625"/>
          <a:ext cx="6254724" cy="16497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There would still be a lot of work to do with the universities, but there are already frameworks to work off of</a:t>
          </a:r>
        </a:p>
      </dsp:txBody>
      <dsp:txXfrm>
        <a:off x="80532" y="3738157"/>
        <a:ext cx="6093660" cy="14886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29F4EC-CEF8-43D7-B39D-DF9593FC6FDB}" type="datetimeFigureOut">
              <a:t>4/12/26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64D0BE-1D88-45E2-871A-3AEAA6BF197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460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uitable.co/knowledge-center/blog/what-are-micro-credentials#:~:text=With%20micro%2Dcredentialing%2C%20students%20can,their%20lectures%20free%20of%20charge.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press.edx.org/pioneering-new-ground-creating-one-of-the-worlds-first-modular-stackable-microcredentials#:~:text=Back%20in%202016%2C%20that's%20exactly,50%25%20of%20a%20master's%20degree.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hlinkClick r:id="rId3"/>
              </a:rPr>
              <a:t>What Are Micro-Credentials And Why Are So Many Universities Talking About Them?</a:t>
            </a:r>
          </a:p>
          <a:p>
            <a:r>
              <a:rPr lang="en-US">
                <a:hlinkClick r:id="rId4"/>
              </a:rPr>
              <a:t>Pioneering New Ground: Creating One of the World’s First Modular, Stackable Microcredentials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64D0BE-1D88-45E2-871A-3AEAA6BF197A}" type="slidenum"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6810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4/12/26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518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FigureOut">
              <a:rPr lang="en-US" dirty="0"/>
              <a:t>4/12/26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587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FigureOut">
              <a:rPr lang="en-US" dirty="0"/>
              <a:t>4/12/26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620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3E9E-A95C-48F2-B4BF-A71542E0BE9A}" type="datetimeFigureOut">
              <a:rPr lang="en-US" dirty="0"/>
              <a:t>4/12/26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104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4/12/26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430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FigureOut">
              <a:rPr lang="en-US" dirty="0"/>
              <a:t>4/12/26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761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FigureOut">
              <a:rPr lang="en-US" dirty="0"/>
              <a:t>4/12/26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955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FigureOut">
              <a:rPr lang="en-US" dirty="0"/>
              <a:t>4/12/26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205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5F92-E675-4B36-9A60-69A962A68675}" type="datetimeFigureOut">
              <a:rPr lang="en-US" dirty="0"/>
              <a:t>4/12/26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789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C9B-5FA2-460D-9BE7-B0812FC2A6FF}" type="datetimeFigureOut">
              <a:rPr lang="en-US" dirty="0"/>
              <a:t>4/12/26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738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4/12/26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6487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4/12/26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473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9.png"/><Relationship Id="rId12" Type="http://schemas.openxmlformats.org/officeDocument/2006/relationships/image" Target="../media/image1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13.jpeg"/><Relationship Id="rId5" Type="http://schemas.openxmlformats.org/officeDocument/2006/relationships/diagramColors" Target="../diagrams/colors1.xml"/><Relationship Id="rId10" Type="http://schemas.openxmlformats.org/officeDocument/2006/relationships/image" Target="../media/image12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293338"/>
            <a:ext cx="9144000" cy="3274592"/>
          </a:xfrm>
        </p:spPr>
        <p:txBody>
          <a:bodyPr anchor="ctr">
            <a:normAutofit/>
          </a:bodyPr>
          <a:lstStyle/>
          <a:p>
            <a:r>
              <a:rPr lang="en-US" sz="7200"/>
              <a:t>The Importance of </a:t>
            </a:r>
            <a:br>
              <a:rPr lang="en-US" sz="7200"/>
            </a:br>
            <a:r>
              <a:rPr lang="en-US" sz="7200"/>
              <a:t>Quality Educators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754967"/>
            <a:ext cx="9144000" cy="651910"/>
          </a:xfrm>
        </p:spPr>
        <p:txBody>
          <a:bodyPr vert="horz" lIns="91440" tIns="45720" rIns="91440" bIns="45720" rtlCol="0" anchor="ctr">
            <a:noAutofit/>
          </a:bodyPr>
          <a:lstStyle/>
          <a:p>
            <a:endParaRPr lang="en-US" sz="1500">
              <a:solidFill>
                <a:srgbClr val="FFFFFF"/>
              </a:solidFill>
              <a:ea typeface="Calibri Light"/>
              <a:cs typeface="Calibri Light"/>
            </a:endParaRPr>
          </a:p>
          <a:p>
            <a:r>
              <a:rPr lang="en-US" sz="2800">
                <a:solidFill>
                  <a:schemeClr val="accent6">
                    <a:lumMod val="49000"/>
                  </a:schemeClr>
                </a:solidFill>
                <a:ea typeface="+mn-lt"/>
                <a:cs typeface="+mn-lt"/>
              </a:rPr>
              <a:t>Yasmin Mohamud, </a:t>
            </a:r>
            <a:r>
              <a:rPr lang="en-US" sz="2800">
                <a:solidFill>
                  <a:schemeClr val="accent6">
                    <a:lumMod val="49000"/>
                  </a:schemeClr>
                </a:solidFill>
              </a:rPr>
              <a:t>Tyler </a:t>
            </a:r>
            <a:r>
              <a:rPr lang="en-US" sz="2800" err="1">
                <a:solidFill>
                  <a:schemeClr val="accent6">
                    <a:lumMod val="49000"/>
                  </a:schemeClr>
                </a:solidFill>
              </a:rPr>
              <a:t>Kivelson</a:t>
            </a:r>
            <a:r>
              <a:rPr lang="en-US" sz="2800">
                <a:solidFill>
                  <a:schemeClr val="accent6">
                    <a:lumMod val="49000"/>
                  </a:schemeClr>
                </a:solidFill>
              </a:rPr>
              <a:t>, </a:t>
            </a:r>
            <a:r>
              <a:rPr lang="en-US" sz="2800">
                <a:solidFill>
                  <a:schemeClr val="accent6">
                    <a:lumMod val="49000"/>
                  </a:schemeClr>
                </a:solidFill>
                <a:ea typeface="+mn-lt"/>
                <a:cs typeface="+mn-lt"/>
              </a:rPr>
              <a:t>Michel Jarjour</a:t>
            </a:r>
            <a:endParaRPr lang="en-US" sz="2800">
              <a:solidFill>
                <a:schemeClr val="accent6">
                  <a:lumMod val="49000"/>
                </a:schemeClr>
              </a:solidFill>
              <a:ea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8C9976-68C1-9BF7-69EC-5787A041FB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94D7E3-7D76-30A7-C31E-8E65D219CF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Our Solution - Diagram (1/2)</a:t>
            </a:r>
          </a:p>
        </p:txBody>
      </p:sp>
      <p:sp>
        <p:nvSpPr>
          <p:cNvPr id="4" name="Smiley Face 3">
            <a:extLst>
              <a:ext uri="{FF2B5EF4-FFF2-40B4-BE49-F238E27FC236}">
                <a16:creationId xmlns:a16="http://schemas.microsoft.com/office/drawing/2014/main" id="{0D5B977C-BC08-DDE4-5F23-1129BE348054}"/>
              </a:ext>
            </a:extLst>
          </p:cNvPr>
          <p:cNvSpPr/>
          <p:nvPr/>
        </p:nvSpPr>
        <p:spPr>
          <a:xfrm>
            <a:off x="912707" y="3285830"/>
            <a:ext cx="1013936" cy="955934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0C52802F-4C73-9E39-F877-28A360EAE3E1}"/>
              </a:ext>
            </a:extLst>
          </p:cNvPr>
          <p:cNvSpPr/>
          <p:nvPr/>
        </p:nvSpPr>
        <p:spPr>
          <a:xfrm>
            <a:off x="2191889" y="3510890"/>
            <a:ext cx="700857" cy="497507"/>
          </a:xfrm>
          <a:prstGeom prst="rightArrow">
            <a:avLst/>
          </a:prstGeom>
          <a:solidFill>
            <a:srgbClr val="D0B87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E740EA-690E-7416-C2F7-E8EFD95BE881}"/>
              </a:ext>
            </a:extLst>
          </p:cNvPr>
          <p:cNvSpPr txBox="1"/>
          <p:nvPr/>
        </p:nvSpPr>
        <p:spPr>
          <a:xfrm>
            <a:off x="384057" y="2618583"/>
            <a:ext cx="208215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u="sng">
                <a:ea typeface="Calibri Light"/>
                <a:cs typeface="Calibri Light"/>
              </a:rPr>
              <a:t>Community Volunteer Teacher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0D79B4D-8E41-B2E1-FB24-F295BE838EEA}"/>
              </a:ext>
            </a:extLst>
          </p:cNvPr>
          <p:cNvSpPr/>
          <p:nvPr/>
        </p:nvSpPr>
        <p:spPr>
          <a:xfrm>
            <a:off x="3070337" y="2249320"/>
            <a:ext cx="3209294" cy="301808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b="1" u="sng">
                <a:ea typeface="Calibri Light"/>
                <a:cs typeface="Calibri Light"/>
              </a:rPr>
              <a:t>Micro credential #1</a:t>
            </a:r>
            <a:r>
              <a:rPr lang="en-US">
                <a:ea typeface="Calibri Light"/>
                <a:cs typeface="Calibri Light"/>
              </a:rPr>
              <a:t> </a:t>
            </a:r>
            <a:endParaRPr lang="en-US"/>
          </a:p>
          <a:p>
            <a:pPr algn="ctr"/>
            <a:r>
              <a:rPr lang="en-US">
                <a:ea typeface="Calibri Light"/>
                <a:cs typeface="Calibri Light"/>
              </a:rPr>
              <a:t>(</a:t>
            </a:r>
            <a:r>
              <a:rPr lang="en-US">
                <a:ea typeface="+mn-lt"/>
                <a:cs typeface="+mn-lt"/>
              </a:rPr>
              <a:t>Synchronous-online) </a:t>
            </a:r>
            <a:endParaRPr lang="en-US"/>
          </a:p>
          <a:p>
            <a:pPr marL="285750" indent="-285750">
              <a:buFont typeface="Calibri"/>
              <a:buChar char="-"/>
            </a:pPr>
            <a:r>
              <a:rPr lang="en-US">
                <a:ea typeface="Calibri Light"/>
                <a:cs typeface="Calibri Light"/>
              </a:rPr>
              <a:t>3 months (approx. 12.5 </a:t>
            </a:r>
            <a:r>
              <a:rPr lang="en-US" err="1">
                <a:ea typeface="Calibri Light"/>
                <a:cs typeface="Calibri Light"/>
              </a:rPr>
              <a:t>hrs</a:t>
            </a:r>
            <a:r>
              <a:rPr lang="en-US">
                <a:ea typeface="Calibri Light"/>
                <a:cs typeface="Calibri Light"/>
              </a:rPr>
              <a:t> per week)</a:t>
            </a:r>
          </a:p>
          <a:p>
            <a:pPr marL="742950" lvl="1" indent="-285750">
              <a:buFont typeface="Courier New"/>
              <a:buChar char="o"/>
            </a:pPr>
            <a:r>
              <a:rPr lang="en-US">
                <a:ea typeface="Calibri Light"/>
                <a:cs typeface="Calibri Light"/>
              </a:rPr>
              <a:t>60 min: pedagogy I</a:t>
            </a:r>
          </a:p>
          <a:p>
            <a:pPr marL="742950" lvl="1" indent="-285750">
              <a:buFont typeface="Courier New"/>
              <a:buChar char="o"/>
            </a:pPr>
            <a:r>
              <a:rPr lang="en-US">
                <a:ea typeface="Calibri Light"/>
                <a:cs typeface="Calibri Light"/>
              </a:rPr>
              <a:t>60 min: basic literacy</a:t>
            </a:r>
          </a:p>
          <a:p>
            <a:pPr marL="742950" lvl="1" indent="-285750">
              <a:buFont typeface="Courier New"/>
              <a:buChar char="o"/>
            </a:pPr>
            <a:r>
              <a:rPr lang="en-US">
                <a:ea typeface="Calibri Light"/>
                <a:cs typeface="Calibri Light"/>
              </a:rPr>
              <a:t>30 min: homework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9993730-6943-701C-EC9B-45727383E064}"/>
              </a:ext>
            </a:extLst>
          </p:cNvPr>
          <p:cNvSpPr/>
          <p:nvPr/>
        </p:nvSpPr>
        <p:spPr>
          <a:xfrm>
            <a:off x="7405007" y="3429191"/>
            <a:ext cx="3209294" cy="301808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b="1" u="sng">
                <a:ea typeface="Calibri Light"/>
                <a:cs typeface="Calibri Light"/>
              </a:rPr>
              <a:t>Micro credential #2</a:t>
            </a:r>
            <a:endParaRPr lang="en-US"/>
          </a:p>
          <a:p>
            <a:pPr algn="ctr"/>
            <a:r>
              <a:rPr lang="en-US">
                <a:ea typeface="Calibri Light"/>
                <a:cs typeface="Calibri Light"/>
              </a:rPr>
              <a:t>(</a:t>
            </a:r>
            <a:r>
              <a:rPr lang="en-US">
                <a:ea typeface="+mn-lt"/>
                <a:cs typeface="+mn-lt"/>
              </a:rPr>
              <a:t>Synchronous-online) </a:t>
            </a:r>
            <a:endParaRPr lang="en-US"/>
          </a:p>
          <a:p>
            <a:pPr marL="285750" indent="-285750">
              <a:buFont typeface="Calibri"/>
              <a:buChar char="-"/>
            </a:pPr>
            <a:r>
              <a:rPr lang="en-US">
                <a:ea typeface="Calibri Light"/>
                <a:cs typeface="Calibri Light"/>
              </a:rPr>
              <a:t>3 months (approx. 12.5 </a:t>
            </a:r>
            <a:r>
              <a:rPr lang="en-US" err="1">
                <a:ea typeface="Calibri Light"/>
                <a:cs typeface="Calibri Light"/>
              </a:rPr>
              <a:t>hrs</a:t>
            </a:r>
            <a:r>
              <a:rPr lang="en-US">
                <a:ea typeface="Calibri Light"/>
                <a:cs typeface="Calibri Light"/>
              </a:rPr>
              <a:t> per week)</a:t>
            </a:r>
          </a:p>
          <a:p>
            <a:pPr marL="742950" lvl="1" indent="-285750">
              <a:buFont typeface="Courier New"/>
              <a:buChar char="o"/>
            </a:pPr>
            <a:r>
              <a:rPr lang="en-US">
                <a:ea typeface="Calibri Light"/>
                <a:cs typeface="Calibri Light"/>
              </a:rPr>
              <a:t>60 min: pedagogy II</a:t>
            </a:r>
          </a:p>
          <a:p>
            <a:pPr marL="742950" lvl="1" indent="-285750">
              <a:buFont typeface="Courier New"/>
              <a:buChar char="o"/>
            </a:pPr>
            <a:r>
              <a:rPr lang="en-US">
                <a:ea typeface="Calibri Light"/>
                <a:cs typeface="Calibri Light"/>
              </a:rPr>
              <a:t>60 min: numerical skills</a:t>
            </a:r>
          </a:p>
          <a:p>
            <a:pPr marL="742950" lvl="1" indent="-285750">
              <a:buFont typeface="Courier New"/>
              <a:buChar char="o"/>
            </a:pPr>
            <a:r>
              <a:rPr lang="en-US">
                <a:ea typeface="Calibri Light"/>
                <a:cs typeface="Calibri Light"/>
              </a:rPr>
              <a:t>30 min: homework</a:t>
            </a:r>
          </a:p>
        </p:txBody>
      </p:sp>
      <p:sp>
        <p:nvSpPr>
          <p:cNvPr id="11" name="Arrow: Left-Up 10">
            <a:extLst>
              <a:ext uri="{FF2B5EF4-FFF2-40B4-BE49-F238E27FC236}">
                <a16:creationId xmlns:a16="http://schemas.microsoft.com/office/drawing/2014/main" id="{1B1F67A8-B117-9548-4E74-2D80229F18DE}"/>
              </a:ext>
            </a:extLst>
          </p:cNvPr>
          <p:cNvSpPr/>
          <p:nvPr/>
        </p:nvSpPr>
        <p:spPr>
          <a:xfrm rot="8040000">
            <a:off x="10844680" y="4497857"/>
            <a:ext cx="1179276" cy="1142423"/>
          </a:xfrm>
          <a:prstGeom prst="leftUpArrow">
            <a:avLst/>
          </a:prstGeom>
          <a:solidFill>
            <a:srgbClr val="D0B87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Left-Up 11">
            <a:extLst>
              <a:ext uri="{FF2B5EF4-FFF2-40B4-BE49-F238E27FC236}">
                <a16:creationId xmlns:a16="http://schemas.microsoft.com/office/drawing/2014/main" id="{4424126E-709C-BCAE-EE41-E66F4FE4D5FA}"/>
              </a:ext>
            </a:extLst>
          </p:cNvPr>
          <p:cNvSpPr/>
          <p:nvPr/>
        </p:nvSpPr>
        <p:spPr>
          <a:xfrm rot="8040000">
            <a:off x="6444744" y="2715759"/>
            <a:ext cx="1179276" cy="1142423"/>
          </a:xfrm>
          <a:prstGeom prst="leftUpArrow">
            <a:avLst/>
          </a:prstGeom>
          <a:solidFill>
            <a:srgbClr val="D0B87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1FE5902-104A-B379-FE0F-69FA5C212237}"/>
              </a:ext>
            </a:extLst>
          </p:cNvPr>
          <p:cNvSpPr/>
          <p:nvPr/>
        </p:nvSpPr>
        <p:spPr>
          <a:xfrm>
            <a:off x="7757705" y="1854853"/>
            <a:ext cx="2505961" cy="109939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000000"/>
                </a:solidFill>
                <a:ea typeface="Calibri Light"/>
                <a:cs typeface="Calibri Light"/>
              </a:rPr>
              <a:t>Return to teaching: fundamental classes</a:t>
            </a:r>
          </a:p>
        </p:txBody>
      </p:sp>
    </p:spTree>
    <p:extLst>
      <p:ext uri="{BB962C8B-B14F-4D97-AF65-F5344CB8AC3E}">
        <p14:creationId xmlns:p14="http://schemas.microsoft.com/office/powerpoint/2010/main" val="23413667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191F02-F570-0B3A-C722-CC864DD617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A58FB-0133-5816-AB93-EE1E56A18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Our Solution - Diagram (2/2)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0FD2DC7-7CDA-E74C-B836-4EF3F8DEC8C7}"/>
              </a:ext>
            </a:extLst>
          </p:cNvPr>
          <p:cNvSpPr/>
          <p:nvPr/>
        </p:nvSpPr>
        <p:spPr>
          <a:xfrm>
            <a:off x="141426" y="2433675"/>
            <a:ext cx="3209294" cy="301808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b="1" u="sng">
                <a:ea typeface="Calibri Light"/>
                <a:cs typeface="Calibri Light"/>
              </a:rPr>
              <a:t>Micro credential #2</a:t>
            </a:r>
            <a:endParaRPr lang="en-US"/>
          </a:p>
          <a:p>
            <a:pPr algn="ctr"/>
            <a:r>
              <a:rPr lang="en-US">
                <a:ea typeface="Calibri Light"/>
                <a:cs typeface="Calibri Light"/>
              </a:rPr>
              <a:t>(</a:t>
            </a:r>
            <a:r>
              <a:rPr lang="en-US">
                <a:ea typeface="+mn-lt"/>
                <a:cs typeface="+mn-lt"/>
              </a:rPr>
              <a:t>Synchronous-online) </a:t>
            </a:r>
            <a:endParaRPr lang="en-US"/>
          </a:p>
          <a:p>
            <a:pPr marL="285750" indent="-285750">
              <a:buFont typeface="Calibri"/>
              <a:buChar char="-"/>
            </a:pPr>
            <a:r>
              <a:rPr lang="en-US">
                <a:ea typeface="Calibri Light"/>
                <a:cs typeface="Calibri Light"/>
              </a:rPr>
              <a:t>3 months (approx. 12.5 </a:t>
            </a:r>
            <a:r>
              <a:rPr lang="en-US" err="1">
                <a:ea typeface="Calibri Light"/>
                <a:cs typeface="Calibri Light"/>
              </a:rPr>
              <a:t>hrs</a:t>
            </a:r>
            <a:r>
              <a:rPr lang="en-US">
                <a:ea typeface="Calibri Light"/>
                <a:cs typeface="Calibri Light"/>
              </a:rPr>
              <a:t> per week)</a:t>
            </a:r>
          </a:p>
          <a:p>
            <a:pPr marL="742950" lvl="1" indent="-285750">
              <a:buFont typeface="Courier New"/>
              <a:buChar char="o"/>
            </a:pPr>
            <a:r>
              <a:rPr lang="en-US">
                <a:ea typeface="Calibri Light"/>
                <a:cs typeface="Calibri Light"/>
              </a:rPr>
              <a:t>60 min: pedagogy II</a:t>
            </a:r>
          </a:p>
          <a:p>
            <a:pPr marL="742950" lvl="1" indent="-285750">
              <a:buFont typeface="Courier New"/>
              <a:buChar char="o"/>
            </a:pPr>
            <a:r>
              <a:rPr lang="en-US">
                <a:ea typeface="Calibri Light"/>
                <a:cs typeface="Calibri Light"/>
              </a:rPr>
              <a:t>60 min: numerical skills</a:t>
            </a:r>
          </a:p>
          <a:p>
            <a:pPr marL="742950" lvl="1" indent="-285750">
              <a:buFont typeface="Courier New"/>
              <a:buChar char="o"/>
            </a:pPr>
            <a:r>
              <a:rPr lang="en-US">
                <a:ea typeface="Calibri Light"/>
                <a:cs typeface="Calibri Light"/>
              </a:rPr>
              <a:t>30 min: homework</a:t>
            </a:r>
          </a:p>
        </p:txBody>
      </p:sp>
      <p:sp>
        <p:nvSpPr>
          <p:cNvPr id="11" name="Arrow: Left-Up 10">
            <a:extLst>
              <a:ext uri="{FF2B5EF4-FFF2-40B4-BE49-F238E27FC236}">
                <a16:creationId xmlns:a16="http://schemas.microsoft.com/office/drawing/2014/main" id="{025D5BBC-AC1C-1A33-1782-730EBAF0D4CC}"/>
              </a:ext>
            </a:extLst>
          </p:cNvPr>
          <p:cNvSpPr/>
          <p:nvPr/>
        </p:nvSpPr>
        <p:spPr>
          <a:xfrm rot="8040000">
            <a:off x="3518039" y="3538132"/>
            <a:ext cx="810567" cy="810585"/>
          </a:xfrm>
          <a:prstGeom prst="leftUpArrow">
            <a:avLst/>
          </a:prstGeom>
          <a:solidFill>
            <a:srgbClr val="D0B87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9B58AAE-0F0C-7130-F24D-06086DC5E1A9}"/>
              </a:ext>
            </a:extLst>
          </p:cNvPr>
          <p:cNvSpPr/>
          <p:nvPr/>
        </p:nvSpPr>
        <p:spPr>
          <a:xfrm>
            <a:off x="4234102" y="2163287"/>
            <a:ext cx="3209294" cy="144492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b="1" u="sng">
                <a:ea typeface="Calibri Light"/>
                <a:cs typeface="Calibri Light"/>
              </a:rPr>
              <a:t>Micro credential #3, 4, 5</a:t>
            </a:r>
            <a:endParaRPr lang="en-US">
              <a:ea typeface="Calibri Light"/>
              <a:cs typeface="Calibri Light"/>
            </a:endParaRPr>
          </a:p>
          <a:p>
            <a:pPr marL="285750" indent="-285750">
              <a:buFont typeface="Calibri"/>
              <a:buChar char="-"/>
            </a:pPr>
            <a:r>
              <a:rPr lang="en-US">
                <a:ea typeface="Calibri Light"/>
                <a:cs typeface="Calibri Light"/>
              </a:rPr>
              <a:t>Literacy I</a:t>
            </a:r>
          </a:p>
          <a:p>
            <a:pPr marL="285750" indent="-285750">
              <a:buFont typeface="Calibri"/>
              <a:buChar char="-"/>
            </a:pPr>
            <a:r>
              <a:rPr lang="en-US">
                <a:ea typeface="Calibri Light"/>
                <a:cs typeface="Calibri Light"/>
              </a:rPr>
              <a:t>Literacy II</a:t>
            </a:r>
          </a:p>
          <a:p>
            <a:pPr marL="285750" indent="-285750">
              <a:buFont typeface="Calibri"/>
              <a:buChar char="-"/>
            </a:pPr>
            <a:r>
              <a:rPr lang="en-US">
                <a:ea typeface="Calibri Light"/>
                <a:cs typeface="Calibri Light"/>
              </a:rPr>
              <a:t>Literacy III 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7CF9AC9-9368-B04C-1579-A6760821F37C}"/>
              </a:ext>
            </a:extLst>
          </p:cNvPr>
          <p:cNvSpPr/>
          <p:nvPr/>
        </p:nvSpPr>
        <p:spPr>
          <a:xfrm>
            <a:off x="4234101" y="4006835"/>
            <a:ext cx="3209294" cy="144492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b="1" u="sng">
                <a:ea typeface="Calibri Light"/>
                <a:cs typeface="Calibri Light"/>
              </a:rPr>
              <a:t>Micro credential #3, 4, 5</a:t>
            </a:r>
            <a:endParaRPr lang="en-US">
              <a:ea typeface="Calibri Light"/>
              <a:cs typeface="Calibri Light"/>
            </a:endParaRPr>
          </a:p>
          <a:p>
            <a:pPr marL="285750" indent="-285750">
              <a:buFont typeface="Calibri"/>
              <a:buChar char="-"/>
            </a:pPr>
            <a:r>
              <a:rPr lang="en-US">
                <a:ea typeface="Calibri Light"/>
                <a:cs typeface="Calibri Light"/>
              </a:rPr>
              <a:t>Mathematics I</a:t>
            </a:r>
          </a:p>
          <a:p>
            <a:pPr marL="285750" indent="-285750">
              <a:buFont typeface="Calibri"/>
              <a:buChar char="-"/>
            </a:pPr>
            <a:r>
              <a:rPr lang="en-US">
                <a:ea typeface="Calibri Light"/>
                <a:cs typeface="Calibri Light"/>
              </a:rPr>
              <a:t>Mathematics II</a:t>
            </a:r>
          </a:p>
          <a:p>
            <a:pPr marL="285750" indent="-285750">
              <a:buFont typeface="Calibri"/>
              <a:buChar char="-"/>
            </a:pPr>
            <a:r>
              <a:rPr lang="en-US">
                <a:ea typeface="Calibri Light"/>
                <a:cs typeface="Calibri Light"/>
              </a:rPr>
              <a:t>Mathematics III 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535EBF2E-3A2C-081D-2180-78014C55BD9E}"/>
              </a:ext>
            </a:extLst>
          </p:cNvPr>
          <p:cNvSpPr/>
          <p:nvPr/>
        </p:nvSpPr>
        <p:spPr>
          <a:xfrm rot="2700000">
            <a:off x="7550470" y="4899697"/>
            <a:ext cx="700857" cy="583538"/>
          </a:xfrm>
          <a:prstGeom prst="rightArrow">
            <a:avLst/>
          </a:prstGeom>
          <a:solidFill>
            <a:srgbClr val="D0B87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71ABEA5B-194B-CA7B-CADB-BE97C8DEBB16}"/>
              </a:ext>
            </a:extLst>
          </p:cNvPr>
          <p:cNvSpPr/>
          <p:nvPr/>
        </p:nvSpPr>
        <p:spPr>
          <a:xfrm rot="18900000">
            <a:off x="7550469" y="2146664"/>
            <a:ext cx="700857" cy="583538"/>
          </a:xfrm>
          <a:prstGeom prst="rightArrow">
            <a:avLst/>
          </a:prstGeom>
          <a:solidFill>
            <a:srgbClr val="D0B87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A719293-3CFC-79A6-B849-41CFCD23D0E7}"/>
              </a:ext>
            </a:extLst>
          </p:cNvPr>
          <p:cNvSpPr/>
          <p:nvPr/>
        </p:nvSpPr>
        <p:spPr>
          <a:xfrm>
            <a:off x="8351359" y="1438157"/>
            <a:ext cx="3209294" cy="144492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b="1" u="sng">
                <a:ea typeface="Calibri Light"/>
                <a:cs typeface="Calibri Light"/>
              </a:rPr>
              <a:t>Micro credential - Specialization</a:t>
            </a:r>
          </a:p>
          <a:p>
            <a:pPr marL="285750" indent="-285750">
              <a:buFont typeface="Calibri"/>
              <a:buChar char="-"/>
            </a:pPr>
            <a:r>
              <a:rPr lang="en-US">
                <a:ea typeface="Calibri Light"/>
                <a:cs typeface="Calibri Light"/>
              </a:rPr>
              <a:t>Literacy</a:t>
            </a:r>
          </a:p>
          <a:p>
            <a:pPr marL="742950" lvl="1" indent="-285750">
              <a:buFont typeface="Courier New"/>
              <a:buChar char="o"/>
            </a:pPr>
            <a:r>
              <a:rPr lang="en-US">
                <a:ea typeface="Calibri Light"/>
                <a:cs typeface="Calibri Light"/>
              </a:rPr>
              <a:t>English</a:t>
            </a:r>
          </a:p>
          <a:p>
            <a:pPr marL="742950" lvl="1" indent="-285750">
              <a:buFont typeface="Courier New"/>
              <a:buChar char="o"/>
            </a:pPr>
            <a:r>
              <a:rPr lang="en-US">
                <a:ea typeface="Calibri Light"/>
                <a:cs typeface="Calibri Light"/>
              </a:rPr>
              <a:t>Language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29E705F-5C86-28E7-1904-F6D1766BDAB5}"/>
              </a:ext>
            </a:extLst>
          </p:cNvPr>
          <p:cNvSpPr/>
          <p:nvPr/>
        </p:nvSpPr>
        <p:spPr>
          <a:xfrm>
            <a:off x="8351358" y="4916317"/>
            <a:ext cx="3209294" cy="144492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b="1" u="sng">
                <a:ea typeface="Calibri Light"/>
                <a:cs typeface="Calibri Light"/>
              </a:rPr>
              <a:t>Micro credential - Specialization</a:t>
            </a:r>
          </a:p>
          <a:p>
            <a:pPr marL="285750" indent="-285750">
              <a:buFont typeface="Calibri"/>
              <a:buChar char="-"/>
            </a:pPr>
            <a:r>
              <a:rPr lang="en-US">
                <a:ea typeface="Calibri Light"/>
                <a:cs typeface="Calibri Light"/>
              </a:rPr>
              <a:t>Mathematics</a:t>
            </a:r>
          </a:p>
          <a:p>
            <a:pPr marL="742950" lvl="1" indent="-285750">
              <a:buFont typeface="Courier New"/>
              <a:buChar char="o"/>
            </a:pPr>
            <a:r>
              <a:rPr lang="en-US">
                <a:ea typeface="Calibri Light"/>
                <a:cs typeface="Calibri Light"/>
              </a:rPr>
              <a:t>Algebra</a:t>
            </a:r>
          </a:p>
          <a:p>
            <a:pPr marL="742950" lvl="1" indent="-285750">
              <a:buFont typeface="Courier New"/>
              <a:buChar char="o"/>
            </a:pPr>
            <a:r>
              <a:rPr lang="en-US">
                <a:ea typeface="Calibri Light"/>
                <a:cs typeface="Calibri Light"/>
              </a:rPr>
              <a:t>Calculus</a:t>
            </a:r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BB41EF93-D5A2-7501-3772-F33462E1B738}"/>
              </a:ext>
            </a:extLst>
          </p:cNvPr>
          <p:cNvSpPr/>
          <p:nvPr/>
        </p:nvSpPr>
        <p:spPr>
          <a:xfrm rot="18900000">
            <a:off x="7550468" y="3990211"/>
            <a:ext cx="700857" cy="583538"/>
          </a:xfrm>
          <a:prstGeom prst="rightArrow">
            <a:avLst/>
          </a:prstGeom>
          <a:solidFill>
            <a:srgbClr val="D0B87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8639B7C6-367D-55DD-6378-48474642BB5B}"/>
              </a:ext>
            </a:extLst>
          </p:cNvPr>
          <p:cNvSpPr/>
          <p:nvPr/>
        </p:nvSpPr>
        <p:spPr>
          <a:xfrm rot="2700000">
            <a:off x="7550469" y="3056148"/>
            <a:ext cx="700857" cy="583538"/>
          </a:xfrm>
          <a:prstGeom prst="rightArrow">
            <a:avLst/>
          </a:prstGeom>
          <a:solidFill>
            <a:srgbClr val="D0B87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013A0377-9E4B-D005-54E8-9F063DD19818}"/>
              </a:ext>
            </a:extLst>
          </p:cNvPr>
          <p:cNvSpPr/>
          <p:nvPr/>
        </p:nvSpPr>
        <p:spPr>
          <a:xfrm>
            <a:off x="7828485" y="3461729"/>
            <a:ext cx="897501" cy="681862"/>
          </a:xfrm>
          <a:prstGeom prst="rightArrow">
            <a:avLst/>
          </a:prstGeom>
          <a:solidFill>
            <a:srgbClr val="D0B87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FE9A9B4-A359-ADCE-EDAF-39CDF9217652}"/>
              </a:ext>
            </a:extLst>
          </p:cNvPr>
          <p:cNvSpPr/>
          <p:nvPr/>
        </p:nvSpPr>
        <p:spPr>
          <a:xfrm>
            <a:off x="8793811" y="3109640"/>
            <a:ext cx="3135551" cy="140805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b="1" u="sng">
                <a:ea typeface="Calibri Light"/>
                <a:cs typeface="Calibri Light"/>
              </a:rPr>
              <a:t>Micro credential - Specialization</a:t>
            </a:r>
          </a:p>
          <a:p>
            <a:pPr marL="285750" indent="-285750">
              <a:buFont typeface="Calibri"/>
              <a:buChar char="-"/>
            </a:pPr>
            <a:r>
              <a:rPr lang="en-US">
                <a:ea typeface="Calibri Light"/>
                <a:cs typeface="Calibri Light"/>
              </a:rPr>
              <a:t>Sciences</a:t>
            </a:r>
          </a:p>
          <a:p>
            <a:pPr marL="742950" lvl="1" indent="-285750">
              <a:buFont typeface="Courier New"/>
              <a:buChar char="o"/>
            </a:pPr>
            <a:r>
              <a:rPr lang="en-US">
                <a:ea typeface="Calibri Light"/>
                <a:cs typeface="Calibri Light"/>
              </a:rPr>
              <a:t>Geology</a:t>
            </a:r>
          </a:p>
          <a:p>
            <a:pPr marL="742950" lvl="1" indent="-285750">
              <a:buFont typeface="Courier New"/>
              <a:buChar char="o"/>
            </a:pPr>
            <a:r>
              <a:rPr lang="en-US">
                <a:ea typeface="Calibri Light"/>
                <a:cs typeface="Calibri Light"/>
              </a:rPr>
              <a:t>Biology</a:t>
            </a:r>
          </a:p>
        </p:txBody>
      </p:sp>
    </p:spTree>
    <p:extLst>
      <p:ext uri="{BB962C8B-B14F-4D97-AF65-F5344CB8AC3E}">
        <p14:creationId xmlns:p14="http://schemas.microsoft.com/office/powerpoint/2010/main" val="11995120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1B2A784-4501-42A8-86DF-DB27DE3950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25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087277-6560-159D-599C-F5C06B149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6772" y="554041"/>
            <a:ext cx="5063458" cy="1560716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587436"/>
                </a:solidFill>
              </a:rPr>
              <a:t>Innovation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A330AB8-A767-46C8-ABEF-2477854EF6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5498" y="0"/>
            <a:ext cx="4901184" cy="402105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AC0A98A-E260-4FF9-8124-02E1C20931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0090" y="0"/>
            <a:ext cx="4572000" cy="3858768"/>
          </a:xfrm>
          <a:custGeom>
            <a:avLst/>
            <a:gdLst>
              <a:gd name="connsiteX0" fmla="*/ 0 w 4572000"/>
              <a:gd name="connsiteY0" fmla="*/ 0 h 3858768"/>
              <a:gd name="connsiteX1" fmla="*/ 4572000 w 4572000"/>
              <a:gd name="connsiteY1" fmla="*/ 0 h 3858768"/>
              <a:gd name="connsiteX2" fmla="*/ 4572000 w 4572000"/>
              <a:gd name="connsiteY2" fmla="*/ 3858768 h 3858768"/>
              <a:gd name="connsiteX3" fmla="*/ 0 w 4572000"/>
              <a:gd name="connsiteY3" fmla="*/ 3858768 h 3858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2000" h="3858768">
                <a:moveTo>
                  <a:pt x="0" y="0"/>
                </a:moveTo>
                <a:lnTo>
                  <a:pt x="4572000" y="0"/>
                </a:lnTo>
                <a:lnTo>
                  <a:pt x="4572000" y="3858768"/>
                </a:lnTo>
                <a:lnTo>
                  <a:pt x="0" y="385876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 descr="A group of children in a classroom&#10;&#10;AI-generated content may be incorrect.">
            <a:extLst>
              <a:ext uri="{FF2B5EF4-FFF2-40B4-BE49-F238E27FC236}">
                <a16:creationId xmlns:a16="http://schemas.microsoft.com/office/drawing/2014/main" id="{1E06F946-5883-2AB2-3982-8DD3CB57D08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3505" r="-1508"/>
          <a:stretch>
            <a:fillRect/>
          </a:stretch>
        </p:blipFill>
        <p:spPr>
          <a:xfrm>
            <a:off x="1196952" y="672482"/>
            <a:ext cx="3920958" cy="2506208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88E62604-C40E-4D56-9D66-FD94B0CA40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5498" y="4241249"/>
            <a:ext cx="4901184" cy="2616751"/>
          </a:xfrm>
          <a:prstGeom prst="rect">
            <a:avLst/>
          </a:prstGeom>
          <a:solidFill>
            <a:srgbClr val="5874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5501681-6450-4364-B43C-3273BB9981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0090" y="4407408"/>
            <a:ext cx="4572000" cy="2450592"/>
          </a:xfrm>
          <a:custGeom>
            <a:avLst/>
            <a:gdLst>
              <a:gd name="connsiteX0" fmla="*/ 0 w 4572000"/>
              <a:gd name="connsiteY0" fmla="*/ 0 h 2450592"/>
              <a:gd name="connsiteX1" fmla="*/ 4572000 w 4572000"/>
              <a:gd name="connsiteY1" fmla="*/ 0 h 2450592"/>
              <a:gd name="connsiteX2" fmla="*/ 4572000 w 4572000"/>
              <a:gd name="connsiteY2" fmla="*/ 2450592 h 2450592"/>
              <a:gd name="connsiteX3" fmla="*/ 0 w 4572000"/>
              <a:gd name="connsiteY3" fmla="*/ 2450592 h 2450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2000" h="2450592">
                <a:moveTo>
                  <a:pt x="0" y="0"/>
                </a:moveTo>
                <a:lnTo>
                  <a:pt x="4572000" y="0"/>
                </a:lnTo>
                <a:lnTo>
                  <a:pt x="4572000" y="2450592"/>
                </a:lnTo>
                <a:lnTo>
                  <a:pt x="0" y="245059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A person standing in front of a classroom with a group of children&#10;&#10;AI-generated content may be incorrect.">
            <a:extLst>
              <a:ext uri="{FF2B5EF4-FFF2-40B4-BE49-F238E27FC236}">
                <a16:creationId xmlns:a16="http://schemas.microsoft.com/office/drawing/2014/main" id="{1C5814B5-3BF0-7AB6-AFD3-306706C4F26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1723" r="10593" b="926"/>
          <a:stretch>
            <a:fillRect/>
          </a:stretch>
        </p:blipFill>
        <p:spPr>
          <a:xfrm>
            <a:off x="1791144" y="4729141"/>
            <a:ext cx="2732574" cy="181218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ED0D39-D9DE-810B-801C-1DC8CD4FA1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6772" y="1928945"/>
            <a:ext cx="5063457" cy="2729196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Font typeface="Calibri" pitchFamily="34" charset="0"/>
              <a:buChar char="-"/>
            </a:pPr>
            <a:r>
              <a:rPr lang="en-US" sz="2000">
                <a:ea typeface="Calibri Light" panose="020F0302020204030204"/>
                <a:cs typeface="Calibri Light" panose="020F0302020204030204"/>
              </a:rPr>
              <a:t>Reliance on bachelor degrees; not always feasible</a:t>
            </a:r>
          </a:p>
          <a:p>
            <a:pPr>
              <a:buFont typeface="Calibri" pitchFamily="34" charset="0"/>
              <a:buChar char="-"/>
            </a:pPr>
            <a:r>
              <a:rPr lang="en-US" sz="2000">
                <a:ea typeface="Calibri Light" panose="020F0302020204030204"/>
                <a:cs typeface="Calibri Light" panose="020F0302020204030204"/>
              </a:rPr>
              <a:t>Micro credentials are a relatively new creation (2011-2014)</a:t>
            </a:r>
          </a:p>
          <a:p>
            <a:pPr marL="347345" lvl="1">
              <a:buFont typeface="Courier New" pitchFamily="34" charset="0"/>
              <a:buChar char="o"/>
            </a:pPr>
            <a:r>
              <a:rPr lang="en-US" sz="2000">
                <a:ea typeface="Calibri Light" panose="020F0302020204030204"/>
                <a:cs typeface="Calibri Light" panose="020F0302020204030204"/>
              </a:rPr>
              <a:t>Stackable micro credentials (2016)</a:t>
            </a:r>
          </a:p>
          <a:p>
            <a:pPr>
              <a:buFont typeface="Calibri" pitchFamily="34" charset="0"/>
              <a:buChar char="-"/>
            </a:pPr>
            <a:r>
              <a:rPr lang="en-US" sz="2000">
                <a:ea typeface="Calibri Light" panose="020F0302020204030204"/>
                <a:cs typeface="Calibri Light" panose="020F0302020204030204"/>
              </a:rPr>
              <a:t>Not trying to recreate an existing program (e.g., Teach for America, Peace Corps); focus on those already "teaching" without formal training</a:t>
            </a:r>
          </a:p>
          <a:p>
            <a:pPr>
              <a:buFont typeface="Calibri" pitchFamily="34" charset="0"/>
              <a:buChar char="-"/>
            </a:pPr>
            <a:r>
              <a:rPr lang="en-US" sz="2000">
                <a:ea typeface="Calibri Light" panose="020F0302020204030204"/>
                <a:cs typeface="Calibri Light" panose="020F0302020204030204"/>
              </a:rPr>
              <a:t>Cross-industry inspiration:</a:t>
            </a:r>
          </a:p>
          <a:p>
            <a:pPr marL="347345" lvl="1">
              <a:buFont typeface="Courier New" pitchFamily="34" charset="0"/>
              <a:buChar char="o"/>
            </a:pPr>
            <a:r>
              <a:rPr lang="en-US" sz="2000">
                <a:ea typeface="Calibri Light" panose="020F0302020204030204"/>
                <a:cs typeface="Calibri Light" panose="020F0302020204030204"/>
              </a:rPr>
              <a:t>Academia (those currently in a Bachelor's program)</a:t>
            </a:r>
          </a:p>
          <a:p>
            <a:pPr marL="347345" lvl="1">
              <a:buFont typeface="Courier New" pitchFamily="34" charset="0"/>
              <a:buChar char="o"/>
            </a:pPr>
            <a:r>
              <a:rPr lang="en-US" sz="2000">
                <a:ea typeface="Calibri Light" panose="020F0302020204030204"/>
                <a:cs typeface="Calibri Light" panose="020F0302020204030204"/>
              </a:rPr>
              <a:t>Computer Science &amp; Technology</a:t>
            </a:r>
          </a:p>
          <a:p>
            <a:pPr marL="347345" lvl="1">
              <a:buFont typeface="Courier New" pitchFamily="34" charset="0"/>
              <a:buChar char="o"/>
            </a:pPr>
            <a:r>
              <a:rPr lang="en-US" sz="2000">
                <a:ea typeface="Calibri Light" panose="020F0302020204030204"/>
                <a:cs typeface="Calibri Light" panose="020F0302020204030204"/>
              </a:rPr>
              <a:t>Business/Marketings</a:t>
            </a:r>
          </a:p>
          <a:p>
            <a:pPr marL="4445" lvl="1" indent="0">
              <a:buNone/>
            </a:pPr>
            <a:endParaRPr lang="en-US" sz="1300">
              <a:ea typeface="Calibri Light" panose="020F0302020204030204"/>
              <a:cs typeface="Calibri Light" panose="020F03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320867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D24D5-26A6-51BD-FE80-A41D1E2AF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Implementation Plan</a:t>
            </a:r>
          </a:p>
        </p:txBody>
      </p:sp>
      <p:graphicFrame>
        <p:nvGraphicFramePr>
          <p:cNvPr id="11" name="Content Placeholder 2">
            <a:extLst>
              <a:ext uri="{FF2B5EF4-FFF2-40B4-BE49-F238E27FC236}">
                <a16:creationId xmlns:a16="http://schemas.microsoft.com/office/drawing/2014/main" id="{FEC675DD-BDAA-3424-8495-3C25340B6E0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76656" y="1203027"/>
          <a:ext cx="10753725" cy="37661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 descr="A green and white shield with a white animal&#10;&#10;AI-generated content may be incorrect.">
            <a:extLst>
              <a:ext uri="{FF2B5EF4-FFF2-40B4-BE49-F238E27FC236}">
                <a16:creationId xmlns:a16="http://schemas.microsoft.com/office/drawing/2014/main" id="{E6423F76-1CE1-DCD8-78F8-B9DFE5113F2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7111" y="4129281"/>
            <a:ext cx="1750657" cy="1919580"/>
          </a:xfrm>
          <a:prstGeom prst="rect">
            <a:avLst/>
          </a:prstGeom>
        </p:spPr>
      </p:pic>
      <p:pic>
        <p:nvPicPr>
          <p:cNvPr id="5" name="Picture 4" descr="A logo of a lion&#10;&#10;AI-generated content may be incorrect.">
            <a:extLst>
              <a:ext uri="{FF2B5EF4-FFF2-40B4-BE49-F238E27FC236}">
                <a16:creationId xmlns:a16="http://schemas.microsoft.com/office/drawing/2014/main" id="{03F14F5E-9A78-C7D5-631A-FF3BA753076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82188" y="4966504"/>
            <a:ext cx="1786360" cy="17863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B5990AF-DCC1-124D-BA61-64DAEA02035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71500" y="4199741"/>
            <a:ext cx="1776594" cy="1766948"/>
          </a:xfrm>
          <a:prstGeom prst="rect">
            <a:avLst/>
          </a:prstGeom>
        </p:spPr>
      </p:pic>
      <p:pic>
        <p:nvPicPr>
          <p:cNvPr id="7" name="Picture 6" descr="A map of africa with a red location&#10;&#10;AI-generated content may be incorrect.">
            <a:extLst>
              <a:ext uri="{FF2B5EF4-FFF2-40B4-BE49-F238E27FC236}">
                <a16:creationId xmlns:a16="http://schemas.microsoft.com/office/drawing/2014/main" id="{03E8B3C7-0CEE-6369-78BE-7EE567EF28F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38209" y="4344424"/>
            <a:ext cx="2008088" cy="2008088"/>
          </a:xfrm>
          <a:prstGeom prst="rect">
            <a:avLst/>
          </a:prstGeom>
        </p:spPr>
      </p:pic>
      <p:pic>
        <p:nvPicPr>
          <p:cNvPr id="8" name="Picture 7" descr="A map of the country&#10;&#10;AI-generated content may be incorrect.">
            <a:extLst>
              <a:ext uri="{FF2B5EF4-FFF2-40B4-BE49-F238E27FC236}">
                <a16:creationId xmlns:a16="http://schemas.microsoft.com/office/drawing/2014/main" id="{E50253A2-2748-D03E-642B-03F92593461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744488" y="4595209"/>
            <a:ext cx="2143125" cy="2143125"/>
          </a:xfrm>
          <a:prstGeom prst="rect">
            <a:avLst/>
          </a:prstGeom>
        </p:spPr>
      </p:pic>
      <p:pic>
        <p:nvPicPr>
          <p:cNvPr id="9" name="Picture 8" descr="A map of the state of sierra leone&#10;&#10;AI-generated content may be incorrect.">
            <a:extLst>
              <a:ext uri="{FF2B5EF4-FFF2-40B4-BE49-F238E27FC236}">
                <a16:creationId xmlns:a16="http://schemas.microsoft.com/office/drawing/2014/main" id="{8CB5C594-E963-BFB2-4825-F5714B042C8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890567" y="4199741"/>
            <a:ext cx="2133600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3052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1B2A784-4501-42A8-86DF-DB27DE3950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25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FBB784-3336-960B-A53E-ECEED8BD2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6772" y="1144980"/>
            <a:ext cx="5063458" cy="1560716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accent1">
                    <a:lumMod val="76000"/>
                  </a:schemeClr>
                </a:solidFill>
              </a:rPr>
              <a:t>Impact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A330AB8-A767-46C8-ABEF-2477854EF6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6237" y="11446"/>
            <a:ext cx="4901184" cy="402105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group of children studying in a classroom&#10;&#10;AI-generated content may be incorrect.">
            <a:extLst>
              <a:ext uri="{FF2B5EF4-FFF2-40B4-BE49-F238E27FC236}">
                <a16:creationId xmlns:a16="http://schemas.microsoft.com/office/drawing/2014/main" id="{BF231BF9-4080-FED2-B2E1-6549885F00B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6697" r="4742" b="-1"/>
          <a:stretch>
            <a:fillRect/>
          </a:stretch>
        </p:blipFill>
        <p:spPr>
          <a:xfrm>
            <a:off x="1370829" y="11446"/>
            <a:ext cx="4572000" cy="385876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88E62604-C40E-4D56-9D66-FD94B0CA40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6237" y="4241249"/>
            <a:ext cx="4901184" cy="2616751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erson reading a book to a group of children&#10;&#10;AI-generated content may be incorrect.">
            <a:extLst>
              <a:ext uri="{FF2B5EF4-FFF2-40B4-BE49-F238E27FC236}">
                <a16:creationId xmlns:a16="http://schemas.microsoft.com/office/drawing/2014/main" id="{E0F86D27-9C07-5E9E-2165-24DC9A6A5B1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082" r="13675"/>
          <a:stretch>
            <a:fillRect/>
          </a:stretch>
        </p:blipFill>
        <p:spPr>
          <a:xfrm>
            <a:off x="1370829" y="4407408"/>
            <a:ext cx="4572000" cy="2450592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057426C9-BA75-4FF0-984A-E94823AF79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743" y="1756906"/>
            <a:ext cx="3634048" cy="3344189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group of children raising their hands&#10;&#10;AI-generated content may be incorrect.">
            <a:extLst>
              <a:ext uri="{FF2B5EF4-FFF2-40B4-BE49-F238E27FC236}">
                <a16:creationId xmlns:a16="http://schemas.microsoft.com/office/drawing/2014/main" id="{5F5E341A-440F-FCA0-F672-F4BBE0FDCB3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2286" r="23994"/>
          <a:stretch>
            <a:fillRect/>
          </a:stretch>
        </p:blipFill>
        <p:spPr>
          <a:xfrm>
            <a:off x="3744" y="1920240"/>
            <a:ext cx="3465576" cy="3017520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CA39F7A-1DAA-6433-686E-3BD1D9E4DD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6772" y="2512108"/>
            <a:ext cx="5063457" cy="272919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1800">
                <a:ea typeface="Calibri Light"/>
                <a:cs typeface="Calibri Light"/>
              </a:rPr>
              <a:t>Short-term impact (0-6 months):</a:t>
            </a:r>
          </a:p>
          <a:p>
            <a:pPr>
              <a:buFont typeface="Calibri" pitchFamily="34" charset="0"/>
              <a:buChar char="-"/>
            </a:pPr>
            <a:r>
              <a:rPr lang="en-US" sz="1800">
                <a:ea typeface="Calibri Light"/>
                <a:cs typeface="Calibri Light"/>
              </a:rPr>
              <a:t>Rapid upskilling of community educators and immediate classroom improvements.</a:t>
            </a:r>
          </a:p>
          <a:p>
            <a:pPr>
              <a:buFont typeface="Calibri" pitchFamily="34" charset="0"/>
              <a:buChar char="-"/>
            </a:pPr>
            <a:endParaRPr lang="en-US" sz="1800">
              <a:ea typeface="Calibri Light"/>
              <a:cs typeface="Calibri Light"/>
            </a:endParaRPr>
          </a:p>
          <a:p>
            <a:pPr marL="0" indent="0">
              <a:buNone/>
            </a:pPr>
            <a:r>
              <a:rPr lang="en-US" sz="1800">
                <a:ea typeface="Calibri Light"/>
                <a:cs typeface="Calibri Light"/>
              </a:rPr>
              <a:t>Medium-term impact (6-18 months): </a:t>
            </a:r>
          </a:p>
          <a:p>
            <a:pPr>
              <a:buFont typeface="Calibri" pitchFamily="34" charset="0"/>
              <a:buChar char="-"/>
            </a:pPr>
            <a:r>
              <a:rPr lang="en-US" sz="1800">
                <a:ea typeface="Calibri Light"/>
                <a:cs typeface="Calibri Light"/>
              </a:rPr>
              <a:t>Measurable gains in literacy and numeracy and a consistent teaching quality across regions.</a:t>
            </a:r>
          </a:p>
          <a:p>
            <a:pPr>
              <a:buFont typeface="Calibri" pitchFamily="34" charset="0"/>
              <a:buChar char="-"/>
            </a:pPr>
            <a:endParaRPr lang="en-US" sz="1800">
              <a:ea typeface="Calibri Light"/>
              <a:cs typeface="Calibri Light"/>
            </a:endParaRPr>
          </a:p>
          <a:p>
            <a:pPr marL="0" indent="0">
              <a:buNone/>
            </a:pPr>
            <a:r>
              <a:rPr lang="en-US" sz="1800">
                <a:ea typeface="Calibri Light"/>
                <a:cs typeface="Calibri Light"/>
              </a:rPr>
              <a:t>Long-term impact (2+ years):</a:t>
            </a:r>
          </a:p>
          <a:p>
            <a:pPr>
              <a:buFont typeface="Calibri" pitchFamily="34" charset="0"/>
              <a:buChar char="-"/>
            </a:pPr>
            <a:r>
              <a:rPr lang="en-US" sz="1800">
                <a:ea typeface="Calibri Light"/>
                <a:cs typeface="Calibri Light"/>
              </a:rPr>
              <a:t>Sustainable pipeline of locally trained educators and a stronger, self-sustaining education system.</a:t>
            </a:r>
          </a:p>
        </p:txBody>
      </p:sp>
    </p:spTree>
    <p:extLst>
      <p:ext uri="{BB962C8B-B14F-4D97-AF65-F5344CB8AC3E}">
        <p14:creationId xmlns:p14="http://schemas.microsoft.com/office/powerpoint/2010/main" val="24092803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8E7CFAA6-1DBB-43B0-BD82-2FB83CF4E4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9F3B47-4F71-051E-CFB5-C2B8A7B77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298" y="639763"/>
            <a:ext cx="3997693" cy="5492750"/>
          </a:xfrm>
        </p:spPr>
        <p:txBody>
          <a:bodyPr>
            <a:normAutofit/>
          </a:bodyPr>
          <a:lstStyle/>
          <a:p>
            <a:r>
              <a:rPr lang="en-US" sz="6000">
                <a:solidFill>
                  <a:srgbClr val="FFFFFF"/>
                </a:solidFill>
              </a:rPr>
              <a:t>Feasibility and Risks</a:t>
            </a:r>
          </a:p>
        </p:txBody>
      </p:sp>
      <p:graphicFrame>
        <p:nvGraphicFramePr>
          <p:cNvPr id="10" name="Content Placeholder 2">
            <a:extLst>
              <a:ext uri="{FF2B5EF4-FFF2-40B4-BE49-F238E27FC236}">
                <a16:creationId xmlns:a16="http://schemas.microsoft.com/office/drawing/2014/main" id="{65D42F81-380A-0951-779A-9B1D48A9E66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3396622"/>
              </p:ext>
            </p:extLst>
          </p:nvPr>
        </p:nvGraphicFramePr>
        <p:xfrm>
          <a:off x="5288347" y="639763"/>
          <a:ext cx="6254724" cy="5492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590300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1CCD5EF-766D-43B9-A25D-19122E5FB1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8" y="643467"/>
            <a:ext cx="4010828" cy="5571066"/>
          </a:xfrm>
          <a:prstGeom prst="rect">
            <a:avLst/>
          </a:prstGeom>
          <a:solidFill>
            <a:schemeClr val="accent1"/>
          </a:solidFill>
          <a:ln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D9699C9-77F1-4E33-A750-CB78C7EA29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6194" y="809244"/>
            <a:ext cx="3685032" cy="5239512"/>
          </a:xfrm>
          <a:prstGeom prst="rect">
            <a:avLst/>
          </a:prstGeom>
          <a:solidFill>
            <a:schemeClr val="bg2">
              <a:lumMod val="50000"/>
            </a:schemeClr>
          </a:solidFill>
          <a:ln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A1EFAF-0C17-02F3-AEE0-80FB374B8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1292" y="1031634"/>
            <a:ext cx="3368431" cy="4844777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Metrics of Success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9EDAF4-216F-A9F1-94A5-717056883A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9791" y="1031634"/>
            <a:ext cx="6140590" cy="474623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>
                <a:ea typeface="Calibri Light"/>
                <a:cs typeface="Calibri Light"/>
              </a:rPr>
              <a:t>We would measure the success of this program across three categories.</a:t>
            </a:r>
          </a:p>
          <a:p>
            <a:pPr marL="0" indent="0">
              <a:buNone/>
            </a:pPr>
            <a:endParaRPr lang="en-US">
              <a:ea typeface="Calibri Light"/>
              <a:cs typeface="Calibri Light"/>
            </a:endParaRPr>
          </a:p>
          <a:p>
            <a:pPr marL="457200" indent="-457200">
              <a:buAutoNum type="arabicPeriod"/>
            </a:pPr>
            <a:r>
              <a:rPr lang="en-US">
                <a:ea typeface="Calibri Light"/>
                <a:cs typeface="Calibri Light"/>
              </a:rPr>
              <a:t>Teacher Development</a:t>
            </a:r>
          </a:p>
          <a:p>
            <a:pPr marL="457200" indent="-457200">
              <a:buAutoNum type="arabicPeriod"/>
            </a:pPr>
            <a:r>
              <a:rPr lang="en-US">
                <a:ea typeface="Calibri Light"/>
                <a:cs typeface="Calibri Light"/>
              </a:rPr>
              <a:t>Classroom Quality</a:t>
            </a:r>
          </a:p>
          <a:p>
            <a:pPr marL="457200" indent="-457200">
              <a:buAutoNum type="arabicPeriod"/>
            </a:pPr>
            <a:r>
              <a:rPr lang="en-US">
                <a:ea typeface="Calibri Light"/>
                <a:cs typeface="Calibri Light"/>
              </a:rPr>
              <a:t>Student Learning Outcomes </a:t>
            </a:r>
          </a:p>
          <a:p>
            <a:pPr marL="457200" indent="-457200">
              <a:buAutoNum type="arabicPeriod"/>
            </a:pPr>
            <a:endParaRPr lang="en-US">
              <a:ea typeface="Calibri Light"/>
              <a:cs typeface="Calibri Light"/>
            </a:endParaRPr>
          </a:p>
          <a:p>
            <a:pPr marL="0" indent="0">
              <a:buNone/>
            </a:pPr>
            <a:r>
              <a:rPr lang="en-US">
                <a:ea typeface="Calibri Light"/>
                <a:cs typeface="Calibri Light"/>
              </a:rPr>
              <a:t>Within the first year, we would expect measurable improvements in teaching practices and early gains in student engagement and foundational skills. </a:t>
            </a:r>
          </a:p>
        </p:txBody>
      </p:sp>
    </p:spTree>
    <p:extLst>
      <p:ext uri="{BB962C8B-B14F-4D97-AF65-F5344CB8AC3E}">
        <p14:creationId xmlns:p14="http://schemas.microsoft.com/office/powerpoint/2010/main" val="14821478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8230C-02E9-2DB7-351E-C9722BD08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Closing- SOCO </a:t>
            </a:r>
            <a:r>
              <a:rPr lang="en-US" sz="3200"/>
              <a:t>(</a:t>
            </a:r>
            <a:r>
              <a:rPr lang="en-US" sz="3200">
                <a:ea typeface="+mj-lt"/>
                <a:cs typeface="+mj-lt"/>
              </a:rPr>
              <a:t>Strategic Optimal Communication Objective)</a:t>
            </a:r>
            <a:endParaRPr lang="en-US" sz="320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677E08E-CE4F-B049-8338-0AD94013A0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3619" y="2163026"/>
            <a:ext cx="10564761" cy="396872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buNone/>
            </a:pPr>
            <a:r>
              <a:rPr lang="en-US" sz="3600">
                <a:ea typeface="+mn-lt"/>
                <a:cs typeface="+mn-lt"/>
              </a:rPr>
              <a:t>We want more qualified teachers because the data suggests quality educators are invaluable to the development of students. Therefore, our solution is to develop training processes (i.e., stackable </a:t>
            </a:r>
            <a:r>
              <a:rPr lang="en-US" sz="3600" err="1">
                <a:ea typeface="+mn-lt"/>
                <a:cs typeface="+mn-lt"/>
              </a:rPr>
              <a:t>microcredentials</a:t>
            </a:r>
            <a:r>
              <a:rPr lang="en-US" sz="3600">
                <a:ea typeface="+mn-lt"/>
                <a:cs typeface="+mn-lt"/>
              </a:rPr>
              <a:t>) to grow the number of qualified, trained teachers to support the growing population, aid with teacher burnout/workload, and develop the betterment of the community.</a:t>
            </a:r>
            <a:endParaRPr lang="en-US" sz="3600">
              <a:ea typeface="Calibri Light"/>
              <a:cs typeface="Calibri Light"/>
            </a:endParaRPr>
          </a:p>
          <a:p>
            <a:pPr mar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7145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01178-1880-305C-55EF-A481F6EE2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Calibri Light"/>
                <a:cs typeface="Calibri Light"/>
              </a:rPr>
              <a:t>Citations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0A4C25-D781-05EF-3A5B-86597F11D0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>
                <a:ea typeface="+mn-lt"/>
                <a:cs typeface="+mn-lt"/>
              </a:rPr>
              <a:t> </a:t>
            </a:r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AE5032-8E05-94D3-677B-7235E552CC01}"/>
              </a:ext>
            </a:extLst>
          </p:cNvPr>
          <p:cNvSpPr txBox="1"/>
          <p:nvPr/>
        </p:nvSpPr>
        <p:spPr>
          <a:xfrm>
            <a:off x="659939" y="1747170"/>
            <a:ext cx="10923380" cy="410881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900">
                <a:latin typeface="Times New Roman"/>
                <a:ea typeface="Calibri"/>
                <a:cs typeface="Times New Roman"/>
              </a:rPr>
              <a:t>$1 invested in youth skills can pay back fifteen-fold in economic growth | Global Education Monitoring Report. (n.d.). Retrieved April 12, 2026, from https://www.unesco.org/gem-report/en/articles/1-invested-youth-skills-can-pay-back-fifteen-fold-economic-growth</a:t>
            </a:r>
            <a:endParaRPr lang="en-US"/>
          </a:p>
          <a:p>
            <a:endParaRPr lang="en-US" sz="900">
              <a:latin typeface="Times New Roman"/>
              <a:ea typeface="Calibri"/>
              <a:cs typeface="Times New Roman"/>
            </a:endParaRPr>
          </a:p>
          <a:p>
            <a:r>
              <a:rPr lang="en-US" sz="900">
                <a:latin typeface="Times New Roman"/>
                <a:ea typeface="Calibri"/>
                <a:cs typeface="Times New Roman"/>
              </a:rPr>
              <a:t>Agarwal, A. (2022, August 22). </a:t>
            </a:r>
            <a:r>
              <a:rPr lang="en-US" sz="900" i="1">
                <a:latin typeface="Times New Roman"/>
                <a:ea typeface="Calibri"/>
                <a:cs typeface="Times New Roman"/>
              </a:rPr>
              <a:t>Pioneering new ground: Creating one of the world’s first modular, stackable </a:t>
            </a:r>
            <a:r>
              <a:rPr lang="en-US" sz="900" i="1" err="1">
                <a:latin typeface="Times New Roman"/>
                <a:ea typeface="Calibri"/>
                <a:cs typeface="Times New Roman"/>
              </a:rPr>
              <a:t>Microcredentials</a:t>
            </a:r>
            <a:r>
              <a:rPr lang="en-US" sz="900">
                <a:latin typeface="Times New Roman"/>
                <a:ea typeface="Calibri"/>
                <a:cs typeface="Times New Roman"/>
              </a:rPr>
              <a:t>. edX. https://press.edx.org/pioneering-new-ground-creating-one-of-the-worlds-first-modular-stackable-microcredentials#:~:text=Back%20in%202016%2C%20that’s%20exactly,50%25%20of%20a%20master’s%20degree. </a:t>
            </a:r>
            <a:endParaRPr lang="en-US"/>
          </a:p>
          <a:p>
            <a:endParaRPr lang="en-US" sz="900">
              <a:latin typeface="Times New Roman"/>
              <a:ea typeface="Calibri"/>
              <a:cs typeface="Times New Roman"/>
            </a:endParaRPr>
          </a:p>
          <a:p>
            <a:r>
              <a:rPr lang="en-US" sz="900">
                <a:latin typeface="Times New Roman"/>
                <a:ea typeface="Calibri"/>
                <a:cs typeface="Times New Roman"/>
              </a:rPr>
              <a:t>Hendron, J. (2026, January 30). Teacher shortage by the numbers. Educators Rising. https://educatorsrising.org/teacher-shortage-by-the-numbers/</a:t>
            </a:r>
          </a:p>
          <a:p>
            <a:endParaRPr lang="en-US" sz="900">
              <a:latin typeface="Times New Roman"/>
              <a:ea typeface="Calibri"/>
              <a:cs typeface="Times New Roman"/>
            </a:endParaRPr>
          </a:p>
          <a:p>
            <a:r>
              <a:rPr lang="en-US" sz="900">
                <a:latin typeface="Times New Roman"/>
                <a:ea typeface="Calibri"/>
                <a:cs typeface="Times New Roman"/>
              </a:rPr>
              <a:t>Reading: A way out of poverty | blog | global partnership for education. (2017, March 23). https://www.globalpartnership.org/blog/reading-way-out-poverty</a:t>
            </a:r>
          </a:p>
          <a:p>
            <a:endParaRPr lang="en-US" sz="900">
              <a:latin typeface="Times New Roman"/>
              <a:ea typeface="Calibri"/>
              <a:cs typeface="Times New Roman"/>
            </a:endParaRPr>
          </a:p>
          <a:p>
            <a:r>
              <a:rPr lang="en-US" sz="900">
                <a:latin typeface="Times New Roman"/>
                <a:ea typeface="Calibri"/>
                <a:cs typeface="Times New Roman"/>
              </a:rPr>
              <a:t>Tackling learning poverty in </a:t>
            </a:r>
            <a:r>
              <a:rPr lang="en-US" sz="900" err="1">
                <a:latin typeface="Times New Roman"/>
                <a:ea typeface="Calibri"/>
                <a:cs typeface="Times New Roman"/>
              </a:rPr>
              <a:t>sierra</a:t>
            </a:r>
            <a:r>
              <a:rPr lang="en-US" sz="900">
                <a:latin typeface="Times New Roman"/>
                <a:ea typeface="Calibri"/>
                <a:cs typeface="Times New Roman"/>
              </a:rPr>
              <a:t> </a:t>
            </a:r>
            <a:r>
              <a:rPr lang="en-US" sz="900" err="1">
                <a:latin typeface="Times New Roman"/>
                <a:ea typeface="Calibri"/>
                <a:cs typeface="Times New Roman"/>
              </a:rPr>
              <a:t>leone’s</a:t>
            </a:r>
            <a:r>
              <a:rPr lang="en-US" sz="900">
                <a:latin typeface="Times New Roman"/>
                <a:ea typeface="Calibri"/>
                <a:cs typeface="Times New Roman"/>
              </a:rPr>
              <a:t> education system through the lens of the </a:t>
            </a:r>
            <a:r>
              <a:rPr lang="en-US" sz="900" err="1">
                <a:latin typeface="Times New Roman"/>
                <a:ea typeface="Calibri"/>
                <a:cs typeface="Times New Roman"/>
              </a:rPr>
              <a:t>pdia</a:t>
            </a:r>
            <a:r>
              <a:rPr lang="en-US" sz="900">
                <a:latin typeface="Times New Roman"/>
                <a:ea typeface="Calibri"/>
                <a:cs typeface="Times New Roman"/>
              </a:rPr>
              <a:t> – building state capability. (n.d.). Retrieved April 12, 2026, from https://bsc.hks.harvard.edu/2026/03/27/tackling-learning-poverty-in-sierra-leones-education-system-through-the-lens-of-the-pdia/</a:t>
            </a:r>
          </a:p>
          <a:p>
            <a:endParaRPr lang="en-US" sz="900">
              <a:latin typeface="Times New Roman"/>
              <a:ea typeface="Calibri"/>
              <a:cs typeface="Times New Roman"/>
            </a:endParaRPr>
          </a:p>
          <a:p>
            <a:r>
              <a:rPr lang="en-US" sz="900">
                <a:latin typeface="Times New Roman"/>
                <a:ea typeface="Calibri"/>
                <a:cs typeface="Times New Roman"/>
              </a:rPr>
              <a:t>Teacher education report reveals declining standards, minister </a:t>
            </a:r>
            <a:r>
              <a:rPr lang="en-US" sz="900" err="1">
                <a:latin typeface="Times New Roman"/>
                <a:ea typeface="Calibri"/>
                <a:cs typeface="Times New Roman"/>
              </a:rPr>
              <a:t>wurie</a:t>
            </a:r>
            <a:r>
              <a:rPr lang="en-US" sz="900">
                <a:latin typeface="Times New Roman"/>
                <a:ea typeface="Calibri"/>
                <a:cs typeface="Times New Roman"/>
              </a:rPr>
              <a:t> calls for action. (2026, March 17). </a:t>
            </a:r>
            <a:r>
              <a:rPr lang="en-US" sz="900" err="1">
                <a:latin typeface="Times New Roman"/>
                <a:ea typeface="Calibri"/>
                <a:cs typeface="Times New Roman"/>
              </a:rPr>
              <a:t>Sierraloaded</a:t>
            </a:r>
            <a:r>
              <a:rPr lang="en-US" sz="900">
                <a:latin typeface="Times New Roman"/>
                <a:ea typeface="Calibri"/>
                <a:cs typeface="Times New Roman"/>
              </a:rPr>
              <a:t>. https://sierraloaded.sl/education/teacher-report-declining-standards/</a:t>
            </a:r>
          </a:p>
          <a:p>
            <a:endParaRPr lang="en-US" sz="900">
              <a:latin typeface="Times New Roman"/>
              <a:ea typeface="Calibri"/>
              <a:cs typeface="Times New Roman"/>
            </a:endParaRPr>
          </a:p>
          <a:p>
            <a:r>
              <a:rPr lang="en-US" sz="900">
                <a:latin typeface="Times New Roman"/>
                <a:ea typeface="Calibri"/>
                <a:cs typeface="Times New Roman"/>
              </a:rPr>
              <a:t>Teachers and learning: Addressing the global educator shortage. (n.d.). </a:t>
            </a:r>
            <a:r>
              <a:rPr lang="en-US" sz="900" err="1">
                <a:latin typeface="Times New Roman"/>
                <a:ea typeface="Calibri"/>
                <a:cs typeface="Times New Roman"/>
              </a:rPr>
              <a:t>Theirworld</a:t>
            </a:r>
            <a:r>
              <a:rPr lang="en-US" sz="900">
                <a:latin typeface="Times New Roman"/>
                <a:ea typeface="Calibri"/>
                <a:cs typeface="Times New Roman"/>
              </a:rPr>
              <a:t>. Retrieved April 12, 2026, from https://theirworld.org/resources/teachers-and-learning/</a:t>
            </a:r>
          </a:p>
          <a:p>
            <a:endParaRPr lang="en-US" sz="900">
              <a:latin typeface="Times New Roman"/>
              <a:ea typeface="Calibri"/>
              <a:cs typeface="Times New Roman"/>
            </a:endParaRPr>
          </a:p>
          <a:p>
            <a:r>
              <a:rPr lang="en-US" sz="900">
                <a:latin typeface="Times New Roman"/>
                <a:ea typeface="Calibri"/>
                <a:cs typeface="Times New Roman"/>
              </a:rPr>
              <a:t>The importance of quality education worldwide—Action Education. (2021, August 10). https://action-education.org/en/why/the-impacts-of-a-quality-education/</a:t>
            </a:r>
            <a:endParaRPr lang="en-US"/>
          </a:p>
          <a:p>
            <a:endParaRPr lang="en-US" sz="900">
              <a:latin typeface="Times New Roman"/>
              <a:ea typeface="Calibri"/>
              <a:cs typeface="Times New Roman"/>
            </a:endParaRPr>
          </a:p>
          <a:p>
            <a:r>
              <a:rPr lang="en-US" sz="900" i="1">
                <a:latin typeface="Times New Roman"/>
                <a:ea typeface="Calibri"/>
                <a:cs typeface="Times New Roman"/>
              </a:rPr>
              <a:t>What are micro-credentials and why are so many universities talking about them?</a:t>
            </a:r>
            <a:r>
              <a:rPr lang="en-US" sz="900">
                <a:latin typeface="Times New Roman"/>
                <a:ea typeface="Calibri"/>
                <a:cs typeface="Times New Roman"/>
              </a:rPr>
              <a:t>. Suitable. (n.d.). https://www.suitable.co/knowledge-center/blog/what-are-micro-credentials#:~:text=With%20micro%2Dcredentialing%2C%20students%20can,their%20lectures%20free%20of%20charge. </a:t>
            </a:r>
          </a:p>
          <a:p>
            <a:endParaRPr lang="en-US" sz="900">
              <a:latin typeface="Times New Roman"/>
              <a:ea typeface="Calibri"/>
              <a:cs typeface="Times New Roman"/>
            </a:endParaRPr>
          </a:p>
          <a:p>
            <a:r>
              <a:rPr lang="en-US" sz="900">
                <a:latin typeface="Times New Roman"/>
                <a:ea typeface="Calibri"/>
                <a:cs typeface="Times New Roman"/>
              </a:rPr>
              <a:t>World Bank. (2021). </a:t>
            </a:r>
            <a:r>
              <a:rPr lang="en-US" sz="900" i="1">
                <a:latin typeface="Times New Roman"/>
                <a:ea typeface="Calibri"/>
                <a:cs typeface="Times New Roman"/>
              </a:rPr>
              <a:t>Teachers and teaching in Sierra Leone: Teacher quality and management study</a:t>
            </a:r>
            <a:r>
              <a:rPr lang="en-US" sz="900">
                <a:latin typeface="Times New Roman"/>
                <a:ea typeface="Calibri"/>
                <a:cs typeface="Times New Roman"/>
              </a:rPr>
              <a:t>. World Bank </a:t>
            </a:r>
            <a:r>
              <a:rPr lang="en-US" sz="900" err="1">
                <a:latin typeface="Times New Roman"/>
                <a:ea typeface="Calibri"/>
                <a:cs typeface="Times New Roman"/>
              </a:rPr>
              <a:t>Group.https</a:t>
            </a:r>
            <a:r>
              <a:rPr lang="en-US" sz="900">
                <a:latin typeface="Times New Roman"/>
                <a:ea typeface="Calibri"/>
                <a:cs typeface="Times New Roman"/>
              </a:rPr>
              <a:t>://teachertaskforce.org/sites/default/files/2023-06/2021_WB_Teachers-and-Teaching-in-Sierra-Leone-Teacher-Quality-and-Management-Study_EN.pdf</a:t>
            </a:r>
          </a:p>
          <a:p>
            <a:endParaRPr lang="en-US" sz="900">
              <a:latin typeface="Times New Roman"/>
              <a:ea typeface="Calibri Light"/>
              <a:cs typeface="Times New Roman"/>
            </a:endParaRPr>
          </a:p>
          <a:p>
            <a:endParaRPr lang="en-US" sz="900">
              <a:latin typeface="Times New Roman"/>
              <a:ea typeface="Calibri Light"/>
              <a:cs typeface="Times New Roman"/>
            </a:endParaRPr>
          </a:p>
          <a:p>
            <a:endParaRPr lang="en-US" sz="900">
              <a:latin typeface="Times New Roman"/>
              <a:ea typeface="Calibri"/>
              <a:cs typeface="Times New Roman"/>
            </a:endParaRPr>
          </a:p>
          <a:p>
            <a:endParaRPr lang="en-US" sz="9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50933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474CCA-A5F2-0A57-332D-3625B12FD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1236" y="3429851"/>
            <a:ext cx="3126500" cy="252440"/>
          </a:xfrm>
        </p:spPr>
        <p:txBody>
          <a:bodyPr>
            <a:normAutofit fontScale="90000"/>
          </a:bodyPr>
          <a:lstStyle/>
          <a:p>
            <a:pPr algn="ctr"/>
            <a:r>
              <a:rPr lang="en-US"/>
              <a:t>Questions? </a:t>
            </a:r>
          </a:p>
        </p:txBody>
      </p:sp>
    </p:spTree>
    <p:extLst>
      <p:ext uri="{BB962C8B-B14F-4D97-AF65-F5344CB8AC3E}">
        <p14:creationId xmlns:p14="http://schemas.microsoft.com/office/powerpoint/2010/main" val="3690567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D6F6937-3B5A-4391-9F37-58A571B36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08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AEAA32-F2CE-B73E-0BE5-8B208D7E1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4" y="936711"/>
            <a:ext cx="2988265" cy="4984578"/>
          </a:xfrm>
        </p:spPr>
        <p:txBody>
          <a:bodyPr>
            <a:normAutofit/>
          </a:bodyPr>
          <a:lstStyle/>
          <a:p>
            <a:r>
              <a:rPr lang="en-US" sz="4400">
                <a:solidFill>
                  <a:srgbClr val="FFFFFF"/>
                </a:solidFill>
                <a:ea typeface="Calibri Light"/>
                <a:cs typeface="Calibri Light"/>
              </a:rPr>
              <a:t>Agenda</a:t>
            </a:r>
            <a:endParaRPr lang="en-US" sz="440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BC6164-5492-333E-F5AE-BDEFD2654E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4389" y="936711"/>
            <a:ext cx="6815992" cy="49845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457200" indent="-457200">
              <a:buAutoNum type="arabicPeriod"/>
            </a:pPr>
            <a:r>
              <a:rPr lang="en-US" b="1">
                <a:ea typeface="Calibri Light"/>
                <a:cs typeface="Calibri Light"/>
              </a:rPr>
              <a:t>High quality education and why it matters</a:t>
            </a:r>
          </a:p>
          <a:p>
            <a:pPr marL="457200" indent="-457200">
              <a:buAutoNum type="arabicPeriod"/>
            </a:pPr>
            <a:endParaRPr lang="en-US" b="1">
              <a:ea typeface="Calibri Light"/>
              <a:cs typeface="Calibri Light"/>
            </a:endParaRPr>
          </a:p>
          <a:p>
            <a:pPr marL="457200" indent="-457200">
              <a:buAutoNum type="arabicPeriod"/>
            </a:pPr>
            <a:r>
              <a:rPr lang="en-US" b="1">
                <a:ea typeface="Calibri Light"/>
                <a:cs typeface="Calibri Light"/>
              </a:rPr>
              <a:t>Our threat and its importance</a:t>
            </a:r>
          </a:p>
          <a:p>
            <a:pPr marL="457200" indent="-457200">
              <a:buAutoNum type="arabicPeriod"/>
            </a:pPr>
            <a:endParaRPr lang="en-US" b="1">
              <a:ea typeface="Calibri Light"/>
              <a:cs typeface="Calibri Light"/>
            </a:endParaRPr>
          </a:p>
          <a:p>
            <a:pPr marL="457200" indent="-457200">
              <a:buAutoNum type="arabicPeriod"/>
            </a:pPr>
            <a:r>
              <a:rPr lang="en-US" b="1">
                <a:ea typeface="Calibri Light"/>
                <a:cs typeface="Calibri Light"/>
              </a:rPr>
              <a:t>Our scope</a:t>
            </a:r>
          </a:p>
          <a:p>
            <a:pPr marL="457200" indent="-457200">
              <a:buAutoNum type="arabicPeriod"/>
            </a:pPr>
            <a:endParaRPr lang="en-US" b="1">
              <a:ea typeface="Calibri Light"/>
              <a:cs typeface="Calibri Light"/>
            </a:endParaRPr>
          </a:p>
          <a:p>
            <a:pPr marL="457200" indent="-457200">
              <a:buAutoNum type="arabicPeriod"/>
            </a:pPr>
            <a:r>
              <a:rPr lang="en-US" b="1">
                <a:ea typeface="Calibri Light"/>
                <a:cs typeface="Calibri Light"/>
              </a:rPr>
              <a:t>Our solution</a:t>
            </a:r>
          </a:p>
          <a:p>
            <a:pPr marL="457200" indent="-457200">
              <a:buAutoNum type="arabicPeriod"/>
            </a:pPr>
            <a:endParaRPr lang="en-US" b="1">
              <a:ea typeface="Calibri Light"/>
              <a:cs typeface="Calibri Light"/>
            </a:endParaRPr>
          </a:p>
          <a:p>
            <a:pPr marL="457200" indent="-457200">
              <a:buAutoNum type="arabicPeriod"/>
            </a:pPr>
            <a:r>
              <a:rPr lang="en-US" b="1">
                <a:ea typeface="Calibri Light"/>
                <a:cs typeface="Calibri Light"/>
              </a:rPr>
              <a:t>Closing</a:t>
            </a:r>
          </a:p>
        </p:txBody>
      </p:sp>
    </p:spTree>
    <p:extLst>
      <p:ext uri="{BB962C8B-B14F-4D97-AF65-F5344CB8AC3E}">
        <p14:creationId xmlns:p14="http://schemas.microsoft.com/office/powerpoint/2010/main" val="21628206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A3C16-4CFA-B48D-A549-F6CEE30EF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24" y="2287533"/>
            <a:ext cx="10772775" cy="1658198"/>
          </a:xfrm>
        </p:spPr>
        <p:txBody>
          <a:bodyPr/>
          <a:lstStyle/>
          <a:p>
            <a:pPr algn="ctr"/>
            <a:r>
              <a:rPr lang="en-US" b="1">
                <a:ea typeface="Calibri Light"/>
                <a:cs typeface="Calibri Light"/>
              </a:rPr>
              <a:t>What is High Quality Education?</a:t>
            </a:r>
          </a:p>
        </p:txBody>
      </p:sp>
    </p:spTree>
    <p:extLst>
      <p:ext uri="{BB962C8B-B14F-4D97-AF65-F5344CB8AC3E}">
        <p14:creationId xmlns:p14="http://schemas.microsoft.com/office/powerpoint/2010/main" val="512972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EBD382-0A87-314E-C1AE-73A177A648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31187"/>
            <a:ext cx="10515600" cy="319443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buNone/>
            </a:pPr>
            <a:r>
              <a:rPr lang="en-US" sz="3600">
                <a:ea typeface="+mn-lt"/>
                <a:cs typeface="+mn-lt"/>
              </a:rPr>
              <a:t>"High-quality education is an inclusive, learner-focused experience done in a safe environment that is led by a qualified educator to equip students with transferable skills (</a:t>
            </a:r>
            <a:r>
              <a:rPr lang="en-US" sz="3600" err="1">
                <a:ea typeface="+mn-lt"/>
                <a:cs typeface="+mn-lt"/>
              </a:rPr>
              <a:t>e.g</a:t>
            </a:r>
            <a:r>
              <a:rPr lang="en-US" sz="3600">
                <a:ea typeface="+mn-lt"/>
                <a:cs typeface="+mn-lt"/>
              </a:rPr>
              <a:t>, social, critical thinking, etc.) that will help them to support their communities and societies."</a:t>
            </a:r>
          </a:p>
          <a:p>
            <a:pPr mar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8208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1CCD5EF-766D-43B9-A25D-19122E5FB1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7" y="643467"/>
            <a:ext cx="10905065" cy="1989682"/>
          </a:xfrm>
          <a:prstGeom prst="rect">
            <a:avLst/>
          </a:prstGeom>
          <a:solidFill>
            <a:schemeClr val="accent1"/>
          </a:solidFill>
          <a:ln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D9699C9-77F1-4E33-A750-CB78C7EA29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6195" y="806204"/>
            <a:ext cx="10579608" cy="1664208"/>
          </a:xfrm>
          <a:prstGeom prst="rect">
            <a:avLst/>
          </a:prstGeom>
          <a:noFill/>
          <a:ln cap="sq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DD1CDF-3FD5-344F-3620-992C60551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1846" y="1059736"/>
            <a:ext cx="10040233" cy="1228130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Why it Matters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C90B56-5983-3116-3987-F109DCDD2E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1846" y="3153313"/>
            <a:ext cx="10040233" cy="2903099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en-US">
                <a:ea typeface="+mn-lt"/>
                <a:cs typeface="+mn-lt"/>
              </a:rPr>
              <a:t>Potential to lift over 100 million people out of poverty</a:t>
            </a:r>
            <a:endParaRPr lang="en-US">
              <a:ea typeface="Calibri Light" panose="020F0302020204030204"/>
              <a:cs typeface="Calibri Light" panose="020F0302020204030204"/>
            </a:endParaRPr>
          </a:p>
          <a:p>
            <a:pPr marL="0" indent="0">
              <a:buNone/>
            </a:pPr>
            <a:endParaRPr lang="en-US"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>
                <a:ea typeface="+mn-lt"/>
                <a:cs typeface="+mn-lt"/>
              </a:rPr>
              <a:t>Education can help empower underserved communities</a:t>
            </a:r>
            <a:endParaRPr lang="en-US">
              <a:ea typeface="Calibri Light" panose="020F0302020204030204"/>
              <a:cs typeface="Calibri Light" panose="020F0302020204030204"/>
            </a:endParaRPr>
          </a:p>
          <a:p>
            <a:pPr marL="0" indent="0">
              <a:buNone/>
            </a:pPr>
            <a:endParaRPr lang="en-US"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>
                <a:ea typeface="+mn-lt"/>
                <a:cs typeface="+mn-lt"/>
              </a:rPr>
              <a:t>Education drives people toward peace</a:t>
            </a:r>
            <a:endParaRPr lang="en-US">
              <a:ea typeface="Calibri Light" panose="020F0302020204030204"/>
              <a:cs typeface="Calibri Light" panose="020F0302020204030204"/>
            </a:endParaRPr>
          </a:p>
          <a:p>
            <a:pPr marL="0" indent="0">
              <a:buNone/>
            </a:pPr>
            <a:endParaRPr lang="en-US">
              <a:ea typeface="Calibri Light" panose="020F0302020204030204"/>
              <a:cs typeface="Calibri Light" panose="020F0302020204030204"/>
            </a:endParaRPr>
          </a:p>
          <a:p>
            <a:pPr marL="0" indent="0">
              <a:buNone/>
            </a:pPr>
            <a:r>
              <a:rPr lang="en-US">
                <a:ea typeface="Calibri Light" panose="020F0302020204030204"/>
                <a:cs typeface="Calibri Light" panose="020F0302020204030204"/>
              </a:rPr>
              <a:t>Current increase in enrollement but the the number of qualified teachers hasn't followed </a:t>
            </a:r>
          </a:p>
          <a:p>
            <a:pPr>
              <a:buFont typeface="Calibri" pitchFamily="34" charset="0"/>
              <a:buChar char="-"/>
            </a:pPr>
            <a:endParaRPr lang="en-US">
              <a:ea typeface="Calibri Light" panose="020F0302020204030204"/>
              <a:cs typeface="Calibri Light" panose="020F0302020204030204"/>
            </a:endParaRPr>
          </a:p>
          <a:p>
            <a:pPr>
              <a:buFont typeface="Calibri" pitchFamily="34" charset="0"/>
              <a:buChar char="-"/>
            </a:pPr>
            <a:endParaRPr lang="en-US">
              <a:ea typeface="Calibri Light" panose="020F0302020204030204"/>
              <a:cs typeface="Calibri Light" panose="020F03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0819307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BF4361-B10F-0573-453B-4D964935A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24" y="2287533"/>
            <a:ext cx="10772775" cy="1658198"/>
          </a:xfrm>
        </p:spPr>
        <p:txBody>
          <a:bodyPr/>
          <a:lstStyle/>
          <a:p>
            <a:pPr algn="ctr"/>
            <a:r>
              <a:rPr lang="en-US" b="1"/>
              <a:t>The Threat: </a:t>
            </a:r>
            <a:r>
              <a:rPr lang="en-US" b="1">
                <a:solidFill>
                  <a:schemeClr val="tx1"/>
                </a:solidFill>
              </a:rPr>
              <a:t>Lack of Quality Educators</a:t>
            </a:r>
            <a:endParaRPr lang="en-US" b="1">
              <a:solidFill>
                <a:schemeClr val="tx1"/>
              </a:solidFill>
              <a:ea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13016604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1CCD5EF-766D-43B9-A25D-19122E5FB1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7" y="643467"/>
            <a:ext cx="10905065" cy="1989682"/>
          </a:xfrm>
          <a:prstGeom prst="rect">
            <a:avLst/>
          </a:prstGeom>
          <a:solidFill>
            <a:schemeClr val="accent1"/>
          </a:solidFill>
          <a:ln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D9699C9-77F1-4E33-A750-CB78C7EA29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6195" y="806204"/>
            <a:ext cx="10579608" cy="1664208"/>
          </a:xfrm>
          <a:prstGeom prst="rect">
            <a:avLst/>
          </a:prstGeom>
          <a:noFill/>
          <a:ln cap="sq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EDE476-D639-738D-73CB-FD6958F4A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1846" y="1059736"/>
            <a:ext cx="10040233" cy="1228130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Why it Matters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F6E5D1-2A52-FED1-1630-64842A9CA4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1846" y="2973313"/>
            <a:ext cx="10040233" cy="2903099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b="1">
                <a:ea typeface="+mn-lt"/>
                <a:cs typeface="+mn-lt"/>
              </a:rPr>
              <a:t>Students aren't Learning:  </a:t>
            </a:r>
            <a:r>
              <a:rPr lang="en-US">
                <a:ea typeface="+mn-lt"/>
                <a:cs typeface="+mn-lt"/>
              </a:rPr>
              <a:t>Children are not picking up basic skills after years in school</a:t>
            </a:r>
            <a:endParaRPr lang="en-US">
              <a:ea typeface="Calibri Light"/>
              <a:cs typeface="Calibri Light"/>
            </a:endParaRPr>
          </a:p>
          <a:p>
            <a:endParaRPr lang="en-US">
              <a:ea typeface="Calibri Light"/>
              <a:cs typeface="Calibri Light"/>
            </a:endParaRPr>
          </a:p>
          <a:p>
            <a:r>
              <a:rPr lang="en-US" b="1">
                <a:ea typeface="+mn-lt"/>
                <a:cs typeface="+mn-lt"/>
              </a:rPr>
              <a:t>Economic Link: </a:t>
            </a:r>
            <a:r>
              <a:rPr lang="en-US">
                <a:ea typeface="+mn-lt"/>
                <a:cs typeface="+mn-lt"/>
              </a:rPr>
              <a:t>Content learned has been directly tied to the longterm economic performance of developing nations.</a:t>
            </a:r>
            <a:endParaRPr lang="en-US">
              <a:ea typeface="Calibri Light"/>
              <a:cs typeface="Calibri Light"/>
            </a:endParaRPr>
          </a:p>
          <a:p>
            <a:endParaRPr lang="en-US">
              <a:ea typeface="Calibri Light"/>
              <a:cs typeface="Calibri Light"/>
            </a:endParaRPr>
          </a:p>
          <a:p>
            <a:r>
              <a:rPr lang="en-US" b="1">
                <a:ea typeface="Calibri Light"/>
                <a:cs typeface="Calibri Light"/>
              </a:rPr>
              <a:t>SGD 4 Relation: </a:t>
            </a:r>
            <a:r>
              <a:rPr lang="en-US">
                <a:ea typeface="Calibri Light"/>
                <a:cs typeface="Calibri Light"/>
              </a:rPr>
              <a:t>Directly address some of SGD 4s goals</a:t>
            </a:r>
          </a:p>
          <a:p>
            <a:endParaRPr lang="en-US">
              <a:ea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37377406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2D0822-D3B5-148B-97F8-0D55391AF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225" y="403533"/>
            <a:ext cx="5104657" cy="1658198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accent1">
                    <a:lumMod val="76000"/>
                  </a:schemeClr>
                </a:solidFill>
              </a:rPr>
              <a:t>Our Scope – Sierra Leone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9BC74E-DE27-A7B0-ED90-FC98765903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044" y="1725762"/>
            <a:ext cx="5104657" cy="4948185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Font typeface="Calibri" pitchFamily="34" charset="0"/>
              <a:buChar char="-"/>
            </a:pPr>
            <a:endParaRPr lang="en-US" sz="2800">
              <a:ea typeface="Calibri Light" panose="020F0302020204030204"/>
              <a:cs typeface="Calibri Light" panose="020F0302020204030204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>
                <a:ea typeface="+mn-lt"/>
                <a:cs typeface="+mn-lt"/>
              </a:rPr>
              <a:t>Post-conflict system with weak educational infrastructure</a:t>
            </a:r>
            <a:endParaRPr lang="en-US">
              <a:ea typeface="Calibri Light"/>
              <a:cs typeface="Calibri Light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1050">
              <a:ea typeface="+mn-lt"/>
              <a:cs typeface="+mn-lt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>
                <a:ea typeface="+mn-lt"/>
                <a:cs typeface="+mn-lt"/>
              </a:rPr>
              <a:t>High number of undertrained and unqualified teachers </a:t>
            </a:r>
            <a:endParaRPr lang="en-US">
              <a:ea typeface="Calibri Light" panose="020F0302020204030204"/>
              <a:cs typeface="Calibri Light" panose="020F0302020204030204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1050">
              <a:ea typeface="+mn-lt"/>
              <a:cs typeface="+mn-lt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>
                <a:ea typeface="+mn-lt"/>
                <a:cs typeface="+mn-lt"/>
              </a:rPr>
              <a:t>Limited access to teacher training and development </a:t>
            </a:r>
            <a:endParaRPr lang="en-US">
              <a:ea typeface="Calibri Light"/>
              <a:cs typeface="Calibri Light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1050">
              <a:ea typeface="+mn-lt"/>
              <a:cs typeface="+mn-lt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>
                <a:ea typeface="+mn-lt"/>
                <a:cs typeface="+mn-lt"/>
              </a:rPr>
              <a:t>Strong rural–urban education inequality </a:t>
            </a:r>
            <a:endParaRPr lang="en-US">
              <a:ea typeface="Calibri Light"/>
              <a:cs typeface="Calibri Light"/>
            </a:endParaRPr>
          </a:p>
          <a:p>
            <a:pPr marL="0" indent="0">
              <a:buNone/>
            </a:pPr>
            <a:endParaRPr lang="en-US">
              <a:ea typeface="Calibri Light"/>
              <a:cs typeface="Calibri Light"/>
            </a:endParaRPr>
          </a:p>
          <a:p>
            <a:pPr>
              <a:buFont typeface="Calibri" pitchFamily="34" charset="0"/>
              <a:buChar char="-"/>
            </a:pPr>
            <a:endParaRPr lang="en-US">
              <a:ea typeface="Calibri Light"/>
              <a:cs typeface="Calibri Light"/>
            </a:endParaRPr>
          </a:p>
        </p:txBody>
      </p:sp>
      <p:pic>
        <p:nvPicPr>
          <p:cNvPr id="8" name="Picture 7" descr="A green white and blue flag&#10;&#10;AI-generated content may be incorrect.">
            <a:extLst>
              <a:ext uri="{FF2B5EF4-FFF2-40B4-BE49-F238E27FC236}">
                <a16:creationId xmlns:a16="http://schemas.microsoft.com/office/drawing/2014/main" id="{1D6F9055-C05A-F2D7-766E-290A39D4DE4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3043" r="14137" b="3"/>
          <a:stretch>
            <a:fillRect/>
          </a:stretch>
        </p:blipFill>
        <p:spPr>
          <a:xfrm>
            <a:off x="8230894" y="3204516"/>
            <a:ext cx="3558932" cy="3252191"/>
          </a:xfrm>
          <a:prstGeom prst="rect">
            <a:avLst/>
          </a:prstGeom>
        </p:spPr>
      </p:pic>
      <p:pic>
        <p:nvPicPr>
          <p:cNvPr id="5" name="Picture 4" descr="A group of children in blue dresses&#10;&#10;AI-generated content may be incorrect.">
            <a:extLst>
              <a:ext uri="{FF2B5EF4-FFF2-40B4-BE49-F238E27FC236}">
                <a16:creationId xmlns:a16="http://schemas.microsoft.com/office/drawing/2014/main" id="{C23B7172-99E2-129A-4561-70AFAAAD49A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29261" b="2"/>
          <a:stretch>
            <a:fillRect/>
          </a:stretch>
        </p:blipFill>
        <p:spPr>
          <a:xfrm>
            <a:off x="6094390" y="401294"/>
            <a:ext cx="3782487" cy="3590676"/>
          </a:xfrm>
          <a:custGeom>
            <a:avLst/>
            <a:gdLst/>
            <a:ahLst/>
            <a:cxnLst/>
            <a:rect l="l" t="t" r="r" b="b"/>
            <a:pathLst>
              <a:path w="3950144" h="3749831">
                <a:moveTo>
                  <a:pt x="0" y="0"/>
                </a:moveTo>
                <a:lnTo>
                  <a:pt x="3950144" y="0"/>
                </a:lnTo>
                <a:lnTo>
                  <a:pt x="3950144" y="2780881"/>
                </a:lnTo>
                <a:lnTo>
                  <a:pt x="2071742" y="2780881"/>
                </a:lnTo>
                <a:lnTo>
                  <a:pt x="2071742" y="3749831"/>
                </a:lnTo>
                <a:lnTo>
                  <a:pt x="0" y="3749831"/>
                </a:lnTo>
                <a:close/>
              </a:path>
            </a:pathLst>
          </a:custGeom>
        </p:spPr>
      </p:pic>
      <p:pic>
        <p:nvPicPr>
          <p:cNvPr id="7" name="Picture 6" descr="A map of sierra leone&#10;&#10;AI-generated content may be incorrect.">
            <a:extLst>
              <a:ext uri="{FF2B5EF4-FFF2-40B4-BE49-F238E27FC236}">
                <a16:creationId xmlns:a16="http://schemas.microsoft.com/office/drawing/2014/main" id="{1A2F3ED7-374D-AB7E-BE53-FFA460DD19E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2466" r="14149" b="-3"/>
          <a:stretch>
            <a:fillRect/>
          </a:stretch>
        </p:blipFill>
        <p:spPr>
          <a:xfrm>
            <a:off x="10010368" y="401294"/>
            <a:ext cx="1779465" cy="2662852"/>
          </a:xfrm>
          <a:prstGeom prst="rect">
            <a:avLst/>
          </a:prstGeom>
        </p:spPr>
      </p:pic>
      <p:pic>
        <p:nvPicPr>
          <p:cNvPr id="4" name="Picture 3" descr="A group of people wearing masks in a classroom&#10;&#10;AI-generated content may be incorrect.">
            <a:extLst>
              <a:ext uri="{FF2B5EF4-FFF2-40B4-BE49-F238E27FC236}">
                <a16:creationId xmlns:a16="http://schemas.microsoft.com/office/drawing/2014/main" id="{A6C83439-2CE9-7308-1535-1EA362F7262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7449" r="34598" b="4"/>
          <a:stretch>
            <a:fillRect/>
          </a:stretch>
        </p:blipFill>
        <p:spPr>
          <a:xfrm>
            <a:off x="6094392" y="4132341"/>
            <a:ext cx="1983811" cy="2324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8127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0135B-E350-DD72-A404-09B60EA5E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0" y="499533"/>
            <a:ext cx="5142271" cy="1658198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accent1">
                    <a:lumMod val="76000"/>
                  </a:schemeClr>
                </a:solidFill>
              </a:rPr>
              <a:t>Our Solution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46E0BC-E0E0-702E-D1E1-8AF81532B6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409" y="645106"/>
            <a:ext cx="5077193" cy="524774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07AA63-9A0F-8F2C-CA4B-432D6BFA35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0" y="1825068"/>
            <a:ext cx="5142271" cy="3864732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Font typeface="Calibri" pitchFamily="34" charset="0"/>
              <a:buChar char="-"/>
            </a:pPr>
            <a:r>
              <a:rPr lang="en-US" sz="2000">
                <a:ea typeface="+mn-lt"/>
                <a:cs typeface="+mn-lt"/>
              </a:rPr>
              <a:t>Focused on developing community volunteer teachers</a:t>
            </a:r>
            <a:endParaRPr lang="en-US" sz="2000">
              <a:ea typeface="Calibri Light"/>
              <a:cs typeface="Calibri Light"/>
            </a:endParaRPr>
          </a:p>
          <a:p>
            <a:pPr>
              <a:buFont typeface="Calibri" pitchFamily="34" charset="0"/>
              <a:buChar char="-"/>
            </a:pPr>
            <a:r>
              <a:rPr lang="en-US" sz="2000">
                <a:ea typeface="+mn-lt"/>
                <a:cs typeface="+mn-lt"/>
              </a:rPr>
              <a:t>Criteria:</a:t>
            </a:r>
          </a:p>
          <a:p>
            <a:pPr marL="347345" lvl="1">
              <a:buFont typeface="Courier New,monospace" pitchFamily="34" charset="0"/>
              <a:buChar char="o"/>
            </a:pPr>
            <a:r>
              <a:rPr lang="en-US" sz="2000">
                <a:ea typeface="+mn-lt"/>
                <a:cs typeface="+mn-lt"/>
              </a:rPr>
              <a:t>Needs to be affordable</a:t>
            </a:r>
          </a:p>
          <a:p>
            <a:pPr marL="347345" lvl="1">
              <a:buFont typeface="Courier New,monospace" pitchFamily="34" charset="0"/>
              <a:buChar char="o"/>
            </a:pPr>
            <a:r>
              <a:rPr lang="en-US" sz="2000">
                <a:ea typeface="+mn-lt"/>
                <a:cs typeface="+mn-lt"/>
              </a:rPr>
              <a:t>Needs to be accessible</a:t>
            </a:r>
          </a:p>
          <a:p>
            <a:pPr marL="347345" lvl="1">
              <a:buFont typeface="Courier New,monospace" pitchFamily="34" charset="0"/>
              <a:buChar char="o"/>
            </a:pPr>
            <a:r>
              <a:rPr lang="en-US" sz="2000">
                <a:ea typeface="+mn-lt"/>
                <a:cs typeface="+mn-lt"/>
              </a:rPr>
              <a:t>Needs to be </a:t>
            </a:r>
            <a:r>
              <a:rPr lang="en-US" sz="2000" u="sng">
                <a:ea typeface="+mn-lt"/>
                <a:cs typeface="+mn-lt"/>
              </a:rPr>
              <a:t>relatively</a:t>
            </a:r>
            <a:r>
              <a:rPr lang="en-US" sz="2000">
                <a:ea typeface="+mn-lt"/>
                <a:cs typeface="+mn-lt"/>
              </a:rPr>
              <a:t> quick</a:t>
            </a:r>
            <a:endParaRPr lang="en-US" sz="2000">
              <a:ea typeface="Calibri Light"/>
              <a:cs typeface="Calibri Light"/>
            </a:endParaRPr>
          </a:p>
          <a:p>
            <a:pPr>
              <a:buFont typeface="Calibri" pitchFamily="34" charset="0"/>
              <a:buChar char="-"/>
            </a:pPr>
            <a:r>
              <a:rPr lang="en-US" sz="2000">
                <a:ea typeface="+mn-lt"/>
                <a:cs typeface="+mn-lt"/>
              </a:rPr>
              <a:t>Stackable micro credentials</a:t>
            </a:r>
          </a:p>
          <a:p>
            <a:pPr marL="347345" lvl="1">
              <a:buFont typeface="Courier New" pitchFamily="34" charset="0"/>
              <a:buChar char="o"/>
            </a:pPr>
            <a:r>
              <a:rPr lang="en-US" sz="2000">
                <a:ea typeface="+mn-lt"/>
                <a:cs typeface="+mn-lt"/>
              </a:rPr>
              <a:t>Benefits:</a:t>
            </a:r>
          </a:p>
          <a:p>
            <a:pPr lvl="2">
              <a:buFont typeface="Wingdings" pitchFamily="34" charset="0"/>
              <a:buChar char="§"/>
            </a:pPr>
            <a:r>
              <a:rPr lang="en-US" i="0">
                <a:ea typeface="+mn-lt"/>
                <a:cs typeface="+mn-lt"/>
              </a:rPr>
              <a:t>Significantly less expensive than a bachelor's</a:t>
            </a:r>
          </a:p>
          <a:p>
            <a:pPr lvl="2">
              <a:buFont typeface="Wingdings" pitchFamily="34" charset="0"/>
              <a:buChar char="§"/>
            </a:pPr>
            <a:r>
              <a:rPr lang="en-US" i="0">
                <a:ea typeface="+mn-lt"/>
                <a:cs typeface="+mn-lt"/>
              </a:rPr>
              <a:t>Accessible material both online and in-person</a:t>
            </a:r>
          </a:p>
          <a:p>
            <a:pPr lvl="2">
              <a:buFont typeface="Wingdings" pitchFamily="34" charset="0"/>
              <a:buChar char="§"/>
            </a:pPr>
            <a:r>
              <a:rPr lang="en-US" i="0">
                <a:ea typeface="+mn-lt"/>
                <a:cs typeface="+mn-lt"/>
              </a:rPr>
              <a:t>Significantly quicker than a bachelor's</a:t>
            </a:r>
          </a:p>
          <a:p>
            <a:pPr lvl="2">
              <a:buFont typeface="Wingdings" pitchFamily="34" charset="0"/>
              <a:buChar char="§"/>
            </a:pPr>
            <a:r>
              <a:rPr lang="en-US" i="0">
                <a:ea typeface="+mn-lt"/>
                <a:cs typeface="+mn-lt"/>
              </a:rPr>
              <a:t>Focused and specialized</a:t>
            </a:r>
          </a:p>
        </p:txBody>
      </p:sp>
    </p:spTree>
    <p:extLst>
      <p:ext uri="{BB962C8B-B14F-4D97-AF65-F5344CB8AC3E}">
        <p14:creationId xmlns:p14="http://schemas.microsoft.com/office/powerpoint/2010/main" val="1607918146"/>
      </p:ext>
    </p:extLst>
  </p:cSld>
  <p:clrMapOvr>
    <a:masterClrMapping/>
  </p:clrMapOvr>
</p:sld>
</file>

<file path=ppt/theme/theme1.xml><?xml version="1.0" encoding="utf-8"?>
<a:theme xmlns:a="http://schemas.openxmlformats.org/drawingml/2006/main" name="Metropolitan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B49FA41C0EED848ABE1379992DA5E17" ma:contentTypeVersion="15" ma:contentTypeDescription="Create a new document." ma:contentTypeScope="" ma:versionID="0f3c282c20d2bb2eaf043b76b6a6d8ce">
  <xsd:schema xmlns:xsd="http://www.w3.org/2001/XMLSchema" xmlns:xs="http://www.w3.org/2001/XMLSchema" xmlns:p="http://schemas.microsoft.com/office/2006/metadata/properties" xmlns:ns2="3242b752-d3ac-4981-8ccb-5cdf173f40c7" xmlns:ns3="287f30cc-5118-44d3-adb7-86f29bb6c057" targetNamespace="http://schemas.microsoft.com/office/2006/metadata/properties" ma:root="true" ma:fieldsID="33d66eb509ea1bdcf1259b47f4e73e68" ns2:_="" ns3:_="">
    <xsd:import namespace="3242b752-d3ac-4981-8ccb-5cdf173f40c7"/>
    <xsd:import namespace="287f30cc-5118-44d3-adb7-86f29bb6c05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42b752-d3ac-4981-8ccb-5cdf173f40c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52802cc5-2881-4dd7-9d75-38905e9cf7f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7f30cc-5118-44d3-adb7-86f29bb6c05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7be76fed-44d7-47df-aa9d-7aef350786e1}" ma:internalName="TaxCatchAll" ma:showField="CatchAllData" ma:web="287f30cc-5118-44d3-adb7-86f29bb6c05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242b752-d3ac-4981-8ccb-5cdf173f40c7">
      <Terms xmlns="http://schemas.microsoft.com/office/infopath/2007/PartnerControls"/>
    </lcf76f155ced4ddcb4097134ff3c332f>
    <TaxCatchAll xmlns="287f30cc-5118-44d3-adb7-86f29bb6c057" xsi:nil="true"/>
  </documentManagement>
</p:properties>
</file>

<file path=customXml/itemProps1.xml><?xml version="1.0" encoding="utf-8"?>
<ds:datastoreItem xmlns:ds="http://schemas.openxmlformats.org/officeDocument/2006/customXml" ds:itemID="{E4331123-5D37-458F-8535-8D6F3B387480}"/>
</file>

<file path=customXml/itemProps2.xml><?xml version="1.0" encoding="utf-8"?>
<ds:datastoreItem xmlns:ds="http://schemas.openxmlformats.org/officeDocument/2006/customXml" ds:itemID="{10437EF1-1DE6-4FF4-91A8-7A7BE7131CE8}"/>
</file>

<file path=customXml/itemProps3.xml><?xml version="1.0" encoding="utf-8"?>
<ds:datastoreItem xmlns:ds="http://schemas.openxmlformats.org/officeDocument/2006/customXml" ds:itemID="{40136E6D-51D5-42B1-ADAF-A3E43DAEF1E0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1233</Words>
  <Application>Microsoft Macintosh PowerPoint</Application>
  <PresentationFormat>Widescreen</PresentationFormat>
  <Paragraphs>157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Calibri Light</vt:lpstr>
      <vt:lpstr>Courier New</vt:lpstr>
      <vt:lpstr>Courier New,monospace</vt:lpstr>
      <vt:lpstr>Times New Roman</vt:lpstr>
      <vt:lpstr>Wingdings</vt:lpstr>
      <vt:lpstr>Metropolitan</vt:lpstr>
      <vt:lpstr>The Importance of  Quality Educators</vt:lpstr>
      <vt:lpstr>Agenda</vt:lpstr>
      <vt:lpstr>What is High Quality Education?</vt:lpstr>
      <vt:lpstr>PowerPoint Presentation</vt:lpstr>
      <vt:lpstr>Why it Matters</vt:lpstr>
      <vt:lpstr>The Threat: Lack of Quality Educators</vt:lpstr>
      <vt:lpstr>Why it Matters</vt:lpstr>
      <vt:lpstr>Our Scope – Sierra Leone</vt:lpstr>
      <vt:lpstr>Our Solution</vt:lpstr>
      <vt:lpstr>Our Solution - Diagram (1/2)</vt:lpstr>
      <vt:lpstr>Our Solution - Diagram (2/2)</vt:lpstr>
      <vt:lpstr>Innovation</vt:lpstr>
      <vt:lpstr>Implementation Plan</vt:lpstr>
      <vt:lpstr>Impact</vt:lpstr>
      <vt:lpstr>Feasibility and Risks</vt:lpstr>
      <vt:lpstr>Metrics of Success</vt:lpstr>
      <vt:lpstr>Closing- SOCO (Strategic Optimal Communication Objective)</vt:lpstr>
      <vt:lpstr>Citations</vt:lpstr>
      <vt:lpstr>Questions?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Jessica Follett</cp:lastModifiedBy>
  <cp:revision>4</cp:revision>
  <dcterms:created xsi:type="dcterms:W3CDTF">2026-04-11T21:59:58Z</dcterms:created>
  <dcterms:modified xsi:type="dcterms:W3CDTF">2026-04-12T18:39:43Z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0x0101007B49FA41C0EED848ABE1379992DA5E17</vt:lpwstr>
  </property>
</Properties>
</file>