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2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533871-9825-4C13-B079-1E9B99714333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6B5A81-CB65-4F1A-82B9-02DE29491F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393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course was very effective for my teaching growth</a:t>
            </a:r>
          </a:p>
          <a:p>
            <a:r>
              <a:rPr lang="en-US" dirty="0"/>
              <a:t>1- It combines theory with practice.</a:t>
            </a:r>
          </a:p>
          <a:p>
            <a:r>
              <a:rPr lang="en-US" dirty="0"/>
              <a:t>2- Examples to effectively implement dialogues inside our classrooms. </a:t>
            </a:r>
          </a:p>
          <a:p>
            <a:r>
              <a:rPr lang="en-US" dirty="0"/>
              <a:t>3- One key learning aspect was the mix of self-reflection and group work for an engaging classroom. </a:t>
            </a:r>
          </a:p>
          <a:p>
            <a:r>
              <a:rPr lang="en-US" dirty="0"/>
              <a:t>4-  I have incorporated this in my teaching statements and job talks.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6B5A81-CB65-4F1A-82B9-02DE29491F7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613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FCB2D-856A-5EB2-3D8F-05D137658A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184463-1136-3B8F-48DD-7112DD6F6B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A520F2-F034-B254-6BCE-A3F862244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218B-4695-4C51-AFEB-E080C4C679A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199922-8D9D-DA88-626E-E5BF23F5A3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B1D21-5FEB-82F2-74B9-CFE5363FD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71C9-36E0-4E54-9873-78738F3FC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773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65E38-10AF-B459-6443-7C60F8585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A74288-ADB2-0865-5E86-277462BEAD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D8AB52-66F2-B61A-B5C2-7C177135E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218B-4695-4C51-AFEB-E080C4C679A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B50FA-D740-CCA6-B108-B1F3DA004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E40E6-43DD-E688-C32B-FAB5F96E6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71C9-36E0-4E54-9873-78738F3FC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48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1D83C0-B98D-1C1F-9629-A308C0199E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EDDFDD-86B7-D6FA-F57E-DD9442DF2F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B18BA-D990-C620-F2A1-70A14ABC5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218B-4695-4C51-AFEB-E080C4C679A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951137-35AD-BB68-933D-E4142D3E4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16C88-3358-ADF4-C45F-B1DBFBA64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71C9-36E0-4E54-9873-78738F3FC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476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76579-AEFC-C1AB-701B-B407369FD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D028F-105E-6409-F2B0-030B026E6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2FC53-065A-9716-B8E0-51C762369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218B-4695-4C51-AFEB-E080C4C679A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21102-8A44-809B-EE47-D539A30F6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EA1F0C-04EE-25EC-395F-A97D0828D6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71C9-36E0-4E54-9873-78738F3FC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608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50AFE-7465-4D50-0136-C45D0DDE4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2A4FD4-B4F2-BF86-972B-0835AB768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3F73B3-1179-F0F5-0DFF-DF18798C5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218B-4695-4C51-AFEB-E080C4C679A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6F386-65B1-A387-9D67-7237BA7A0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2E7265-5E2A-076A-F4DC-7F9197C17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71C9-36E0-4E54-9873-78738F3FC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14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84F98-F8E3-0ECB-55D7-BCBD40B97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6269B9-0BA5-84AB-1BA7-19E6389A50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9F93E6-18C0-6691-9943-9BE4C1214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917EC4-20D7-AE78-157B-1C0F00B93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218B-4695-4C51-AFEB-E080C4C679A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501ECA-DFE1-F320-5B29-29655F999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BAE3E6-DEB3-B574-4F4A-579BF55DD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71C9-36E0-4E54-9873-78738F3FC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091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B1790-7BDF-FB34-0D35-7A532ACDF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975121-7BD2-EC4A-35CD-B7B1D3A13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8942C3-6EA6-50D8-43B5-3FB9A6D4CB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A313B1-386B-EA30-F8B5-F7EF169482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A6DD17-97B7-3AAF-860B-50D1C19045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7FAB97-8D68-C915-D1CE-41031A0AC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218B-4695-4C51-AFEB-E080C4C679A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36D6833-796D-30D4-040B-57EA0AA75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8E3D14-DB2D-D457-2663-F9678DA87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71C9-36E0-4E54-9873-78738F3FC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074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D1A20-06E5-B164-BD00-756EEED95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81F805-69AA-8ADE-9A3B-EDEDE19DA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218B-4695-4C51-AFEB-E080C4C679A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81E36-8A86-2A5D-04C9-4DD1DBA85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371DE9-C6DC-979D-9C28-AB4DD42AD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71C9-36E0-4E54-9873-78738F3FC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666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A4809B-609A-C6D2-3EE3-F7D9D38C0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218B-4695-4C51-AFEB-E080C4C679A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8E1414D-5155-1784-CFBE-753982B3D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E6F149-0276-E4AF-5B04-DF64FDB13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71C9-36E0-4E54-9873-78738F3FC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939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97BED-E982-CFF3-5FD0-19AC4CB18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76037D-E0F1-9537-2A1E-D89AEA532F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98021B-26C5-6FEA-2BDF-B7B79463EE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926959-9870-5BD5-C537-B817005C9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218B-4695-4C51-AFEB-E080C4C679A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F824FC-7D6A-5F2A-C3F5-48D27AF55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942D95-14B0-BB6F-75B7-4D8301119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71C9-36E0-4E54-9873-78738F3FC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32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0EBEC-8F03-067A-50C8-9858CB963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F44544-302A-1E27-CF04-1D81F65415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D5D925-3CB4-62FF-01E2-26F2B7E2A8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63C31A-7724-D6A2-59BA-D0E8A24CF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FA218B-4695-4C51-AFEB-E080C4C679A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0E215C-C98A-8D9C-047C-03230A52F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44A7C8-3F0E-2743-47C9-B20AC3906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A71C9-36E0-4E54-9873-78738F3FC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836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BD41E0-B041-609A-2D28-3AB9D9EAE2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23B6E3-54D1-1A1A-64CF-EF003DC4AC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A30B0F-E9D3-F693-BFAF-C10A5CBA14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FA218B-4695-4C51-AFEB-E080C4C679A5}" type="datetimeFigureOut">
              <a:rPr lang="en-US" smtClean="0"/>
              <a:t>12/11/2024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2B06FD-5A36-B9A0-F857-567CB19807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F59C91-F795-0CCE-2134-F3F6B2B2B8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0A71C9-36E0-4E54-9873-78738F3FC2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04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BAA6D-DF17-120E-EE79-EB07DE623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631243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DEI Dialogic Informed Practices</a:t>
            </a:r>
            <a:br>
              <a:rPr lang="en-US" dirty="0"/>
            </a:br>
            <a:r>
              <a:rPr lang="en-US" dirty="0"/>
              <a:t>Rania Al Namara- PHD candidate. Journalism Studies</a:t>
            </a:r>
            <a:br>
              <a:rPr lang="en-US" dirty="0"/>
            </a:b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203697-44A3-7336-1719-C737E448CF63}"/>
              </a:ext>
            </a:extLst>
          </p:cNvPr>
          <p:cNvSpPr txBox="1"/>
          <p:nvPr/>
        </p:nvSpPr>
        <p:spPr>
          <a:xfrm>
            <a:off x="651933" y="1726411"/>
            <a:ext cx="9767454" cy="2619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15000"/>
              </a:lnSpc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 marL="342900" indent="-342900">
              <a:lnSpc>
                <a:spcPct val="115000"/>
              </a:lnSpc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 marL="342900" indent="-342900">
              <a:lnSpc>
                <a:spcPct val="115000"/>
              </a:lnSpc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 marL="342900" indent="-342900">
              <a:lnSpc>
                <a:spcPct val="115000"/>
              </a:lnSpc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 marL="342900" indent="-342900">
              <a:lnSpc>
                <a:spcPct val="115000"/>
              </a:lnSpc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  <a:p>
            <a:pPr marL="342900" indent="-342900">
              <a:lnSpc>
                <a:spcPct val="115000"/>
              </a:lnSpc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4FD136F-7CE6-FC45-B0E4-746903B8D12E}"/>
              </a:ext>
            </a:extLst>
          </p:cNvPr>
          <p:cNvSpPr/>
          <p:nvPr/>
        </p:nvSpPr>
        <p:spPr>
          <a:xfrm>
            <a:off x="3505796" y="2448121"/>
            <a:ext cx="2751958" cy="128847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highlight>
                  <a:srgbClr val="800080"/>
                </a:highlight>
              </a:rPr>
              <a:t>Embedded in everyday practice in classrooms </a:t>
            </a:r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C9865EF0-3589-4BBB-8C98-26E724D1065A}"/>
              </a:ext>
            </a:extLst>
          </p:cNvPr>
          <p:cNvSpPr/>
          <p:nvPr/>
        </p:nvSpPr>
        <p:spPr>
          <a:xfrm rot="17653093">
            <a:off x="2663396" y="2194694"/>
            <a:ext cx="459128" cy="143516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B6F17F44-3FFF-DBD0-6D29-432864A64500}"/>
              </a:ext>
            </a:extLst>
          </p:cNvPr>
          <p:cNvSpPr/>
          <p:nvPr/>
        </p:nvSpPr>
        <p:spPr>
          <a:xfrm rot="15636796">
            <a:off x="2835355" y="2790447"/>
            <a:ext cx="459128" cy="129352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E9F0E02-0ADB-9C3E-D8F4-3602D2FC1865}"/>
              </a:ext>
            </a:extLst>
          </p:cNvPr>
          <p:cNvSpPr/>
          <p:nvPr/>
        </p:nvSpPr>
        <p:spPr>
          <a:xfrm>
            <a:off x="165580" y="2329710"/>
            <a:ext cx="2521878" cy="111465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(Re-) Center voices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FD685F2-4BB4-7096-6E8F-D5A86DA00C3B}"/>
              </a:ext>
            </a:extLst>
          </p:cNvPr>
          <p:cNvSpPr/>
          <p:nvPr/>
        </p:nvSpPr>
        <p:spPr>
          <a:xfrm>
            <a:off x="125174" y="3194421"/>
            <a:ext cx="2521878" cy="111465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Lived Experiences/ Stories </a:t>
            </a:r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1948BCB4-19CD-2181-53FF-E958FD96DA46}"/>
              </a:ext>
            </a:extLst>
          </p:cNvPr>
          <p:cNvSpPr/>
          <p:nvPr/>
        </p:nvSpPr>
        <p:spPr>
          <a:xfrm rot="13349411">
            <a:off x="2791728" y="3196131"/>
            <a:ext cx="538051" cy="145798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E6381D98-B8DD-6BB7-F55A-7EAB28E1AFC1}"/>
              </a:ext>
            </a:extLst>
          </p:cNvPr>
          <p:cNvSpPr/>
          <p:nvPr/>
        </p:nvSpPr>
        <p:spPr>
          <a:xfrm>
            <a:off x="263560" y="4169044"/>
            <a:ext cx="2521878" cy="111465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Co-creation of knowledge</a:t>
            </a: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816071E7-7F50-69B2-5C0C-3CC4C0605D8D}"/>
              </a:ext>
            </a:extLst>
          </p:cNvPr>
          <p:cNvSpPr/>
          <p:nvPr/>
        </p:nvSpPr>
        <p:spPr>
          <a:xfrm rot="11236077">
            <a:off x="3168052" y="3422564"/>
            <a:ext cx="351043" cy="195392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EED90179-267B-0A18-B464-AC0DE4C36851}"/>
              </a:ext>
            </a:extLst>
          </p:cNvPr>
          <p:cNvSpPr/>
          <p:nvPr/>
        </p:nvSpPr>
        <p:spPr>
          <a:xfrm>
            <a:off x="1166883" y="5092174"/>
            <a:ext cx="2521878" cy="111465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Extremely Reflexive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4DC9407-F09C-C64E-FBAB-7064375677B6}"/>
              </a:ext>
            </a:extLst>
          </p:cNvPr>
          <p:cNvSpPr/>
          <p:nvPr/>
        </p:nvSpPr>
        <p:spPr>
          <a:xfrm>
            <a:off x="0" y="6507127"/>
            <a:ext cx="12192000" cy="35087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3D2777F6-9CB5-855D-EBF4-BB17F47DEA61}"/>
              </a:ext>
            </a:extLst>
          </p:cNvPr>
          <p:cNvSpPr/>
          <p:nvPr/>
        </p:nvSpPr>
        <p:spPr>
          <a:xfrm>
            <a:off x="7389382" y="2448121"/>
            <a:ext cx="2841738" cy="1249839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highlight>
                  <a:srgbClr val="800080"/>
                </a:highlight>
              </a:rPr>
              <a:t>Practices </a:t>
            </a:r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BB3241DF-A087-EF66-1694-DBC5C77B2B87}"/>
              </a:ext>
            </a:extLst>
          </p:cNvPr>
          <p:cNvSpPr/>
          <p:nvPr/>
        </p:nvSpPr>
        <p:spPr>
          <a:xfrm rot="16200000">
            <a:off x="6602758" y="2533272"/>
            <a:ext cx="479727" cy="122130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6451B760-46FA-8B9E-96DF-0DAF511E27FE}"/>
              </a:ext>
            </a:extLst>
          </p:cNvPr>
          <p:cNvSpPr/>
          <p:nvPr/>
        </p:nvSpPr>
        <p:spPr>
          <a:xfrm rot="11236077">
            <a:off x="8095242" y="3652374"/>
            <a:ext cx="354600" cy="1450141"/>
          </a:xfrm>
          <a:prstGeom prst="downArrow">
            <a:avLst>
              <a:gd name="adj1" fmla="val 45873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8A29DD1-FDC9-5867-3FDB-2EADF0D32289}"/>
              </a:ext>
            </a:extLst>
          </p:cNvPr>
          <p:cNvSpPr/>
          <p:nvPr/>
        </p:nvSpPr>
        <p:spPr>
          <a:xfrm>
            <a:off x="5998612" y="4726370"/>
            <a:ext cx="2751505" cy="154115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Engaging Technology tools for interactive classrooms</a:t>
            </a:r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B2A8BB3D-7A92-B7BB-4BB3-6D5F7B3295BB}"/>
              </a:ext>
            </a:extLst>
          </p:cNvPr>
          <p:cNvSpPr/>
          <p:nvPr/>
        </p:nvSpPr>
        <p:spPr>
          <a:xfrm rot="8610175">
            <a:off x="8726022" y="3362911"/>
            <a:ext cx="321199" cy="1876401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CE49137A-D5B2-1028-140A-DA58B81C2FA5}"/>
              </a:ext>
            </a:extLst>
          </p:cNvPr>
          <p:cNvSpPr/>
          <p:nvPr/>
        </p:nvSpPr>
        <p:spPr>
          <a:xfrm>
            <a:off x="8191748" y="4959798"/>
            <a:ext cx="3035052" cy="146806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Individual critical analytical memo</a:t>
            </a:r>
          </a:p>
          <a:p>
            <a:r>
              <a:rPr lang="en-US" dirty="0"/>
              <a:t>Self-evaluation</a:t>
            </a:r>
          </a:p>
        </p:txBody>
      </p:sp>
      <p:sp>
        <p:nvSpPr>
          <p:cNvPr id="23" name="Arrow: Down 22">
            <a:extLst>
              <a:ext uri="{FF2B5EF4-FFF2-40B4-BE49-F238E27FC236}">
                <a16:creationId xmlns:a16="http://schemas.microsoft.com/office/drawing/2014/main" id="{2D31E8D2-2C06-5D4D-0EE0-468CDFC384EF}"/>
              </a:ext>
            </a:extLst>
          </p:cNvPr>
          <p:cNvSpPr/>
          <p:nvPr/>
        </p:nvSpPr>
        <p:spPr>
          <a:xfrm rot="6134469">
            <a:off x="9201366" y="3013258"/>
            <a:ext cx="296291" cy="1576256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66604574-5AC5-1BA9-27D3-872C92D2851C}"/>
              </a:ext>
            </a:extLst>
          </p:cNvPr>
          <p:cNvSpPr/>
          <p:nvPr/>
        </p:nvSpPr>
        <p:spPr>
          <a:xfrm>
            <a:off x="9647451" y="3483085"/>
            <a:ext cx="2378625" cy="979156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Peer to peer </a:t>
            </a:r>
          </a:p>
          <a:p>
            <a:r>
              <a:rPr lang="en-US" dirty="0"/>
              <a:t>Group Work 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005EB3F-67C7-B9A4-B065-2F6B366C29AB}"/>
              </a:ext>
            </a:extLst>
          </p:cNvPr>
          <p:cNvSpPr/>
          <p:nvPr/>
        </p:nvSpPr>
        <p:spPr>
          <a:xfrm>
            <a:off x="9845630" y="4252860"/>
            <a:ext cx="2378625" cy="109503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Act as a Facilitator</a:t>
            </a:r>
          </a:p>
          <a:p>
            <a:r>
              <a:rPr lang="en-US" dirty="0"/>
              <a:t>Moderator </a:t>
            </a: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DF10A88F-64F8-951F-547B-0D17C11F4931}"/>
              </a:ext>
            </a:extLst>
          </p:cNvPr>
          <p:cNvSpPr/>
          <p:nvPr/>
        </p:nvSpPr>
        <p:spPr>
          <a:xfrm rot="7797218">
            <a:off x="9040262" y="3368434"/>
            <a:ext cx="403847" cy="171097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543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116</Words>
  <Application>Microsoft Office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  DEI Dialogic Informed Practices Rania Al Namara- PHD candidate. Journalism Studies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Rania Al Namara</dc:creator>
  <cp:lastModifiedBy>Rania Al Namara</cp:lastModifiedBy>
  <cp:revision>8</cp:revision>
  <dcterms:created xsi:type="dcterms:W3CDTF">2024-12-11T20:34:15Z</dcterms:created>
  <dcterms:modified xsi:type="dcterms:W3CDTF">2024-12-12T05:04:08Z</dcterms:modified>
</cp:coreProperties>
</file>