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0"/>
  </p:notesMasterIdLst>
  <p:sldIdLst>
    <p:sldId id="256" r:id="rId2"/>
    <p:sldId id="260" r:id="rId3"/>
    <p:sldId id="257" r:id="rId4"/>
    <p:sldId id="258" r:id="rId5"/>
    <p:sldId id="265" r:id="rId6"/>
    <p:sldId id="266" r:id="rId7"/>
    <p:sldId id="267"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B8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p:cViewPr varScale="1">
        <p:scale>
          <a:sx n="94" d="100"/>
          <a:sy n="94" d="100"/>
        </p:scale>
        <p:origin x="127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576A2C-7B76-4207-8CD1-10861F0C9073}"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8BA8A169-3B2D-4FD6-B7E3-BA9FAB3CCF55}">
      <dgm:prSet/>
      <dgm:spPr/>
      <dgm:t>
        <a:bodyPr/>
        <a:lstStyle/>
        <a:p>
          <a:r>
            <a:rPr lang="en-US" i="1"/>
            <a:t>The Norton Guide for Equity Minded Teaching </a:t>
          </a:r>
          <a:r>
            <a:rPr lang="en-US"/>
            <a:t>by Isis Artze-Vega, Flower Darby, Bryan Dewsbury and Mays Imad</a:t>
          </a:r>
        </a:p>
      </dgm:t>
    </dgm:pt>
    <dgm:pt modelId="{8D4A92C0-D09A-4B2D-8375-16FA6C33EAE4}" type="parTrans" cxnId="{9E6E210B-AFCE-4401-A5E4-6BC077CDB086}">
      <dgm:prSet/>
      <dgm:spPr/>
      <dgm:t>
        <a:bodyPr/>
        <a:lstStyle/>
        <a:p>
          <a:endParaRPr lang="en-US"/>
        </a:p>
      </dgm:t>
    </dgm:pt>
    <dgm:pt modelId="{015126A4-98C1-4727-A6E4-9B49DE7901CA}" type="sibTrans" cxnId="{9E6E210B-AFCE-4401-A5E4-6BC077CDB086}">
      <dgm:prSet/>
      <dgm:spPr/>
      <dgm:t>
        <a:bodyPr/>
        <a:lstStyle/>
        <a:p>
          <a:endParaRPr lang="en-US"/>
        </a:p>
      </dgm:t>
    </dgm:pt>
    <dgm:pt modelId="{2BC78547-D77A-482D-A935-CBB219C630C4}">
      <dgm:prSet/>
      <dgm:spPr/>
      <dgm:t>
        <a:bodyPr/>
        <a:lstStyle/>
        <a:p>
          <a:r>
            <a:rPr lang="en-US" i="1"/>
            <a:t>Transforming Your Syllabus with an Equity Mindset </a:t>
          </a:r>
          <a:r>
            <a:rPr lang="en-US"/>
            <a:t>by Bridget Arend</a:t>
          </a:r>
        </a:p>
      </dgm:t>
    </dgm:pt>
    <dgm:pt modelId="{4E99C9DF-C594-4F95-84BD-C0537D05E2BD}" type="parTrans" cxnId="{497818DB-50C4-4DA8-A5B9-294342534385}">
      <dgm:prSet/>
      <dgm:spPr/>
      <dgm:t>
        <a:bodyPr/>
        <a:lstStyle/>
        <a:p>
          <a:endParaRPr lang="en-US"/>
        </a:p>
      </dgm:t>
    </dgm:pt>
    <dgm:pt modelId="{7D570512-B5AC-424B-853D-84B10F4401F2}" type="sibTrans" cxnId="{497818DB-50C4-4DA8-A5B9-294342534385}">
      <dgm:prSet/>
      <dgm:spPr/>
      <dgm:t>
        <a:bodyPr/>
        <a:lstStyle/>
        <a:p>
          <a:endParaRPr lang="en-US"/>
        </a:p>
      </dgm:t>
    </dgm:pt>
    <dgm:pt modelId="{9BD70927-7543-44AD-A32B-97E492864751}">
      <dgm:prSet/>
      <dgm:spPr/>
      <dgm:t>
        <a:bodyPr/>
        <a:lstStyle/>
        <a:p>
          <a:r>
            <a:rPr lang="en-US" i="1"/>
            <a:t>A Learner Centered Syllabus Helps Set the Tone for Learning </a:t>
          </a:r>
          <a:r>
            <a:rPr lang="en-US"/>
            <a:t>by Mary Bart</a:t>
          </a:r>
        </a:p>
      </dgm:t>
    </dgm:pt>
    <dgm:pt modelId="{E88218CC-6BE3-46FD-95A0-6B4E4A70AAA6}" type="parTrans" cxnId="{CB67CD02-C243-422F-9198-907AD8A9F021}">
      <dgm:prSet/>
      <dgm:spPr/>
      <dgm:t>
        <a:bodyPr/>
        <a:lstStyle/>
        <a:p>
          <a:endParaRPr lang="en-US"/>
        </a:p>
      </dgm:t>
    </dgm:pt>
    <dgm:pt modelId="{324A4608-CB38-402B-A902-35B2B716669B}" type="sibTrans" cxnId="{CB67CD02-C243-422F-9198-907AD8A9F021}">
      <dgm:prSet/>
      <dgm:spPr/>
      <dgm:t>
        <a:bodyPr/>
        <a:lstStyle/>
        <a:p>
          <a:endParaRPr lang="en-US"/>
        </a:p>
      </dgm:t>
    </dgm:pt>
    <dgm:pt modelId="{D1A3401F-9FF6-2E4A-A985-A958BAEBDB7F}" type="pres">
      <dgm:prSet presAssocID="{21576A2C-7B76-4207-8CD1-10861F0C9073}" presName="linear" presStyleCnt="0">
        <dgm:presLayoutVars>
          <dgm:animLvl val="lvl"/>
          <dgm:resizeHandles val="exact"/>
        </dgm:presLayoutVars>
      </dgm:prSet>
      <dgm:spPr/>
    </dgm:pt>
    <dgm:pt modelId="{02323BE6-BF7A-544C-AEEB-3C415187473B}" type="pres">
      <dgm:prSet presAssocID="{8BA8A169-3B2D-4FD6-B7E3-BA9FAB3CCF55}" presName="parentText" presStyleLbl="node1" presStyleIdx="0" presStyleCnt="3">
        <dgm:presLayoutVars>
          <dgm:chMax val="0"/>
          <dgm:bulletEnabled val="1"/>
        </dgm:presLayoutVars>
      </dgm:prSet>
      <dgm:spPr/>
    </dgm:pt>
    <dgm:pt modelId="{8F7D4580-499D-2745-B6C8-0814E151C9EE}" type="pres">
      <dgm:prSet presAssocID="{015126A4-98C1-4727-A6E4-9B49DE7901CA}" presName="spacer" presStyleCnt="0"/>
      <dgm:spPr/>
    </dgm:pt>
    <dgm:pt modelId="{1B56EA4F-F1F9-E241-A399-1A25143E6A28}" type="pres">
      <dgm:prSet presAssocID="{2BC78547-D77A-482D-A935-CBB219C630C4}" presName="parentText" presStyleLbl="node1" presStyleIdx="1" presStyleCnt="3">
        <dgm:presLayoutVars>
          <dgm:chMax val="0"/>
          <dgm:bulletEnabled val="1"/>
        </dgm:presLayoutVars>
      </dgm:prSet>
      <dgm:spPr/>
    </dgm:pt>
    <dgm:pt modelId="{7C1A27C8-9FF5-294F-95B5-03B0CAF8A6A0}" type="pres">
      <dgm:prSet presAssocID="{7D570512-B5AC-424B-853D-84B10F4401F2}" presName="spacer" presStyleCnt="0"/>
      <dgm:spPr/>
    </dgm:pt>
    <dgm:pt modelId="{3458589A-FFB3-DE46-B207-C13A72A5D5C2}" type="pres">
      <dgm:prSet presAssocID="{9BD70927-7543-44AD-A32B-97E492864751}" presName="parentText" presStyleLbl="node1" presStyleIdx="2" presStyleCnt="3">
        <dgm:presLayoutVars>
          <dgm:chMax val="0"/>
          <dgm:bulletEnabled val="1"/>
        </dgm:presLayoutVars>
      </dgm:prSet>
      <dgm:spPr/>
    </dgm:pt>
  </dgm:ptLst>
  <dgm:cxnLst>
    <dgm:cxn modelId="{CB67CD02-C243-422F-9198-907AD8A9F021}" srcId="{21576A2C-7B76-4207-8CD1-10861F0C9073}" destId="{9BD70927-7543-44AD-A32B-97E492864751}" srcOrd="2" destOrd="0" parTransId="{E88218CC-6BE3-46FD-95A0-6B4E4A70AAA6}" sibTransId="{324A4608-CB38-402B-A902-35B2B716669B}"/>
    <dgm:cxn modelId="{9E6E210B-AFCE-4401-A5E4-6BC077CDB086}" srcId="{21576A2C-7B76-4207-8CD1-10861F0C9073}" destId="{8BA8A169-3B2D-4FD6-B7E3-BA9FAB3CCF55}" srcOrd="0" destOrd="0" parTransId="{8D4A92C0-D09A-4B2D-8375-16FA6C33EAE4}" sibTransId="{015126A4-98C1-4727-A6E4-9B49DE7901CA}"/>
    <dgm:cxn modelId="{E901DA1D-80DD-E74D-A931-59BD9ED931C5}" type="presOf" srcId="{8BA8A169-3B2D-4FD6-B7E3-BA9FAB3CCF55}" destId="{02323BE6-BF7A-544C-AEEB-3C415187473B}" srcOrd="0" destOrd="0" presId="urn:microsoft.com/office/officeart/2005/8/layout/vList2"/>
    <dgm:cxn modelId="{72C41153-83DB-B340-A98B-E32F54B78B1B}" type="presOf" srcId="{2BC78547-D77A-482D-A935-CBB219C630C4}" destId="{1B56EA4F-F1F9-E241-A399-1A25143E6A28}" srcOrd="0" destOrd="0" presId="urn:microsoft.com/office/officeart/2005/8/layout/vList2"/>
    <dgm:cxn modelId="{022B7757-D527-9D41-B7AF-BB8F7B6BFD47}" type="presOf" srcId="{21576A2C-7B76-4207-8CD1-10861F0C9073}" destId="{D1A3401F-9FF6-2E4A-A985-A958BAEBDB7F}" srcOrd="0" destOrd="0" presId="urn:microsoft.com/office/officeart/2005/8/layout/vList2"/>
    <dgm:cxn modelId="{497818DB-50C4-4DA8-A5B9-294342534385}" srcId="{21576A2C-7B76-4207-8CD1-10861F0C9073}" destId="{2BC78547-D77A-482D-A935-CBB219C630C4}" srcOrd="1" destOrd="0" parTransId="{4E99C9DF-C594-4F95-84BD-C0537D05E2BD}" sibTransId="{7D570512-B5AC-424B-853D-84B10F4401F2}"/>
    <dgm:cxn modelId="{EE9FEDEF-DE59-2948-909D-F64E04A5724C}" type="presOf" srcId="{9BD70927-7543-44AD-A32B-97E492864751}" destId="{3458589A-FFB3-DE46-B207-C13A72A5D5C2}" srcOrd="0" destOrd="0" presId="urn:microsoft.com/office/officeart/2005/8/layout/vList2"/>
    <dgm:cxn modelId="{A3837654-C71C-4041-9DA4-886C7663D9E2}" type="presParOf" srcId="{D1A3401F-9FF6-2E4A-A985-A958BAEBDB7F}" destId="{02323BE6-BF7A-544C-AEEB-3C415187473B}" srcOrd="0" destOrd="0" presId="urn:microsoft.com/office/officeart/2005/8/layout/vList2"/>
    <dgm:cxn modelId="{DA9FA595-2606-E94C-AB57-7F1B7B363AAD}" type="presParOf" srcId="{D1A3401F-9FF6-2E4A-A985-A958BAEBDB7F}" destId="{8F7D4580-499D-2745-B6C8-0814E151C9EE}" srcOrd="1" destOrd="0" presId="urn:microsoft.com/office/officeart/2005/8/layout/vList2"/>
    <dgm:cxn modelId="{C781D906-36CE-0C4D-8A9F-450BBF1252E5}" type="presParOf" srcId="{D1A3401F-9FF6-2E4A-A985-A958BAEBDB7F}" destId="{1B56EA4F-F1F9-E241-A399-1A25143E6A28}" srcOrd="2" destOrd="0" presId="urn:microsoft.com/office/officeart/2005/8/layout/vList2"/>
    <dgm:cxn modelId="{16A8D9EF-6ED1-9841-90B1-7F139D5ECDE5}" type="presParOf" srcId="{D1A3401F-9FF6-2E4A-A985-A958BAEBDB7F}" destId="{7C1A27C8-9FF5-294F-95B5-03B0CAF8A6A0}" srcOrd="3" destOrd="0" presId="urn:microsoft.com/office/officeart/2005/8/layout/vList2"/>
    <dgm:cxn modelId="{D65B1FFB-33ED-D945-BD97-7C867E4B737E}" type="presParOf" srcId="{D1A3401F-9FF6-2E4A-A985-A958BAEBDB7F}" destId="{3458589A-FFB3-DE46-B207-C13A72A5D5C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323BE6-BF7A-544C-AEEB-3C415187473B}">
      <dsp:nvSpPr>
        <dsp:cNvPr id="0" name=""/>
        <dsp:cNvSpPr/>
      </dsp:nvSpPr>
      <dsp:spPr>
        <a:xfrm>
          <a:off x="0" y="111518"/>
          <a:ext cx="10515600" cy="13127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i="1" kern="1200"/>
            <a:t>The Norton Guide for Equity Minded Teaching </a:t>
          </a:r>
          <a:r>
            <a:rPr lang="en-US" sz="3300" kern="1200"/>
            <a:t>by Isis Artze-Vega, Flower Darby, Bryan Dewsbury and Mays Imad</a:t>
          </a:r>
        </a:p>
      </dsp:txBody>
      <dsp:txXfrm>
        <a:off x="64083" y="175601"/>
        <a:ext cx="10387434" cy="1184574"/>
      </dsp:txXfrm>
    </dsp:sp>
    <dsp:sp modelId="{1B56EA4F-F1F9-E241-A399-1A25143E6A28}">
      <dsp:nvSpPr>
        <dsp:cNvPr id="0" name=""/>
        <dsp:cNvSpPr/>
      </dsp:nvSpPr>
      <dsp:spPr>
        <a:xfrm>
          <a:off x="0" y="1519299"/>
          <a:ext cx="10515600" cy="13127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i="1" kern="1200"/>
            <a:t>Transforming Your Syllabus with an Equity Mindset </a:t>
          </a:r>
          <a:r>
            <a:rPr lang="en-US" sz="3300" kern="1200"/>
            <a:t>by Bridget Arend</a:t>
          </a:r>
        </a:p>
      </dsp:txBody>
      <dsp:txXfrm>
        <a:off x="64083" y="1583382"/>
        <a:ext cx="10387434" cy="1184574"/>
      </dsp:txXfrm>
    </dsp:sp>
    <dsp:sp modelId="{3458589A-FFB3-DE46-B207-C13A72A5D5C2}">
      <dsp:nvSpPr>
        <dsp:cNvPr id="0" name=""/>
        <dsp:cNvSpPr/>
      </dsp:nvSpPr>
      <dsp:spPr>
        <a:xfrm>
          <a:off x="0" y="2927079"/>
          <a:ext cx="10515600" cy="131274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i="1" kern="1200"/>
            <a:t>A Learner Centered Syllabus Helps Set the Tone for Learning </a:t>
          </a:r>
          <a:r>
            <a:rPr lang="en-US" sz="3300" kern="1200"/>
            <a:t>by Mary Bart</a:t>
          </a:r>
        </a:p>
      </dsp:txBody>
      <dsp:txXfrm>
        <a:off x="64083" y="2991162"/>
        <a:ext cx="10387434" cy="118457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45296D-9313-CC43-A1B7-4D098D2A5EFC}" type="datetimeFigureOut">
              <a:rPr lang="en-US" smtClean="0"/>
              <a:t>5/1/24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AD44B6-73A3-D140-ABB0-815F1A6E4AF4}" type="slidenum">
              <a:rPr lang="en-US" smtClean="0"/>
              <a:t>‹#›</a:t>
            </a:fld>
            <a:endParaRPr lang="en-US"/>
          </a:p>
        </p:txBody>
      </p:sp>
    </p:spTree>
    <p:extLst>
      <p:ext uri="{BB962C8B-B14F-4D97-AF65-F5344CB8AC3E}">
        <p14:creationId xmlns:p14="http://schemas.microsoft.com/office/powerpoint/2010/main" val="3172375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332F918-C976-AB4D-BD87-5C731C003CC4}" type="datetime1">
              <a:rPr lang="en-US" smtClean="0"/>
              <a:t>5/1/24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2493555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942239-09EF-9F40-9365-87FBC92A9C3A}" type="datetime1">
              <a:rPr lang="en-US" smtClean="0"/>
              <a:t>5/1/24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3730415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082025-6D8D-BB4A-8B29-1CB75151E5DE}" type="datetime1">
              <a:rPr lang="en-US" smtClean="0"/>
              <a:t>5/1/24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1265631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457A8E-6090-0D4B-88C4-9D1AF6741836}" type="datetime1">
              <a:rPr lang="en-US" smtClean="0"/>
              <a:t>5/1/24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58110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E114F2-455C-554B-9134-4F673870A787}" type="datetime1">
              <a:rPr lang="en-US" smtClean="0"/>
              <a:t>5/1/24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403140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F804B2-B461-3044-A80B-2E18D2BDD672}" type="datetime1">
              <a:rPr lang="en-US" smtClean="0"/>
              <a:t>5/1/24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3912788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1EA54E0-3053-4546-8586-6D69DDEAB130}" type="datetime1">
              <a:rPr lang="en-US" smtClean="0"/>
              <a:t>5/1/24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4033508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37B09-CA86-BF45-BFE1-C9855C4F352F}" type="datetime1">
              <a:rPr lang="en-US" smtClean="0"/>
              <a:t>5/1/24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2766358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56E63-0111-494C-AB1D-83F2E94A5016}" type="datetime1">
              <a:rPr lang="en-US" smtClean="0"/>
              <a:t>5/1/24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1550010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CE24989-B9BA-E542-AD63-9D34DCB3BCD3}" type="datetime1">
              <a:rPr lang="en-US" smtClean="0"/>
              <a:t>5/1/24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3875188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8A8C5F-8908-FA40-ABE1-FF680C788CEA}" type="datetime1">
              <a:rPr lang="en-US" smtClean="0"/>
              <a:t>5/1/24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653E66-973C-0249-8153-6DCB845DE56C}" type="slidenum">
              <a:rPr lang="en-US" smtClean="0"/>
              <a:t>‹#›</a:t>
            </a:fld>
            <a:endParaRPr lang="en-US"/>
          </a:p>
        </p:txBody>
      </p:sp>
    </p:spTree>
    <p:extLst>
      <p:ext uri="{BB962C8B-B14F-4D97-AF65-F5344CB8AC3E}">
        <p14:creationId xmlns:p14="http://schemas.microsoft.com/office/powerpoint/2010/main" val="2270116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ED97CE-3A9A-4941-84C9-28589F45BAF6}" type="datetime1">
              <a:rPr lang="en-US" smtClean="0"/>
              <a:t>5/1/24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653E66-973C-0249-8153-6DCB845DE56C}" type="slidenum">
              <a:rPr lang="en-US" smtClean="0"/>
              <a:t>‹#›</a:t>
            </a:fld>
            <a:endParaRPr lang="en-US"/>
          </a:p>
        </p:txBody>
      </p:sp>
    </p:spTree>
    <p:extLst>
      <p:ext uri="{BB962C8B-B14F-4D97-AF65-F5344CB8AC3E}">
        <p14:creationId xmlns:p14="http://schemas.microsoft.com/office/powerpoint/2010/main" val="599400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2" name="Rectangle 2051">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Beyond Pedagogy: Infusing Equity into Your Syllabus, Assignments, and  Course Content">
            <a:extLst>
              <a:ext uri="{FF2B5EF4-FFF2-40B4-BE49-F238E27FC236}">
                <a16:creationId xmlns:a16="http://schemas.microsoft.com/office/drawing/2014/main" id="{CBCE07EB-DFC3-0907-1800-C814EFFB8BB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838" t="9091" r="15737"/>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2053" name="Rectangle 2052">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5ECB12D-1EC8-B72F-E1FD-71D27A450705}"/>
              </a:ext>
            </a:extLst>
          </p:cNvPr>
          <p:cNvSpPr>
            <a:spLocks noGrp="1"/>
          </p:cNvSpPr>
          <p:nvPr>
            <p:ph type="ctrTitle"/>
          </p:nvPr>
        </p:nvSpPr>
        <p:spPr>
          <a:xfrm>
            <a:off x="477981" y="1122363"/>
            <a:ext cx="4023360" cy="3204134"/>
          </a:xfrm>
        </p:spPr>
        <p:txBody>
          <a:bodyPr anchor="b">
            <a:normAutofit fontScale="90000"/>
          </a:bodyPr>
          <a:lstStyle/>
          <a:p>
            <a:pPr algn="l"/>
            <a:r>
              <a:rPr lang="en-US" sz="4000" b="1" dirty="0">
                <a:latin typeface="Bierstadt" panose="020B0004020202020204" pitchFamily="34" charset="0"/>
              </a:rPr>
              <a:t>Building a just and equitable classroom through a well-planned syllabus</a:t>
            </a:r>
            <a:endParaRPr lang="en-US" sz="4000" dirty="0">
              <a:latin typeface="Bierstadt" panose="020B0004020202020204" pitchFamily="34" charset="0"/>
            </a:endParaRPr>
          </a:p>
        </p:txBody>
      </p:sp>
      <p:sp>
        <p:nvSpPr>
          <p:cNvPr id="3" name="Subtitle 2">
            <a:extLst>
              <a:ext uri="{FF2B5EF4-FFF2-40B4-BE49-F238E27FC236}">
                <a16:creationId xmlns:a16="http://schemas.microsoft.com/office/drawing/2014/main" id="{2CA1C905-18F2-36CA-1C2A-97BE20696F06}"/>
              </a:ext>
            </a:extLst>
          </p:cNvPr>
          <p:cNvSpPr>
            <a:spLocks noGrp="1"/>
          </p:cNvSpPr>
          <p:nvPr>
            <p:ph type="subTitle" idx="1"/>
          </p:nvPr>
        </p:nvSpPr>
        <p:spPr>
          <a:xfrm>
            <a:off x="477980" y="4872922"/>
            <a:ext cx="4023359" cy="1477654"/>
          </a:xfrm>
        </p:spPr>
        <p:txBody>
          <a:bodyPr>
            <a:normAutofit/>
          </a:bodyPr>
          <a:lstStyle/>
          <a:p>
            <a:pPr algn="l"/>
            <a:r>
              <a:rPr lang="en-US" dirty="0"/>
              <a:t>Meghan Hayden (she/her)</a:t>
            </a:r>
          </a:p>
          <a:p>
            <a:pPr algn="l"/>
            <a:r>
              <a:rPr lang="en-US" dirty="0"/>
              <a:t>PhD student</a:t>
            </a:r>
          </a:p>
          <a:p>
            <a:pPr algn="l"/>
            <a:r>
              <a:rPr lang="en-US" dirty="0"/>
              <a:t>Ecology &amp; Evolutionary Biology</a:t>
            </a:r>
          </a:p>
        </p:txBody>
      </p:sp>
      <p:sp>
        <p:nvSpPr>
          <p:cNvPr id="2054" name="Rectangle 205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56" name="Rectangle 205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5674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08385-74C8-5E34-27C8-D4D423A6433D}"/>
              </a:ext>
            </a:extLst>
          </p:cNvPr>
          <p:cNvSpPr>
            <a:spLocks noGrp="1"/>
          </p:cNvSpPr>
          <p:nvPr>
            <p:ph type="title"/>
          </p:nvPr>
        </p:nvSpPr>
        <p:spPr/>
        <p:txBody>
          <a:bodyPr/>
          <a:lstStyle/>
          <a:p>
            <a:r>
              <a:rPr lang="en-US" dirty="0"/>
              <a:t>The research</a:t>
            </a:r>
          </a:p>
        </p:txBody>
      </p:sp>
      <p:sp>
        <p:nvSpPr>
          <p:cNvPr id="3" name="Content Placeholder 2">
            <a:extLst>
              <a:ext uri="{FF2B5EF4-FFF2-40B4-BE49-F238E27FC236}">
                <a16:creationId xmlns:a16="http://schemas.microsoft.com/office/drawing/2014/main" id="{59AE6AF6-9606-8BA3-A3D5-4122C83B698B}"/>
              </a:ext>
            </a:extLst>
          </p:cNvPr>
          <p:cNvSpPr>
            <a:spLocks noGrp="1"/>
          </p:cNvSpPr>
          <p:nvPr>
            <p:ph sz="half" idx="1"/>
          </p:nvPr>
        </p:nvSpPr>
        <p:spPr/>
        <p:txBody>
          <a:bodyPr>
            <a:normAutofit fontScale="92500" lnSpcReduction="10000"/>
          </a:bodyPr>
          <a:lstStyle/>
          <a:p>
            <a:r>
              <a:rPr lang="en-US" dirty="0"/>
              <a:t>The syllabus contains </a:t>
            </a:r>
            <a:r>
              <a:rPr lang="en-US" b="1" dirty="0"/>
              <a:t>core pedagogical features </a:t>
            </a:r>
            <a:r>
              <a:rPr lang="en-US" dirty="0"/>
              <a:t>and can be used to </a:t>
            </a:r>
            <a:r>
              <a:rPr lang="en-US" b="1" dirty="0"/>
              <a:t>advance equity</a:t>
            </a:r>
          </a:p>
          <a:p>
            <a:r>
              <a:rPr lang="en-US" b="1" dirty="0"/>
              <a:t>Learning-focused syllabi</a:t>
            </a:r>
            <a:r>
              <a:rPr lang="en-US" dirty="0"/>
              <a:t> (as opposed to content-focused) might better achieve equity-focused goals</a:t>
            </a:r>
          </a:p>
          <a:p>
            <a:r>
              <a:rPr lang="en-US" dirty="0"/>
              <a:t>Syllabi matter for students’ perception of the course &amp; its instructor (</a:t>
            </a:r>
            <a:r>
              <a:rPr lang="en-US" b="1" dirty="0"/>
              <a:t>accessibility, belonging</a:t>
            </a:r>
            <a:r>
              <a:rPr lang="en-US" dirty="0"/>
              <a:t>) and for making clear the “</a:t>
            </a:r>
            <a:r>
              <a:rPr lang="en-US" i="1" dirty="0"/>
              <a:t>hidden curriculum</a:t>
            </a:r>
            <a:r>
              <a:rPr lang="en-US" dirty="0"/>
              <a:t>” that some students don’t come into college knowing</a:t>
            </a:r>
          </a:p>
          <a:p>
            <a:endParaRPr lang="en-US" dirty="0"/>
          </a:p>
          <a:p>
            <a:pPr lvl="1"/>
            <a:endParaRPr lang="en-US" dirty="0"/>
          </a:p>
        </p:txBody>
      </p:sp>
      <p:pic>
        <p:nvPicPr>
          <p:cNvPr id="1026" name="Picture 2" descr="Weekly Digest #64: Preparing a Learning-Focused Syllabus — The Learning  Scientists">
            <a:extLst>
              <a:ext uri="{FF2B5EF4-FFF2-40B4-BE49-F238E27FC236}">
                <a16:creationId xmlns:a16="http://schemas.microsoft.com/office/drawing/2014/main" id="{FBD2A8EA-6796-6432-5D44-27FE4EFC0E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554956"/>
            <a:ext cx="5991225" cy="4493419"/>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a:extLst>
              <a:ext uri="{FF2B5EF4-FFF2-40B4-BE49-F238E27FC236}">
                <a16:creationId xmlns:a16="http://schemas.microsoft.com/office/drawing/2014/main" id="{23FA8AD2-107C-CA47-BF1F-EF3271655E87}"/>
              </a:ext>
            </a:extLst>
          </p:cNvPr>
          <p:cNvSpPr>
            <a:spLocks noGrp="1"/>
          </p:cNvSpPr>
          <p:nvPr>
            <p:ph type="sldNum" sz="quarter" idx="12"/>
          </p:nvPr>
        </p:nvSpPr>
        <p:spPr/>
        <p:txBody>
          <a:bodyPr/>
          <a:lstStyle/>
          <a:p>
            <a:fld id="{1A653E66-973C-0249-8153-6DCB845DE56C}" type="slidenum">
              <a:rPr lang="en-US" smtClean="0"/>
              <a:t>2</a:t>
            </a:fld>
            <a:endParaRPr lang="en-US"/>
          </a:p>
        </p:txBody>
      </p:sp>
    </p:spTree>
    <p:extLst>
      <p:ext uri="{BB962C8B-B14F-4D97-AF65-F5344CB8AC3E}">
        <p14:creationId xmlns:p14="http://schemas.microsoft.com/office/powerpoint/2010/main" val="3112474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3429B1-0F45-142F-6596-AE4F6BE295E5}"/>
              </a:ext>
            </a:extLst>
          </p:cNvPr>
          <p:cNvSpPr>
            <a:spLocks noGrp="1"/>
          </p:cNvSpPr>
          <p:nvPr>
            <p:ph type="title"/>
          </p:nvPr>
        </p:nvSpPr>
        <p:spPr>
          <a:xfrm>
            <a:off x="686834" y="1153572"/>
            <a:ext cx="3200400" cy="4461163"/>
          </a:xfrm>
        </p:spPr>
        <p:txBody>
          <a:bodyPr>
            <a:normAutofit/>
          </a:bodyPr>
          <a:lstStyle/>
          <a:p>
            <a:r>
              <a:rPr lang="en-US" b="1">
                <a:solidFill>
                  <a:srgbClr val="FFFFFF"/>
                </a:solidFill>
              </a:rPr>
              <a:t>Setting the tone for learning</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EE95BA7-57E0-A451-8850-6EA1893A9237}"/>
              </a:ext>
            </a:extLst>
          </p:cNvPr>
          <p:cNvSpPr>
            <a:spLocks noGrp="1"/>
          </p:cNvSpPr>
          <p:nvPr>
            <p:ph idx="1"/>
          </p:nvPr>
        </p:nvSpPr>
        <p:spPr>
          <a:xfrm>
            <a:off x="4447308" y="591344"/>
            <a:ext cx="6906491" cy="5585619"/>
          </a:xfrm>
        </p:spPr>
        <p:txBody>
          <a:bodyPr anchor="ctr">
            <a:normAutofit/>
          </a:bodyPr>
          <a:lstStyle/>
          <a:p>
            <a:pPr marL="0" indent="0">
              <a:buNone/>
            </a:pPr>
            <a:r>
              <a:rPr lang="en-US"/>
              <a:t>A </a:t>
            </a:r>
            <a:r>
              <a:rPr lang="en-US" b="1"/>
              <a:t>good syllabus </a:t>
            </a:r>
            <a:r>
              <a:rPr lang="en-US"/>
              <a:t>can:</a:t>
            </a:r>
          </a:p>
          <a:p>
            <a:pPr marL="0" indent="0">
              <a:buNone/>
            </a:pPr>
            <a:endParaRPr lang="en-US"/>
          </a:p>
          <a:p>
            <a:pPr lvl="1"/>
            <a:r>
              <a:rPr lang="en-US"/>
              <a:t>Showcase the course’s relevance,</a:t>
            </a:r>
          </a:p>
          <a:p>
            <a:pPr lvl="1"/>
            <a:r>
              <a:rPr lang="en-US"/>
              <a:t>Humanize the instructor, and</a:t>
            </a:r>
          </a:p>
          <a:p>
            <a:pPr lvl="1"/>
            <a:r>
              <a:rPr lang="en-US"/>
              <a:t>Emphasize student success, </a:t>
            </a:r>
          </a:p>
          <a:p>
            <a:pPr marL="457200" lvl="1" indent="0">
              <a:buNone/>
            </a:pPr>
            <a:endParaRPr lang="en-US"/>
          </a:p>
          <a:p>
            <a:pPr marL="0" indent="0">
              <a:buNone/>
            </a:pPr>
            <a:r>
              <a:rPr lang="en-US"/>
              <a:t>which builds trust, demonstrates a commitment to equity and conveys to </a:t>
            </a:r>
            <a:r>
              <a:rPr lang="en-US" b="1"/>
              <a:t>all students</a:t>
            </a:r>
            <a:r>
              <a:rPr lang="en-US"/>
              <a:t> that their success is important.</a:t>
            </a:r>
          </a:p>
        </p:txBody>
      </p:sp>
      <p:sp>
        <p:nvSpPr>
          <p:cNvPr id="4" name="Slide Number Placeholder 3">
            <a:extLst>
              <a:ext uri="{FF2B5EF4-FFF2-40B4-BE49-F238E27FC236}">
                <a16:creationId xmlns:a16="http://schemas.microsoft.com/office/drawing/2014/main" id="{A93765F3-96E9-D43A-3E16-1EA31B657AA8}"/>
              </a:ext>
            </a:extLst>
          </p:cNvPr>
          <p:cNvSpPr>
            <a:spLocks noGrp="1"/>
          </p:cNvSpPr>
          <p:nvPr>
            <p:ph type="sldNum" sz="quarter" idx="12"/>
          </p:nvPr>
        </p:nvSpPr>
        <p:spPr/>
        <p:txBody>
          <a:bodyPr/>
          <a:lstStyle/>
          <a:p>
            <a:fld id="{1A653E66-973C-0249-8153-6DCB845DE56C}" type="slidenum">
              <a:rPr lang="en-US" smtClean="0"/>
              <a:t>3</a:t>
            </a:fld>
            <a:endParaRPr lang="en-US"/>
          </a:p>
        </p:txBody>
      </p:sp>
    </p:spTree>
    <p:extLst>
      <p:ext uri="{BB962C8B-B14F-4D97-AF65-F5344CB8AC3E}">
        <p14:creationId xmlns:p14="http://schemas.microsoft.com/office/powerpoint/2010/main" val="1865609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F7EBAE4-9945-4473-9E34-B2C66EA0F0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293429B1-0F45-142F-6596-AE4F6BE295E5}"/>
              </a:ext>
            </a:extLst>
          </p:cNvPr>
          <p:cNvSpPr>
            <a:spLocks noGrp="1"/>
          </p:cNvSpPr>
          <p:nvPr>
            <p:ph type="title"/>
          </p:nvPr>
        </p:nvSpPr>
        <p:spPr>
          <a:xfrm>
            <a:off x="838200" y="365125"/>
            <a:ext cx="5393361" cy="1325563"/>
          </a:xfrm>
        </p:spPr>
        <p:txBody>
          <a:bodyPr>
            <a:normAutofit/>
          </a:bodyPr>
          <a:lstStyle/>
          <a:p>
            <a:r>
              <a:rPr lang="en-US"/>
              <a:t>Action plan</a:t>
            </a:r>
          </a:p>
        </p:txBody>
      </p:sp>
      <p:sp>
        <p:nvSpPr>
          <p:cNvPr id="3" name="Content Placeholder 2">
            <a:extLst>
              <a:ext uri="{FF2B5EF4-FFF2-40B4-BE49-F238E27FC236}">
                <a16:creationId xmlns:a16="http://schemas.microsoft.com/office/drawing/2014/main" id="{EEE95BA7-57E0-A451-8850-6EA1893A9237}"/>
              </a:ext>
            </a:extLst>
          </p:cNvPr>
          <p:cNvSpPr>
            <a:spLocks noGrp="1"/>
          </p:cNvSpPr>
          <p:nvPr>
            <p:ph idx="1"/>
          </p:nvPr>
        </p:nvSpPr>
        <p:spPr>
          <a:xfrm>
            <a:off x="838200" y="1825624"/>
            <a:ext cx="5393361" cy="4651163"/>
          </a:xfrm>
        </p:spPr>
        <p:txBody>
          <a:bodyPr>
            <a:normAutofit fontScale="92500" lnSpcReduction="10000"/>
          </a:bodyPr>
          <a:lstStyle/>
          <a:p>
            <a:pPr marL="0" indent="0">
              <a:buNone/>
            </a:pPr>
            <a:r>
              <a:rPr lang="en-US" sz="2400" dirty="0"/>
              <a:t>I am updating my syllabus to meet these goals by:</a:t>
            </a:r>
          </a:p>
          <a:p>
            <a:r>
              <a:rPr lang="en-US" sz="2400" dirty="0"/>
              <a:t>Making adjustments to language</a:t>
            </a:r>
          </a:p>
          <a:p>
            <a:r>
              <a:rPr lang="en-US" sz="2400" dirty="0"/>
              <a:t>Reframing requirements to be learning-focused</a:t>
            </a:r>
          </a:p>
          <a:p>
            <a:r>
              <a:rPr lang="en-US" sz="2400" dirty="0"/>
              <a:t>Adding a preface to learning objectives </a:t>
            </a:r>
          </a:p>
          <a:p>
            <a:r>
              <a:rPr lang="en-US" sz="2400" dirty="0"/>
              <a:t>Including a clear statement surrounding help and accessibility </a:t>
            </a:r>
          </a:p>
          <a:p>
            <a:r>
              <a:rPr lang="en-US" sz="2400" dirty="0"/>
              <a:t>Updating the grading policy</a:t>
            </a:r>
          </a:p>
          <a:p>
            <a:r>
              <a:rPr lang="en-US" sz="2400" dirty="0"/>
              <a:t>AND highlighting text/materials that emphasizes work by underrepresented scientists (plus a welcome week activity to showcase diversity in STEM)</a:t>
            </a:r>
          </a:p>
        </p:txBody>
      </p:sp>
      <p:pic>
        <p:nvPicPr>
          <p:cNvPr id="13" name="Picture 12" descr="Light bulb on yellow background with sketched light beams and cord">
            <a:extLst>
              <a:ext uri="{FF2B5EF4-FFF2-40B4-BE49-F238E27FC236}">
                <a16:creationId xmlns:a16="http://schemas.microsoft.com/office/drawing/2014/main" id="{B620008D-4D1A-23D0-0936-19327108A335}"/>
              </a:ext>
            </a:extLst>
          </p:cNvPr>
          <p:cNvPicPr>
            <a:picLocks noChangeAspect="1"/>
          </p:cNvPicPr>
          <p:nvPr/>
        </p:nvPicPr>
        <p:blipFill rotWithShape="1">
          <a:blip r:embed="rId2"/>
          <a:srcRect l="38500" r="-1" b="-1"/>
          <a:stretch/>
        </p:blipFill>
        <p:spPr>
          <a:xfrm>
            <a:off x="6374920" y="758514"/>
            <a:ext cx="5122238" cy="5122238"/>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20" name="!!Arc">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261882" y="687822"/>
            <a:ext cx="5471147" cy="5471147"/>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2" name="!!Oval">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48561" y="921125"/>
            <a:ext cx="791021" cy="76956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D9A250DC-EE11-EC6D-C72E-EAF50A976211}"/>
              </a:ext>
            </a:extLst>
          </p:cNvPr>
          <p:cNvSpPr>
            <a:spLocks noGrp="1"/>
          </p:cNvSpPr>
          <p:nvPr>
            <p:ph type="sldNum" sz="quarter" idx="12"/>
          </p:nvPr>
        </p:nvSpPr>
        <p:spPr/>
        <p:txBody>
          <a:bodyPr/>
          <a:lstStyle/>
          <a:p>
            <a:fld id="{1A653E66-973C-0249-8153-6DCB845DE56C}" type="slidenum">
              <a:rPr lang="en-US" smtClean="0"/>
              <a:t>4</a:t>
            </a:fld>
            <a:endParaRPr lang="en-US"/>
          </a:p>
        </p:txBody>
      </p:sp>
    </p:spTree>
    <p:extLst>
      <p:ext uri="{BB962C8B-B14F-4D97-AF65-F5344CB8AC3E}">
        <p14:creationId xmlns:p14="http://schemas.microsoft.com/office/powerpoint/2010/main" val="2208357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E0218F4-4DA8-C9ED-A4BB-BFA356DE7DD1}"/>
              </a:ext>
            </a:extLst>
          </p:cNvPr>
          <p:cNvSpPr>
            <a:spLocks noGrp="1"/>
          </p:cNvSpPr>
          <p:nvPr>
            <p:ph type="title"/>
          </p:nvPr>
        </p:nvSpPr>
        <p:spPr>
          <a:xfrm>
            <a:off x="838200" y="292240"/>
            <a:ext cx="10515600" cy="1325563"/>
          </a:xfrm>
        </p:spPr>
        <p:txBody>
          <a:bodyPr>
            <a:normAutofit/>
          </a:bodyPr>
          <a:lstStyle/>
          <a:p>
            <a:r>
              <a:rPr lang="en-US" dirty="0"/>
              <a:t>Examples of updates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Slide Number Placeholder 3">
            <a:extLst>
              <a:ext uri="{FF2B5EF4-FFF2-40B4-BE49-F238E27FC236}">
                <a16:creationId xmlns:a16="http://schemas.microsoft.com/office/drawing/2014/main" id="{53A23883-3F32-1488-D7BC-524B5BDF8B2A}"/>
              </a:ext>
            </a:extLst>
          </p:cNvPr>
          <p:cNvSpPr>
            <a:spLocks noGrp="1"/>
          </p:cNvSpPr>
          <p:nvPr>
            <p:ph type="sldNum" sz="quarter" idx="12"/>
          </p:nvPr>
        </p:nvSpPr>
        <p:spPr/>
        <p:txBody>
          <a:bodyPr/>
          <a:lstStyle/>
          <a:p>
            <a:fld id="{1A653E66-973C-0249-8153-6DCB845DE56C}" type="slidenum">
              <a:rPr lang="en-US" smtClean="0"/>
              <a:t>5</a:t>
            </a:fld>
            <a:endParaRPr lang="en-US"/>
          </a:p>
        </p:txBody>
      </p:sp>
      <p:sp>
        <p:nvSpPr>
          <p:cNvPr id="6" name="TextBox 5">
            <a:extLst>
              <a:ext uri="{FF2B5EF4-FFF2-40B4-BE49-F238E27FC236}">
                <a16:creationId xmlns:a16="http://schemas.microsoft.com/office/drawing/2014/main" id="{577E2DC6-297C-D8D9-04B6-6AFCC73D1FB8}"/>
              </a:ext>
            </a:extLst>
          </p:cNvPr>
          <p:cNvSpPr txBox="1"/>
          <p:nvPr/>
        </p:nvSpPr>
        <p:spPr>
          <a:xfrm>
            <a:off x="1769363" y="1434564"/>
            <a:ext cx="9466044" cy="4832092"/>
          </a:xfrm>
          <a:prstGeom prst="rect">
            <a:avLst/>
          </a:prstGeom>
          <a:noFill/>
        </p:spPr>
        <p:txBody>
          <a:bodyPr wrap="square">
            <a:spAutoFit/>
          </a:bodyPr>
          <a:lstStyle/>
          <a:p>
            <a:pPr algn="ctr"/>
            <a:r>
              <a:rPr lang="en-US" sz="1400" b="1" i="0" dirty="0">
                <a:solidFill>
                  <a:srgbClr val="2D3B45"/>
                </a:solidFill>
                <a:effectLst/>
                <a:highlight>
                  <a:srgbClr val="FFFFFF"/>
                </a:highlight>
              </a:rPr>
              <a:t>EBIO 2040: PRINCIPLES OF ECOLOGY LAB</a:t>
            </a:r>
            <a:endParaRPr lang="en-US" sz="1400" b="0" i="0" dirty="0">
              <a:solidFill>
                <a:srgbClr val="2D3B45"/>
              </a:solidFill>
              <a:effectLst/>
              <a:highlight>
                <a:srgbClr val="FFFFFF"/>
              </a:highlight>
            </a:endParaRPr>
          </a:p>
          <a:p>
            <a:pPr algn="ctr"/>
            <a:r>
              <a:rPr lang="en-US" sz="1400" b="1" i="0" dirty="0">
                <a:solidFill>
                  <a:srgbClr val="2D3B45"/>
                </a:solidFill>
                <a:effectLst/>
                <a:highlight>
                  <a:srgbClr val="FFFFFF"/>
                </a:highlight>
              </a:rPr>
              <a:t>Syllabus</a:t>
            </a:r>
            <a:endParaRPr lang="en-US" sz="1400" b="0" i="0" dirty="0">
              <a:solidFill>
                <a:srgbClr val="2D3B45"/>
              </a:solidFill>
              <a:effectLst/>
              <a:highlight>
                <a:srgbClr val="FFFFFF"/>
              </a:highlight>
            </a:endParaRPr>
          </a:p>
          <a:p>
            <a:pPr algn="l"/>
            <a:r>
              <a:rPr lang="en-US" sz="1400" b="0" i="0" dirty="0">
                <a:solidFill>
                  <a:srgbClr val="2D3B45"/>
                </a:solidFill>
                <a:effectLst/>
                <a:highlight>
                  <a:srgbClr val="FFFFFF"/>
                </a:highlight>
              </a:rPr>
              <a:t> </a:t>
            </a:r>
          </a:p>
          <a:p>
            <a:pPr algn="l"/>
            <a:r>
              <a:rPr lang="en-US" sz="1400" b="1" i="0" dirty="0">
                <a:solidFill>
                  <a:srgbClr val="2D3B45"/>
                </a:solidFill>
                <a:effectLst/>
                <a:highlight>
                  <a:srgbClr val="FFFFFF"/>
                </a:highlight>
              </a:rPr>
              <a:t>Lab Instructor (TA): </a:t>
            </a:r>
            <a:r>
              <a:rPr lang="en-US" sz="1400" b="0" i="0" dirty="0">
                <a:solidFill>
                  <a:srgbClr val="2D3B45"/>
                </a:solidFill>
                <a:effectLst/>
                <a:highlight>
                  <a:srgbClr val="FFFFFF"/>
                </a:highlight>
              </a:rPr>
              <a:t>Meghan Hayden</a:t>
            </a:r>
          </a:p>
          <a:p>
            <a:pPr algn="l"/>
            <a:r>
              <a:rPr lang="en-US" sz="1400" b="1" i="0" dirty="0">
                <a:solidFill>
                  <a:srgbClr val="2D3B45"/>
                </a:solidFill>
                <a:effectLst/>
                <a:highlight>
                  <a:srgbClr val="FFFFFF"/>
                </a:highlight>
              </a:rPr>
              <a:t>Email</a:t>
            </a:r>
            <a:r>
              <a:rPr lang="en-US" sz="1400" b="0" i="0" dirty="0">
                <a:solidFill>
                  <a:srgbClr val="2D3B45"/>
                </a:solidFill>
                <a:effectLst/>
                <a:highlight>
                  <a:srgbClr val="FFFFFF"/>
                </a:highlight>
              </a:rPr>
              <a:t>:</a:t>
            </a:r>
            <a:r>
              <a:rPr lang="en-US" sz="1400" b="1" i="0" dirty="0">
                <a:solidFill>
                  <a:srgbClr val="2D3B45"/>
                </a:solidFill>
                <a:effectLst/>
                <a:highlight>
                  <a:srgbClr val="FFFFFF"/>
                </a:highlight>
              </a:rPr>
              <a:t> </a:t>
            </a:r>
            <a:r>
              <a:rPr lang="en-US" sz="1400" b="0" i="0" dirty="0" err="1">
                <a:solidFill>
                  <a:srgbClr val="2D3B45"/>
                </a:solidFill>
                <a:effectLst/>
                <a:highlight>
                  <a:srgbClr val="FFFFFF"/>
                </a:highlight>
              </a:rPr>
              <a:t>meghan.hayden@colorado.edu</a:t>
            </a:r>
            <a:endParaRPr lang="en-US" sz="1400" b="0" i="0" dirty="0">
              <a:solidFill>
                <a:srgbClr val="2D3B45"/>
              </a:solidFill>
              <a:effectLst/>
              <a:highlight>
                <a:srgbClr val="FFFFFF"/>
              </a:highlight>
            </a:endParaRPr>
          </a:p>
          <a:p>
            <a:pPr algn="l"/>
            <a:r>
              <a:rPr lang="en-US" sz="1400" b="1" i="0" dirty="0">
                <a:solidFill>
                  <a:srgbClr val="2D3B45"/>
                </a:solidFill>
                <a:effectLst/>
                <a:highlight>
                  <a:srgbClr val="FFFFFF"/>
                </a:highlight>
              </a:rPr>
              <a:t>Office Hours: </a:t>
            </a:r>
            <a:r>
              <a:rPr lang="en-US" sz="1400" b="0" i="0" dirty="0">
                <a:solidFill>
                  <a:srgbClr val="2D3B45"/>
                </a:solidFill>
                <a:effectLst/>
                <a:highlight>
                  <a:srgbClr val="FFFFFF"/>
                </a:highlight>
              </a:rPr>
              <a:t>Wednesday from 2 -3 PM in Ketchum B16 and Thursday from 11 AM – 12 PM on Zoom</a:t>
            </a:r>
          </a:p>
          <a:p>
            <a:pPr algn="l"/>
            <a:r>
              <a:rPr lang="en-US" sz="1400" b="1" i="0" dirty="0">
                <a:solidFill>
                  <a:srgbClr val="2D3B45"/>
                </a:solidFill>
                <a:effectLst/>
                <a:highlight>
                  <a:srgbClr val="FFFFFF"/>
                </a:highlight>
              </a:rPr>
              <a:t> </a:t>
            </a:r>
            <a:endParaRPr lang="en-US" sz="1400" b="0" i="0" dirty="0">
              <a:solidFill>
                <a:srgbClr val="2D3B45"/>
              </a:solidFill>
              <a:effectLst/>
              <a:highlight>
                <a:srgbClr val="FFFFFF"/>
              </a:highlight>
            </a:endParaRPr>
          </a:p>
          <a:p>
            <a:pPr algn="l"/>
            <a:r>
              <a:rPr lang="en-US" sz="1400" b="1" i="0" dirty="0">
                <a:solidFill>
                  <a:srgbClr val="2D3B45"/>
                </a:solidFill>
                <a:effectLst/>
                <a:highlight>
                  <a:srgbClr val="FFFFFF"/>
                </a:highlight>
              </a:rPr>
              <a:t>Lab Day/Time:</a:t>
            </a:r>
            <a:r>
              <a:rPr lang="en-US" sz="1400" b="0" i="0" dirty="0">
                <a:solidFill>
                  <a:srgbClr val="2D3B45"/>
                </a:solidFill>
                <a:effectLst/>
                <a:highlight>
                  <a:srgbClr val="FFFFFF"/>
                </a:highlight>
              </a:rPr>
              <a:t> Wednesday, 3:35 – 6:25 PM</a:t>
            </a:r>
          </a:p>
          <a:p>
            <a:pPr algn="l"/>
            <a:r>
              <a:rPr lang="en-US" sz="1400" b="1" i="0" dirty="0">
                <a:solidFill>
                  <a:srgbClr val="2D3B45"/>
                </a:solidFill>
                <a:effectLst/>
                <a:highlight>
                  <a:srgbClr val="FFFFFF"/>
                </a:highlight>
              </a:rPr>
              <a:t>Room: </a:t>
            </a:r>
            <a:r>
              <a:rPr lang="en-US" sz="1400" b="0" i="0" dirty="0">
                <a:solidFill>
                  <a:srgbClr val="2D3B45"/>
                </a:solidFill>
                <a:effectLst/>
                <a:highlight>
                  <a:srgbClr val="FFFFFF"/>
                </a:highlight>
              </a:rPr>
              <a:t>Ketchum 1B14</a:t>
            </a:r>
          </a:p>
          <a:p>
            <a:pPr algn="l"/>
            <a:r>
              <a:rPr lang="en-US" sz="1400" b="1" i="0" dirty="0">
                <a:solidFill>
                  <a:srgbClr val="2D3B45"/>
                </a:solidFill>
                <a:effectLst/>
                <a:highlight>
                  <a:srgbClr val="FFFFFF"/>
                </a:highlight>
              </a:rPr>
              <a:t> </a:t>
            </a:r>
            <a:endParaRPr lang="en-US" sz="1400" b="0" i="0" dirty="0">
              <a:solidFill>
                <a:srgbClr val="2D3B45"/>
              </a:solidFill>
              <a:effectLst/>
              <a:highlight>
                <a:srgbClr val="FFFFFF"/>
              </a:highlight>
            </a:endParaRPr>
          </a:p>
          <a:p>
            <a:pPr algn="ctr"/>
            <a:r>
              <a:rPr lang="en-US" sz="1400" b="1" i="0" dirty="0">
                <a:solidFill>
                  <a:srgbClr val="2D3B45"/>
                </a:solidFill>
                <a:effectLst/>
                <a:highlight>
                  <a:srgbClr val="FFFFFF"/>
                </a:highlight>
              </a:rPr>
              <a:t>Course Description:</a:t>
            </a:r>
            <a:endParaRPr lang="en-US" sz="1400" b="0" i="0" dirty="0">
              <a:solidFill>
                <a:srgbClr val="2D3B45"/>
              </a:solidFill>
              <a:effectLst/>
              <a:highlight>
                <a:srgbClr val="FFFFFF"/>
              </a:highlight>
            </a:endParaRPr>
          </a:p>
          <a:p>
            <a:pPr algn="l"/>
            <a:r>
              <a:rPr lang="en-US" sz="1400" b="0" i="0" dirty="0">
                <a:solidFill>
                  <a:srgbClr val="2D3B45"/>
                </a:solidFill>
                <a:effectLst/>
                <a:highlight>
                  <a:srgbClr val="FFFFFF"/>
                </a:highlight>
              </a:rPr>
              <a:t>The lecture portion of EBIO 2040 introduces major ecological principles, concepts, and classical hypotheses. The lab portion of the course focuses on how ecologists conduct research, particularly emphasizing the scientific process via critical thinking, data analysis, and communication.</a:t>
            </a:r>
          </a:p>
          <a:p>
            <a:pPr algn="l"/>
            <a:r>
              <a:rPr lang="en-US" sz="1400" b="0" i="0" dirty="0">
                <a:solidFill>
                  <a:srgbClr val="2D3B45"/>
                </a:solidFill>
                <a:effectLst/>
                <a:highlight>
                  <a:srgbClr val="FFFFFF"/>
                </a:highlight>
              </a:rPr>
              <a:t> </a:t>
            </a:r>
          </a:p>
          <a:p>
            <a:pPr algn="l"/>
            <a:r>
              <a:rPr lang="en-US" sz="1400" b="0" i="0" dirty="0">
                <a:solidFill>
                  <a:srgbClr val="2D3B45"/>
                </a:solidFill>
                <a:effectLst/>
                <a:highlight>
                  <a:srgbClr val="FFFFFF"/>
                </a:highlight>
              </a:rPr>
              <a:t>The lab is designed to provide first-hand experience in conducting and designing ecological research. The first half of the semester will focus on demonstrating ecological research through field labs; and the second half of the course will focus on independent projects, where you will test an ecological question of your choice. With a partner, you will design, conduct, analyze, and present the results from your research project. A final poster presentation will be held to present the results of your projects to your peers.</a:t>
            </a:r>
          </a:p>
          <a:p>
            <a:br>
              <a:rPr lang="en-US" sz="1400" dirty="0"/>
            </a:br>
            <a:endParaRPr lang="en-US" sz="1400" dirty="0"/>
          </a:p>
        </p:txBody>
      </p:sp>
    </p:spTree>
    <p:extLst>
      <p:ext uri="{BB962C8B-B14F-4D97-AF65-F5344CB8AC3E}">
        <p14:creationId xmlns:p14="http://schemas.microsoft.com/office/powerpoint/2010/main" val="402165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E0218F4-4DA8-C9ED-A4BB-BFA356DE7DD1}"/>
              </a:ext>
            </a:extLst>
          </p:cNvPr>
          <p:cNvSpPr>
            <a:spLocks noGrp="1"/>
          </p:cNvSpPr>
          <p:nvPr>
            <p:ph type="title"/>
          </p:nvPr>
        </p:nvSpPr>
        <p:spPr>
          <a:xfrm>
            <a:off x="838200" y="292240"/>
            <a:ext cx="10515600" cy="1325563"/>
          </a:xfrm>
        </p:spPr>
        <p:txBody>
          <a:bodyPr>
            <a:normAutofit/>
          </a:bodyPr>
          <a:lstStyle/>
          <a:p>
            <a:r>
              <a:rPr lang="en-US" dirty="0"/>
              <a:t>Examples of updates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Slide Number Placeholder 3">
            <a:extLst>
              <a:ext uri="{FF2B5EF4-FFF2-40B4-BE49-F238E27FC236}">
                <a16:creationId xmlns:a16="http://schemas.microsoft.com/office/drawing/2014/main" id="{53A23883-3F32-1488-D7BC-524B5BDF8B2A}"/>
              </a:ext>
            </a:extLst>
          </p:cNvPr>
          <p:cNvSpPr>
            <a:spLocks noGrp="1"/>
          </p:cNvSpPr>
          <p:nvPr>
            <p:ph type="sldNum" sz="quarter" idx="12"/>
          </p:nvPr>
        </p:nvSpPr>
        <p:spPr/>
        <p:txBody>
          <a:bodyPr/>
          <a:lstStyle/>
          <a:p>
            <a:fld id="{1A653E66-973C-0249-8153-6DCB845DE56C}" type="slidenum">
              <a:rPr lang="en-US" smtClean="0"/>
              <a:t>6</a:t>
            </a:fld>
            <a:endParaRPr lang="en-US"/>
          </a:p>
        </p:txBody>
      </p:sp>
      <p:sp>
        <p:nvSpPr>
          <p:cNvPr id="6" name="TextBox 5">
            <a:extLst>
              <a:ext uri="{FF2B5EF4-FFF2-40B4-BE49-F238E27FC236}">
                <a16:creationId xmlns:a16="http://schemas.microsoft.com/office/drawing/2014/main" id="{577E2DC6-297C-D8D9-04B6-6AFCC73D1FB8}"/>
              </a:ext>
            </a:extLst>
          </p:cNvPr>
          <p:cNvSpPr txBox="1"/>
          <p:nvPr/>
        </p:nvSpPr>
        <p:spPr>
          <a:xfrm>
            <a:off x="6613929" y="1203067"/>
            <a:ext cx="5215837" cy="5262979"/>
          </a:xfrm>
          <a:prstGeom prst="rect">
            <a:avLst/>
          </a:prstGeom>
          <a:noFill/>
        </p:spPr>
        <p:txBody>
          <a:bodyPr wrap="square">
            <a:spAutoFit/>
          </a:bodyPr>
          <a:lstStyle/>
          <a:p>
            <a:pPr algn="ctr"/>
            <a:r>
              <a:rPr lang="en-US" sz="1600" b="1" dirty="0">
                <a:solidFill>
                  <a:srgbClr val="2D3B45"/>
                </a:solidFill>
                <a:highlight>
                  <a:srgbClr val="FFFFFF"/>
                </a:highlight>
              </a:rPr>
              <a:t>Why take this course?</a:t>
            </a:r>
            <a:endParaRPr lang="en-US" sz="1600" b="0" i="0" dirty="0">
              <a:solidFill>
                <a:srgbClr val="2D3B45"/>
              </a:solidFill>
              <a:effectLst/>
              <a:highlight>
                <a:srgbClr val="FFFFFF"/>
              </a:highlight>
            </a:endParaRPr>
          </a:p>
          <a:p>
            <a:pPr algn="l"/>
            <a:r>
              <a:rPr lang="en-US" sz="1600" b="0" i="0" dirty="0">
                <a:solidFill>
                  <a:srgbClr val="0D0D0D"/>
                </a:solidFill>
                <a:effectLst/>
                <a:highlight>
                  <a:srgbClr val="FFFFFF"/>
                </a:highlight>
                <a:latin typeface="Söhne"/>
              </a:rPr>
              <a:t>Ecology is all around us, shaping the natural world and influencing our daily lives. From the behavior of animals to the dynamics of ecosystems, understanding ecology is essential for making informed decisions about environmental issues and conservation efforts. In this course, we will explore the intricate connections between organisms and their environment.</a:t>
            </a:r>
          </a:p>
          <a:p>
            <a:pPr algn="l"/>
            <a:endParaRPr lang="en-US" sz="1600" b="0" i="0" dirty="0">
              <a:solidFill>
                <a:srgbClr val="2D3B45"/>
              </a:solidFill>
              <a:effectLst/>
              <a:highlight>
                <a:srgbClr val="FFFFFF"/>
              </a:highlight>
            </a:endParaRPr>
          </a:p>
          <a:p>
            <a:pPr algn="ctr"/>
            <a:r>
              <a:rPr lang="en-US" sz="1600" b="1" dirty="0">
                <a:solidFill>
                  <a:srgbClr val="2D3B45"/>
                </a:solidFill>
                <a:highlight>
                  <a:srgbClr val="FFFFFF"/>
                </a:highlight>
              </a:rPr>
              <a:t>How will this course help you succeed?</a:t>
            </a:r>
            <a:endParaRPr lang="en-US" sz="1600" b="0" i="0" dirty="0">
              <a:solidFill>
                <a:srgbClr val="2D3B45"/>
              </a:solidFill>
              <a:effectLst/>
              <a:highlight>
                <a:srgbClr val="FFFFFF"/>
              </a:highlight>
            </a:endParaRPr>
          </a:p>
          <a:p>
            <a:pPr algn="l"/>
            <a:r>
              <a:rPr lang="en-US" sz="1600" b="0" i="0" dirty="0">
                <a:solidFill>
                  <a:srgbClr val="0D0D0D"/>
                </a:solidFill>
                <a:effectLst/>
                <a:highlight>
                  <a:srgbClr val="FFFFFF"/>
                </a:highlight>
                <a:latin typeface="Söhne"/>
              </a:rPr>
              <a:t>Whether you're curious about the behavior of a particular species or the functioning of an entire ecosystem, this course will empower you to investigate and answer ecological questions. In the first half of the semester, you will participate in field labs that demonstrate ecological research techniques and principles. These hands-on experiences will prepare you for the second half of the course, where you will embark on independent projects to test ecological hypotheses of your own choosing. By the end of the course, you will be able to…</a:t>
            </a:r>
            <a:br>
              <a:rPr lang="en-US" sz="1600" dirty="0"/>
            </a:br>
            <a:endParaRPr lang="en-US" sz="1600" dirty="0"/>
          </a:p>
        </p:txBody>
      </p:sp>
      <p:pic>
        <p:nvPicPr>
          <p:cNvPr id="5" name="Picture 4" descr="A close-up of a tree&#10;&#10;Description automatically generated">
            <a:extLst>
              <a:ext uri="{FF2B5EF4-FFF2-40B4-BE49-F238E27FC236}">
                <a16:creationId xmlns:a16="http://schemas.microsoft.com/office/drawing/2014/main" id="{0904366B-42C5-5121-B4FF-2A2E1CD9A215}"/>
              </a:ext>
            </a:extLst>
          </p:cNvPr>
          <p:cNvPicPr>
            <a:picLocks noChangeAspect="1"/>
          </p:cNvPicPr>
          <p:nvPr/>
        </p:nvPicPr>
        <p:blipFill>
          <a:blip r:embed="rId2"/>
          <a:stretch>
            <a:fillRect/>
          </a:stretch>
        </p:blipFill>
        <p:spPr>
          <a:xfrm>
            <a:off x="838200" y="2320128"/>
            <a:ext cx="5804147" cy="2631019"/>
          </a:xfrm>
          <a:prstGeom prst="rect">
            <a:avLst/>
          </a:prstGeom>
        </p:spPr>
      </p:pic>
    </p:spTree>
    <p:extLst>
      <p:ext uri="{BB962C8B-B14F-4D97-AF65-F5344CB8AC3E}">
        <p14:creationId xmlns:p14="http://schemas.microsoft.com/office/powerpoint/2010/main" val="1385169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E0218F4-4DA8-C9ED-A4BB-BFA356DE7DD1}"/>
              </a:ext>
            </a:extLst>
          </p:cNvPr>
          <p:cNvSpPr>
            <a:spLocks noGrp="1"/>
          </p:cNvSpPr>
          <p:nvPr>
            <p:ph type="title"/>
          </p:nvPr>
        </p:nvSpPr>
        <p:spPr>
          <a:xfrm>
            <a:off x="838200" y="292240"/>
            <a:ext cx="10515600" cy="1325563"/>
          </a:xfrm>
        </p:spPr>
        <p:txBody>
          <a:bodyPr>
            <a:normAutofit/>
          </a:bodyPr>
          <a:lstStyle/>
          <a:p>
            <a:r>
              <a:rPr lang="en-US" dirty="0"/>
              <a:t>Other proposed updates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Slide Number Placeholder 3">
            <a:extLst>
              <a:ext uri="{FF2B5EF4-FFF2-40B4-BE49-F238E27FC236}">
                <a16:creationId xmlns:a16="http://schemas.microsoft.com/office/drawing/2014/main" id="{53A23883-3F32-1488-D7BC-524B5BDF8B2A}"/>
              </a:ext>
            </a:extLst>
          </p:cNvPr>
          <p:cNvSpPr>
            <a:spLocks noGrp="1"/>
          </p:cNvSpPr>
          <p:nvPr>
            <p:ph type="sldNum" sz="quarter" idx="12"/>
          </p:nvPr>
        </p:nvSpPr>
        <p:spPr/>
        <p:txBody>
          <a:bodyPr/>
          <a:lstStyle/>
          <a:p>
            <a:fld id="{1A653E66-973C-0249-8153-6DCB845DE56C}" type="slidenum">
              <a:rPr lang="en-US" smtClean="0"/>
              <a:t>7</a:t>
            </a:fld>
            <a:endParaRPr lang="en-US"/>
          </a:p>
        </p:txBody>
      </p:sp>
      <p:sp>
        <p:nvSpPr>
          <p:cNvPr id="3" name="TextBox 2">
            <a:extLst>
              <a:ext uri="{FF2B5EF4-FFF2-40B4-BE49-F238E27FC236}">
                <a16:creationId xmlns:a16="http://schemas.microsoft.com/office/drawing/2014/main" id="{A8C6D7B3-0296-9BD0-157B-934DCD60AA89}"/>
              </a:ext>
            </a:extLst>
          </p:cNvPr>
          <p:cNvSpPr txBox="1"/>
          <p:nvPr/>
        </p:nvSpPr>
        <p:spPr>
          <a:xfrm>
            <a:off x="1105469" y="1617803"/>
            <a:ext cx="5363570" cy="3754874"/>
          </a:xfrm>
          <a:prstGeom prst="rect">
            <a:avLst/>
          </a:prstGeom>
          <a:noFill/>
        </p:spPr>
        <p:txBody>
          <a:bodyPr wrap="square" rtlCol="0">
            <a:spAutoFit/>
          </a:bodyPr>
          <a:lstStyle/>
          <a:p>
            <a:r>
              <a:rPr lang="en-US" sz="2000" b="1" dirty="0"/>
              <a:t>Grading updates:</a:t>
            </a:r>
          </a:p>
          <a:p>
            <a:pPr marL="285750" indent="-285750">
              <a:buFontTx/>
              <a:buChar char="-"/>
            </a:pPr>
            <a:r>
              <a:rPr lang="en-US" sz="2000" dirty="0"/>
              <a:t>Provide extra credit for early turn in of assignments </a:t>
            </a:r>
          </a:p>
          <a:p>
            <a:pPr marL="285750" indent="-285750">
              <a:buFontTx/>
              <a:buChar char="-"/>
            </a:pPr>
            <a:r>
              <a:rPr lang="en-US" sz="2000" dirty="0"/>
              <a:t>Enact a consequence free late pass for one assignment</a:t>
            </a:r>
          </a:p>
          <a:p>
            <a:pPr marL="285750" indent="-285750">
              <a:buFontTx/>
              <a:buChar char="-"/>
            </a:pPr>
            <a:r>
              <a:rPr lang="en-US" sz="2000" dirty="0"/>
              <a:t>Explain rationale for deadlines (necessary to get feedback before final project) and policies</a:t>
            </a:r>
          </a:p>
          <a:p>
            <a:pPr marL="285750" indent="-285750">
              <a:buFontTx/>
              <a:buChar char="-"/>
            </a:pPr>
            <a:r>
              <a:rPr lang="en-US" sz="2000" dirty="0"/>
              <a:t>Ensure that policies reflect what is done in the course</a:t>
            </a:r>
          </a:p>
          <a:p>
            <a:pPr marL="742950" lvl="1" indent="-285750">
              <a:buFontTx/>
              <a:buChar char="-"/>
            </a:pPr>
            <a:r>
              <a:rPr lang="en-US" sz="2000" dirty="0"/>
              <a:t>“It is a privilege in itself to ask for an exception to the rule” (</a:t>
            </a:r>
            <a:r>
              <a:rPr lang="en-US" sz="2000" dirty="0" err="1"/>
              <a:t>Arend</a:t>
            </a:r>
            <a:r>
              <a:rPr lang="en-US" sz="2000" dirty="0"/>
              <a:t>)</a:t>
            </a:r>
          </a:p>
          <a:p>
            <a:endParaRPr lang="en-US" sz="2000" dirty="0"/>
          </a:p>
        </p:txBody>
      </p:sp>
      <p:sp>
        <p:nvSpPr>
          <p:cNvPr id="5" name="TextBox 4">
            <a:extLst>
              <a:ext uri="{FF2B5EF4-FFF2-40B4-BE49-F238E27FC236}">
                <a16:creationId xmlns:a16="http://schemas.microsoft.com/office/drawing/2014/main" id="{25AECF7E-33F0-F375-5A60-B388A168955B}"/>
              </a:ext>
            </a:extLst>
          </p:cNvPr>
          <p:cNvSpPr txBox="1"/>
          <p:nvPr/>
        </p:nvSpPr>
        <p:spPr>
          <a:xfrm>
            <a:off x="6272720" y="1617802"/>
            <a:ext cx="5363570" cy="4708981"/>
          </a:xfrm>
          <a:prstGeom prst="rect">
            <a:avLst/>
          </a:prstGeom>
          <a:noFill/>
        </p:spPr>
        <p:txBody>
          <a:bodyPr wrap="square" rtlCol="0">
            <a:spAutoFit/>
          </a:bodyPr>
          <a:lstStyle/>
          <a:p>
            <a:r>
              <a:rPr lang="en-US" sz="2000" b="1" dirty="0"/>
              <a:t>Some ideas for welcome week activities:</a:t>
            </a:r>
          </a:p>
          <a:p>
            <a:pPr marL="342900" indent="-342900">
              <a:buFontTx/>
              <a:buChar char="-"/>
            </a:pPr>
            <a:r>
              <a:rPr lang="en-US" sz="2000" dirty="0"/>
              <a:t>To increase relevance: </a:t>
            </a:r>
          </a:p>
          <a:p>
            <a:pPr marL="800100" lvl="1" indent="-342900">
              <a:buFontTx/>
              <a:buChar char="-"/>
            </a:pPr>
            <a:r>
              <a:rPr lang="en-US" sz="2000" dirty="0"/>
              <a:t>In the first week of class, I will ask each student to bring a news article with an ecology story that interests them.</a:t>
            </a:r>
          </a:p>
          <a:p>
            <a:pPr marL="342900" indent="-342900">
              <a:buFontTx/>
              <a:buChar char="-"/>
            </a:pPr>
            <a:r>
              <a:rPr lang="en-US" sz="2000" dirty="0"/>
              <a:t>To increase representation:</a:t>
            </a:r>
          </a:p>
          <a:p>
            <a:pPr marL="800100" lvl="1" indent="-342900">
              <a:buFontTx/>
              <a:buChar char="-"/>
            </a:pPr>
            <a:r>
              <a:rPr lang="en-US" sz="2000" dirty="0"/>
              <a:t>In the first week of class, I will ask each student to highlight an underrepresented ecologist and what they have contributed to the field.</a:t>
            </a:r>
          </a:p>
          <a:p>
            <a:pPr marL="342900" indent="-342900">
              <a:buFontTx/>
              <a:buChar char="-"/>
            </a:pPr>
            <a:r>
              <a:rPr lang="en-US" sz="2000" dirty="0"/>
              <a:t>To build trust:</a:t>
            </a:r>
          </a:p>
          <a:p>
            <a:pPr marL="800100" lvl="1" indent="-342900">
              <a:buFontTx/>
              <a:buChar char="-"/>
            </a:pPr>
            <a:r>
              <a:rPr lang="en-US" sz="2000" dirty="0"/>
              <a:t>In the first week of class, I will ask students to bring pictures of a natural place they enjoy to share with others.</a:t>
            </a:r>
          </a:p>
          <a:p>
            <a:endParaRPr lang="en-US" sz="2000" dirty="0"/>
          </a:p>
        </p:txBody>
      </p:sp>
    </p:spTree>
    <p:extLst>
      <p:ext uri="{BB962C8B-B14F-4D97-AF65-F5344CB8AC3E}">
        <p14:creationId xmlns:p14="http://schemas.microsoft.com/office/powerpoint/2010/main" val="762119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F5301B2-F2AE-FDEE-C2BC-928FE5DA3729}"/>
              </a:ext>
            </a:extLst>
          </p:cNvPr>
          <p:cNvSpPr/>
          <p:nvPr/>
        </p:nvSpPr>
        <p:spPr>
          <a:xfrm>
            <a:off x="0" y="0"/>
            <a:ext cx="12192000" cy="68580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D120518-8BD5-9642-3DF6-37C9CFE95182}"/>
              </a:ext>
            </a:extLst>
          </p:cNvPr>
          <p:cNvSpPr>
            <a:spLocks noGrp="1"/>
          </p:cNvSpPr>
          <p:nvPr>
            <p:ph type="title"/>
          </p:nvPr>
        </p:nvSpPr>
        <p:spPr>
          <a:xfrm>
            <a:off x="838200" y="365125"/>
            <a:ext cx="10515600" cy="1325563"/>
          </a:xfrm>
        </p:spPr>
        <p:txBody>
          <a:bodyPr>
            <a:normAutofit/>
          </a:bodyPr>
          <a:lstStyle/>
          <a:p>
            <a:r>
              <a:rPr lang="en-US" dirty="0"/>
              <a:t>Referenced works</a:t>
            </a:r>
          </a:p>
        </p:txBody>
      </p:sp>
      <p:sp>
        <p:nvSpPr>
          <p:cNvPr id="4" name="Slide Number Placeholder 3">
            <a:extLst>
              <a:ext uri="{FF2B5EF4-FFF2-40B4-BE49-F238E27FC236}">
                <a16:creationId xmlns:a16="http://schemas.microsoft.com/office/drawing/2014/main" id="{CD774A2E-EB13-EDE5-7FDD-7AB2861485C4}"/>
              </a:ext>
            </a:extLst>
          </p:cNvPr>
          <p:cNvSpPr>
            <a:spLocks noGrp="1"/>
          </p:cNvSpPr>
          <p:nvPr>
            <p:ph type="sldNum" sz="quarter" idx="12"/>
          </p:nvPr>
        </p:nvSpPr>
        <p:spPr>
          <a:xfrm>
            <a:off x="8610600" y="6356350"/>
            <a:ext cx="2743200" cy="365125"/>
          </a:xfrm>
        </p:spPr>
        <p:txBody>
          <a:bodyPr>
            <a:normAutofit/>
          </a:bodyPr>
          <a:lstStyle/>
          <a:p>
            <a:pPr>
              <a:spcAft>
                <a:spcPts val="600"/>
              </a:spcAft>
            </a:pPr>
            <a:fld id="{1A653E66-973C-0249-8153-6DCB845DE56C}" type="slidenum">
              <a:rPr lang="en-US" smtClean="0"/>
              <a:pPr>
                <a:spcAft>
                  <a:spcPts val="600"/>
                </a:spcAft>
              </a:pPr>
              <a:t>8</a:t>
            </a:fld>
            <a:endParaRPr lang="en-US"/>
          </a:p>
        </p:txBody>
      </p:sp>
      <p:graphicFrame>
        <p:nvGraphicFramePr>
          <p:cNvPr id="6" name="Content Placeholder 2">
            <a:extLst>
              <a:ext uri="{FF2B5EF4-FFF2-40B4-BE49-F238E27FC236}">
                <a16:creationId xmlns:a16="http://schemas.microsoft.com/office/drawing/2014/main" id="{B79B1420-8AF9-D228-D444-B045A84A39F6}"/>
              </a:ext>
            </a:extLst>
          </p:cNvPr>
          <p:cNvGraphicFramePr>
            <a:graphicFrameLocks noGrp="1"/>
          </p:cNvGraphicFramePr>
          <p:nvPr>
            <p:ph idx="1"/>
            <p:extLst>
              <p:ext uri="{D42A27DB-BD31-4B8C-83A1-F6EECF244321}">
                <p14:modId xmlns:p14="http://schemas.microsoft.com/office/powerpoint/2010/main" val="39427295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209272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4520</TotalTime>
  <Words>787</Words>
  <Application>Microsoft Macintosh PowerPoint</Application>
  <PresentationFormat>Widescreen</PresentationFormat>
  <Paragraphs>71</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Aptos</vt:lpstr>
      <vt:lpstr>Arial</vt:lpstr>
      <vt:lpstr>Bierstadt</vt:lpstr>
      <vt:lpstr>Calibri</vt:lpstr>
      <vt:lpstr>Calibri Light</vt:lpstr>
      <vt:lpstr>Söhne</vt:lpstr>
      <vt:lpstr>Office 2013 - 2022 Theme</vt:lpstr>
      <vt:lpstr>Building a just and equitable classroom through a well-planned syllabus</vt:lpstr>
      <vt:lpstr>The research</vt:lpstr>
      <vt:lpstr>Setting the tone for learning</vt:lpstr>
      <vt:lpstr>Action plan</vt:lpstr>
      <vt:lpstr>Examples of updates</vt:lpstr>
      <vt:lpstr>Examples of updates</vt:lpstr>
      <vt:lpstr>Other proposed updates</vt:lpstr>
      <vt:lpstr>Referenced works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Consultations:  A Framework for Productive In-Take Instructional Consultations</dc:title>
  <dc:creator>Quatez Scott</dc:creator>
  <cp:lastModifiedBy>Meghan Hayden</cp:lastModifiedBy>
  <cp:revision>5</cp:revision>
  <dcterms:created xsi:type="dcterms:W3CDTF">2023-11-27T15:53:51Z</dcterms:created>
  <dcterms:modified xsi:type="dcterms:W3CDTF">2024-05-01T20:23:24Z</dcterms:modified>
</cp:coreProperties>
</file>