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de4ff7c89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g3de4ff7c891_0_32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Aspen</a:t>
            </a:r>
            <a:endParaRPr/>
          </a:p>
        </p:txBody>
      </p:sp>
      <p:sp>
        <p:nvSpPr>
          <p:cNvPr id="54" name="Google Shape;54;g3de4ff7c891_0_32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de4ff7c891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3de4ff7c891_0_200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3de4ff7c891_0_200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de4ff7c891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3de4ff7c891_0_428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3de4ff7c891_0_428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de4ff7c89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3de4ff7c891_0_152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Designing for the most disabled, at-risk, or marginalized students benefits all students because it targets the highest concentration of barriers in a learning environment. These students are not experiencing different problems—they are experiencing the same challenges as their peers, but at a greater intensity: gaps in foundational knowledge, disengagement, lack of confidence, and limited access to individualized support.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When a program is built to meet needs at that level, it necessarily becomes more accessible, flexible, and responsive. The supports that help the most at-risk students—clear instruction, repetition, peer support, and multiple ways to engage—also strengthen learning for students who may be struggling less visibly.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this way, designing for the highest level of need doesn’t isolate a subgroup; it improves the overall system. It ensures that no student falls through the cracks while simultaneously enhancing comprehension, confidence, and engagement for all learners.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3de4ff7c891_0_152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e4ff7c891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3de4ff7c891_0_295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Esther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High-quality education is not just about content,it’s about how students learn and engage.”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Social Engagement)</a:t>
            </a:r>
            <a:endParaRPr sz="145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“First, it includes social engagement. When students interact, discuss, and participate, it leads to deeper and long-term learning.”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Hands-on learning</a:t>
            </a:r>
            <a:endParaRPr sz="145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“Second, it’s hands-on and active. Students learn more by doing and participating, rather than just listening.”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Technology)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“And finally, technology should be used intentionally, as a tool, not something students depend on. It should support learning, not replace interaction.”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de4ff7c891_0_295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e5ca43a5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de5ca43a54_2_0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Calvin</a:t>
            </a:r>
            <a:endParaRPr/>
          </a:p>
        </p:txBody>
      </p:sp>
      <p:sp>
        <p:nvSpPr>
          <p:cNvPr id="91" name="Google Shape;91;g3de5ca43a54_2_0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e4ff7c891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de4ff7c891_0_448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Calvin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chemeClr val="dk1"/>
                </a:solidFill>
              </a:rPr>
              <a:t>we spoke directly with younger students to understand their experience in the classroom today.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chemeClr val="dk1"/>
                </a:solidFill>
              </a:rPr>
              <a:t>They told us that they get easily distracted, especially by other students and their environment.</a:t>
            </a:r>
            <a:br>
              <a:rPr lang="en" sz="1450">
                <a:solidFill>
                  <a:schemeClr val="dk1"/>
                </a:solidFill>
              </a:rPr>
            </a:br>
            <a:r>
              <a:rPr lang="en" sz="1450">
                <a:solidFill>
                  <a:schemeClr val="dk1"/>
                </a:solidFill>
              </a:rPr>
              <a:t>Many said they struggle to stay focused and don’t always feel motivated to participate.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chemeClr val="dk1"/>
                </a:solidFill>
              </a:rPr>
              <a:t>They also shared that learning is more difficult when it’s not engaging, and they prefer more interactive and hands-on activities.</a:t>
            </a:r>
            <a:endParaRPr sz="145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18" name="Google Shape;118;g3de4ff7c891_0_448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e4ff7c8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3de4ff7c891_0_262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  <p:sp>
        <p:nvSpPr>
          <p:cNvPr id="152" name="Google Shape;152;g3de4ff7c891_0_262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e4ff7c891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de4ff7c891_0_322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</a:t>
            </a:r>
            <a:endParaRPr/>
          </a:p>
        </p:txBody>
      </p:sp>
      <p:sp>
        <p:nvSpPr>
          <p:cNvPr id="180" name="Google Shape;180;g3de4ff7c891_0_322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de4ff7c891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3de4ff7c891_0_490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We know this works because research consistently shows that engagement has to come before content.</a:t>
            </a:r>
            <a:endParaRPr sz="145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Without engagement, students don’t learn effectively.</a:t>
            </a:r>
            <a:endParaRPr sz="145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We also see that older students already have the communication and independence skills needed to lead and support others.</a:t>
            </a:r>
            <a:endParaRPr sz="145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Peer teaching has been shown to improve academic performance. Students who teach and explain concepts actually understand them better.</a:t>
            </a:r>
            <a:endParaRPr sz="1450"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50">
                <a:solidFill>
                  <a:schemeClr val="dk1"/>
                </a:solidFill>
              </a:rPr>
              <a:t>And active learning deepens understanding. When students are participating instead of just listening, they retain more and perform better.</a:t>
            </a:r>
            <a:endParaRPr sz="14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de4ff7c891_0_490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e4ff7c891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3de4ff7c891_0_351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Aspen</a:t>
            </a:r>
            <a:endParaRPr/>
          </a:p>
        </p:txBody>
      </p:sp>
      <p:sp>
        <p:nvSpPr>
          <p:cNvPr id="240" name="Google Shape;240;g3de4ff7c891_0_351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e4ff7c891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1143000"/>
            <a:ext cx="7315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3de4ff7c891_0_386:notes"/>
          <p:cNvSpPr txBox="1">
            <a:spLocks noGrp="1"/>
          </p:cNvSpPr>
          <p:nvPr>
            <p:ph type="body" idx="1"/>
          </p:nvPr>
        </p:nvSpPr>
        <p:spPr>
          <a:xfrm>
            <a:off x="914400" y="4400550"/>
            <a:ext cx="73152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Aspen</a:t>
            </a:r>
            <a:endParaRPr/>
          </a:p>
        </p:txBody>
      </p:sp>
      <p:sp>
        <p:nvSpPr>
          <p:cNvPr id="273" name="Google Shape;273;g3de4ff7c891_0_386:notes"/>
          <p:cNvSpPr txBox="1">
            <a:spLocks noGrp="1"/>
          </p:cNvSpPr>
          <p:nvPr>
            <p:ph type="sldNum" idx="12"/>
          </p:nvPr>
        </p:nvSpPr>
        <p:spPr>
          <a:xfrm>
            <a:off x="5179484" y="8685213"/>
            <a:ext cx="3962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548640" y="502920"/>
            <a:ext cx="27432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1000"/>
              <a:buFont typeface="Trebuchet MS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NEWTON FELLOWSHIP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" name="Google Shape;58;p14"/>
          <p:cNvCxnSpPr/>
          <p:nvPr/>
        </p:nvCxnSpPr>
        <p:spPr>
          <a:xfrm>
            <a:off x="548640" y="822960"/>
            <a:ext cx="1097400" cy="0"/>
          </a:xfrm>
          <a:prstGeom prst="straightConnector1">
            <a:avLst/>
          </a:prstGeom>
          <a:noFill/>
          <a:ln w="1905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59;p14"/>
          <p:cNvSpPr/>
          <p:nvPr/>
        </p:nvSpPr>
        <p:spPr>
          <a:xfrm>
            <a:off x="548650" y="914400"/>
            <a:ext cx="52773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800"/>
              <a:buFont typeface="Georgia"/>
              <a:buNone/>
            </a:pPr>
            <a:r>
              <a:rPr lang="en" sz="41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Rethinking Student Engagement</a:t>
            </a:r>
            <a:endParaRPr sz="4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548640" y="3344910"/>
            <a:ext cx="5029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lockdown during Covid accelerated the issues that public schools face in regards to student engagement, development, and learning.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548640" y="4754880"/>
            <a:ext cx="82296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r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Based on primary research · </a:t>
            </a:r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Boulder</a:t>
            </a:r>
            <a:r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, CO · 2026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48650" y="2372648"/>
            <a:ext cx="57876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800"/>
              <a:buFont typeface="Georgia"/>
              <a:buNone/>
            </a:pPr>
            <a:r>
              <a:rPr lang="en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Calvin Hawks, Ben Braun, Aspen Rawson, Esther Amato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575" y="822938"/>
            <a:ext cx="2902426" cy="385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3"/>
          <p:cNvSpPr/>
          <p:nvPr/>
        </p:nvSpPr>
        <p:spPr>
          <a:xfrm>
            <a:off x="548640" y="201168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10</a:t>
            </a:r>
            <a:r>
              <a:rPr lang="en" sz="900" b="1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3"/>
          <p:cNvSpPr/>
          <p:nvPr/>
        </p:nvSpPr>
        <p:spPr>
          <a:xfrm>
            <a:off x="457165" y="527438"/>
            <a:ext cx="77724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800"/>
              <a:buFont typeface="Georgia"/>
              <a:buNone/>
            </a:pPr>
            <a:r>
              <a:rPr lang="en" sz="38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Summary</a:t>
            </a:r>
            <a:endParaRPr sz="3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3"/>
          <p:cNvSpPr/>
          <p:nvPr/>
        </p:nvSpPr>
        <p:spPr>
          <a:xfrm>
            <a:off x="457175" y="1451235"/>
            <a:ext cx="2606100" cy="31548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457175" y="1451235"/>
            <a:ext cx="2606100" cy="3840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3"/>
          <p:cNvSpPr/>
          <p:nvPr/>
        </p:nvSpPr>
        <p:spPr>
          <a:xfrm>
            <a:off x="457175" y="1451235"/>
            <a:ext cx="2606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WHAT RESEARCH SHOWS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8" name="Google Shape;308;p23"/>
          <p:cNvCxnSpPr/>
          <p:nvPr/>
        </p:nvCxnSpPr>
        <p:spPr>
          <a:xfrm>
            <a:off x="594335" y="1972443"/>
            <a:ext cx="2331600" cy="0"/>
          </a:xfrm>
          <a:prstGeom prst="straightConnector1">
            <a:avLst/>
          </a:prstGeom>
          <a:noFill/>
          <a:ln w="10150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9" name="Google Shape;309;p23"/>
          <p:cNvSpPr/>
          <p:nvPr/>
        </p:nvSpPr>
        <p:spPr>
          <a:xfrm>
            <a:off x="594335" y="2009019"/>
            <a:ext cx="23316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Active learning beats passive lectures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594335" y="2237619"/>
            <a:ext cx="233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Students retain more and perform better when actively participating vs. listening.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1" name="Google Shape;311;p23"/>
          <p:cNvCxnSpPr/>
          <p:nvPr/>
        </p:nvCxnSpPr>
        <p:spPr>
          <a:xfrm>
            <a:off x="594335" y="2630811"/>
            <a:ext cx="2331600" cy="0"/>
          </a:xfrm>
          <a:prstGeom prst="straightConnector1">
            <a:avLst/>
          </a:prstGeom>
          <a:noFill/>
          <a:ln w="10150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2" name="Google Shape;312;p23"/>
          <p:cNvSpPr/>
          <p:nvPr/>
        </p:nvSpPr>
        <p:spPr>
          <a:xfrm>
            <a:off x="594335" y="2667387"/>
            <a:ext cx="23316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Engagement drives outcomes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594335" y="2895987"/>
            <a:ext cx="233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Participation leads to deeper retention and stronger academic results.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4" name="Google Shape;314;p23"/>
          <p:cNvCxnSpPr/>
          <p:nvPr/>
        </p:nvCxnSpPr>
        <p:spPr>
          <a:xfrm>
            <a:off x="594335" y="3289179"/>
            <a:ext cx="2331600" cy="0"/>
          </a:xfrm>
          <a:prstGeom prst="straightConnector1">
            <a:avLst/>
          </a:prstGeom>
          <a:noFill/>
          <a:ln w="10150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5" name="Google Shape;315;p23"/>
          <p:cNvSpPr/>
          <p:nvPr/>
        </p:nvSpPr>
        <p:spPr>
          <a:xfrm>
            <a:off x="594335" y="3325755"/>
            <a:ext cx="23316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Peer teaching raises scores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3"/>
          <p:cNvSpPr/>
          <p:nvPr/>
        </p:nvSpPr>
        <p:spPr>
          <a:xfrm>
            <a:off x="594335" y="3554355"/>
            <a:ext cx="233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Students who explain ideas to others show higher test scores and stronger understanding.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" name="Google Shape;317;p23"/>
          <p:cNvCxnSpPr/>
          <p:nvPr/>
        </p:nvCxnSpPr>
        <p:spPr>
          <a:xfrm>
            <a:off x="594335" y="3947547"/>
            <a:ext cx="2331600" cy="0"/>
          </a:xfrm>
          <a:prstGeom prst="straightConnector1">
            <a:avLst/>
          </a:prstGeom>
          <a:noFill/>
          <a:ln w="10150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8" name="Google Shape;318;p23"/>
          <p:cNvSpPr/>
          <p:nvPr/>
        </p:nvSpPr>
        <p:spPr>
          <a:xfrm>
            <a:off x="594335" y="3984123"/>
            <a:ext cx="23316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Collaboration boosts confidence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3"/>
          <p:cNvSpPr/>
          <p:nvPr/>
        </p:nvSpPr>
        <p:spPr>
          <a:xfrm>
            <a:off x="594335" y="4212723"/>
            <a:ext cx="233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Interaction and discussion naturally increases engagement and social confidence.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3"/>
          <p:cNvSpPr/>
          <p:nvPr/>
        </p:nvSpPr>
        <p:spPr>
          <a:xfrm>
            <a:off x="3291815" y="1459172"/>
            <a:ext cx="2606100" cy="3154800"/>
          </a:xfrm>
          <a:prstGeom prst="rect">
            <a:avLst/>
          </a:prstGeom>
          <a:solidFill>
            <a:srgbClr val="EAF6F5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3"/>
          <p:cNvSpPr/>
          <p:nvPr/>
        </p:nvSpPr>
        <p:spPr>
          <a:xfrm>
            <a:off x="3291815" y="1451235"/>
            <a:ext cx="2606100" cy="3840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3"/>
          <p:cNvSpPr/>
          <p:nvPr/>
        </p:nvSpPr>
        <p:spPr>
          <a:xfrm>
            <a:off x="3291825" y="1451225"/>
            <a:ext cx="26061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OUR SOLUTION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3"/>
          <p:cNvSpPr/>
          <p:nvPr/>
        </p:nvSpPr>
        <p:spPr>
          <a:xfrm>
            <a:off x="3428975" y="1926724"/>
            <a:ext cx="2331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Georgia"/>
              <a:buNone/>
            </a:pPr>
            <a:r>
              <a:rPr lang="en" sz="19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Student Teaching Students</a:t>
            </a:r>
            <a:r>
              <a:rPr lang="en" sz="19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 Program</a:t>
            </a:r>
            <a:endParaRPr sz="1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3"/>
          <p:cNvSpPr/>
          <p:nvPr/>
        </p:nvSpPr>
        <p:spPr>
          <a:xfrm>
            <a:off x="3428975" y="2859411"/>
            <a:ext cx="63900" cy="639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3"/>
          <p:cNvSpPr/>
          <p:nvPr/>
        </p:nvSpPr>
        <p:spPr>
          <a:xfrm>
            <a:off x="3611855" y="2731395"/>
            <a:ext cx="21489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Students teach and support other students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3"/>
          <p:cNvSpPr/>
          <p:nvPr/>
        </p:nvSpPr>
        <p:spPr>
          <a:xfrm>
            <a:off x="3428975" y="3243459"/>
            <a:ext cx="63900" cy="639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"/>
          <p:cNvSpPr/>
          <p:nvPr/>
        </p:nvSpPr>
        <p:spPr>
          <a:xfrm>
            <a:off x="3611855" y="3115443"/>
            <a:ext cx="21489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Built into existing time</a:t>
            </a:r>
            <a:r>
              <a:rPr lang="en" sz="1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no schedule disruption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3"/>
          <p:cNvSpPr/>
          <p:nvPr/>
        </p:nvSpPr>
        <p:spPr>
          <a:xfrm>
            <a:off x="3428975" y="3627507"/>
            <a:ext cx="63900" cy="639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3"/>
          <p:cNvSpPr/>
          <p:nvPr/>
        </p:nvSpPr>
        <p:spPr>
          <a:xfrm>
            <a:off x="3611855" y="3499491"/>
            <a:ext cx="21489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Focus on discussion, explanation, and interaction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3"/>
          <p:cNvSpPr/>
          <p:nvPr/>
        </p:nvSpPr>
        <p:spPr>
          <a:xfrm>
            <a:off x="3428975" y="4011555"/>
            <a:ext cx="63900" cy="639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"/>
          <p:cNvSpPr/>
          <p:nvPr/>
        </p:nvSpPr>
        <p:spPr>
          <a:xfrm>
            <a:off x="3611855" y="3883539"/>
            <a:ext cx="21489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Encourages</a:t>
            </a: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face-to-face, screen-free participation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3"/>
          <p:cNvSpPr/>
          <p:nvPr/>
        </p:nvSpPr>
        <p:spPr>
          <a:xfrm>
            <a:off x="3428975" y="4395603"/>
            <a:ext cx="63900" cy="639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3"/>
          <p:cNvSpPr/>
          <p:nvPr/>
        </p:nvSpPr>
        <p:spPr>
          <a:xfrm>
            <a:off x="3611855" y="4267587"/>
            <a:ext cx="21489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Builds confidence and communication skills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3"/>
          <p:cNvSpPr/>
          <p:nvPr/>
        </p:nvSpPr>
        <p:spPr>
          <a:xfrm>
            <a:off x="6080735" y="1451235"/>
            <a:ext cx="2606100" cy="3154800"/>
          </a:xfrm>
          <a:prstGeom prst="rect">
            <a:avLst/>
          </a:prstGeom>
          <a:solidFill>
            <a:srgbClr val="FDF0F0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3"/>
          <p:cNvSpPr/>
          <p:nvPr/>
        </p:nvSpPr>
        <p:spPr>
          <a:xfrm>
            <a:off x="6080735" y="1451235"/>
            <a:ext cx="2606100" cy="3840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3"/>
          <p:cNvSpPr/>
          <p:nvPr/>
        </p:nvSpPr>
        <p:spPr>
          <a:xfrm>
            <a:off x="6080735" y="1451235"/>
            <a:ext cx="2606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WHY IT WORKS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7" name="Google Shape;337;p23"/>
          <p:cNvCxnSpPr/>
          <p:nvPr/>
        </p:nvCxnSpPr>
        <p:spPr>
          <a:xfrm>
            <a:off x="6217895" y="1972443"/>
            <a:ext cx="23316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8" name="Google Shape;338;p23"/>
          <p:cNvSpPr/>
          <p:nvPr/>
        </p:nvSpPr>
        <p:spPr>
          <a:xfrm>
            <a:off x="6217895" y="2009019"/>
            <a:ext cx="23316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D63A3A"/>
                </a:solidFill>
                <a:latin typeface="Calibri"/>
                <a:ea typeface="Calibri"/>
                <a:cs typeface="Calibri"/>
                <a:sym typeface="Calibri"/>
              </a:rPr>
              <a:t>Makes students active, not passive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3"/>
          <p:cNvSpPr/>
          <p:nvPr/>
        </p:nvSpPr>
        <p:spPr>
          <a:xfrm>
            <a:off x="6217895" y="2237619"/>
            <a:ext cx="233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Learning through explanation and discussion instead of just listening.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0" name="Google Shape;340;p23"/>
          <p:cNvCxnSpPr/>
          <p:nvPr/>
        </p:nvCxnSpPr>
        <p:spPr>
          <a:xfrm>
            <a:off x="6217895" y="2630811"/>
            <a:ext cx="23316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1" name="Google Shape;341;p23"/>
          <p:cNvSpPr/>
          <p:nvPr/>
        </p:nvSpPr>
        <p:spPr>
          <a:xfrm>
            <a:off x="6217895" y="2667387"/>
            <a:ext cx="23316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D63A3A"/>
                </a:solidFill>
                <a:latin typeface="Calibri"/>
                <a:ea typeface="Calibri"/>
                <a:cs typeface="Calibri"/>
                <a:sym typeface="Calibri"/>
              </a:rPr>
              <a:t>Rebuilds social confidence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3"/>
          <p:cNvSpPr/>
          <p:nvPr/>
        </p:nvSpPr>
        <p:spPr>
          <a:xfrm>
            <a:off x="6217895" y="2895987"/>
            <a:ext cx="233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Regular peer interaction restores communication skills lost during COVID.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3" name="Google Shape;343;p23"/>
          <p:cNvCxnSpPr/>
          <p:nvPr/>
        </p:nvCxnSpPr>
        <p:spPr>
          <a:xfrm>
            <a:off x="6217895" y="3289179"/>
            <a:ext cx="23316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4" name="Google Shape;344;p23"/>
          <p:cNvSpPr/>
          <p:nvPr/>
        </p:nvSpPr>
        <p:spPr>
          <a:xfrm>
            <a:off x="6217895" y="3325755"/>
            <a:ext cx="23316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D63A3A"/>
                </a:solidFill>
                <a:latin typeface="Calibri"/>
                <a:ea typeface="Calibri"/>
                <a:cs typeface="Calibri"/>
                <a:sym typeface="Calibri"/>
              </a:rPr>
              <a:t>Addresses the root cause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3"/>
          <p:cNvSpPr/>
          <p:nvPr/>
        </p:nvSpPr>
        <p:spPr>
          <a:xfrm>
            <a:off x="6217895" y="3554355"/>
            <a:ext cx="233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Disengagement comes from isolation and passivity</a:t>
            </a:r>
            <a:r>
              <a:rPr lang="en" sz="95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this program directly reverses both.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6" name="Google Shape;346;p23"/>
          <p:cNvCxnSpPr/>
          <p:nvPr/>
        </p:nvCxnSpPr>
        <p:spPr>
          <a:xfrm>
            <a:off x="6217895" y="3947547"/>
            <a:ext cx="23316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7" name="Google Shape;347;p23"/>
          <p:cNvSpPr/>
          <p:nvPr/>
        </p:nvSpPr>
        <p:spPr>
          <a:xfrm>
            <a:off x="6217895" y="3984123"/>
            <a:ext cx="23316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950"/>
              <a:buFont typeface="Calibri"/>
              <a:buNone/>
            </a:pPr>
            <a:r>
              <a:rPr lang="en" sz="950" b="1" i="0" u="none" strike="noStrike" cap="none">
                <a:solidFill>
                  <a:srgbClr val="D63A3A"/>
                </a:solidFill>
                <a:latin typeface="Calibri"/>
                <a:ea typeface="Calibri"/>
                <a:cs typeface="Calibri"/>
                <a:sym typeface="Calibri"/>
              </a:rPr>
              <a:t>Prepares for real life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3"/>
          <p:cNvSpPr/>
          <p:nvPr/>
        </p:nvSpPr>
        <p:spPr>
          <a:xfrm>
            <a:off x="6217895" y="4212723"/>
            <a:ext cx="233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Builds collaboration and communication skills students need beyond school.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3"/>
          <p:cNvSpPr/>
          <p:nvPr/>
        </p:nvSpPr>
        <p:spPr>
          <a:xfrm>
            <a:off x="0" y="4892040"/>
            <a:ext cx="9144000" cy="251400"/>
          </a:xfrm>
          <a:prstGeom prst="rect">
            <a:avLst/>
          </a:prstGeom>
          <a:solidFill>
            <a:srgbClr val="111111"/>
          </a:solidFill>
          <a:ln w="12700" cap="flat" cmpd="sng">
            <a:solidFill>
              <a:srgbClr val="1111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4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4"/>
          <p:cNvSpPr/>
          <p:nvPr/>
        </p:nvSpPr>
        <p:spPr>
          <a:xfrm>
            <a:off x="548640" y="640080"/>
            <a:ext cx="47550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5800"/>
              <a:buFont typeface="Georgia"/>
              <a:buNone/>
            </a:pPr>
            <a:r>
              <a:rPr lang="en" sz="58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Thank You</a:t>
            </a:r>
            <a:endParaRPr sz="5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4"/>
          <p:cNvSpPr/>
          <p:nvPr/>
        </p:nvSpPr>
        <p:spPr>
          <a:xfrm>
            <a:off x="548640" y="1920240"/>
            <a:ext cx="1280100" cy="549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4"/>
          <p:cNvSpPr/>
          <p:nvPr/>
        </p:nvSpPr>
        <p:spPr>
          <a:xfrm>
            <a:off x="548640" y="2103120"/>
            <a:ext cx="47550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4800"/>
              <a:buFont typeface="Georgia"/>
              <a:buNone/>
            </a:pPr>
            <a:r>
              <a:rPr lang="en" sz="4800" b="1" i="0" u="none" strike="noStrike" cap="none">
                <a:solidFill>
                  <a:srgbClr val="D63A3A"/>
                </a:solidFill>
                <a:latin typeface="Georgia"/>
                <a:ea typeface="Georgia"/>
                <a:cs typeface="Georgia"/>
                <a:sym typeface="Georgia"/>
              </a:rPr>
              <a:t>Questions?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4"/>
          <p:cNvSpPr/>
          <p:nvPr/>
        </p:nvSpPr>
        <p:spPr>
          <a:xfrm>
            <a:off x="548640" y="4754880"/>
            <a:ext cx="47550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Students Teaching Students</a:t>
            </a:r>
            <a:r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·  </a:t>
            </a:r>
            <a:r>
              <a:rPr lang="en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Boulder</a:t>
            </a:r>
            <a:r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, CO  ·  2026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24" descr="the quiz question answer to the icon vector. Isolated contour symbol illustration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702" y="640073"/>
            <a:ext cx="4194299" cy="419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5"/>
          <p:cNvSpPr/>
          <p:nvPr/>
        </p:nvSpPr>
        <p:spPr>
          <a:xfrm>
            <a:off x="548640" y="201168"/>
            <a:ext cx="5486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DISCLAIMER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5"/>
          <p:cNvSpPr/>
          <p:nvPr/>
        </p:nvSpPr>
        <p:spPr>
          <a:xfrm>
            <a:off x="548650" y="548646"/>
            <a:ext cx="45720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800"/>
              <a:buFont typeface="Georgia"/>
              <a:buNone/>
            </a:pPr>
            <a:r>
              <a:rPr lang="en" sz="28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Our Primary Source: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800"/>
              <a:buFont typeface="Georgia"/>
              <a:buNone/>
            </a:pPr>
            <a:r>
              <a:rPr lang="en" sz="28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Kirk Hawks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5"/>
          <p:cNvSpPr/>
          <p:nvPr/>
        </p:nvSpPr>
        <p:spPr>
          <a:xfrm>
            <a:off x="548650" y="1822052"/>
            <a:ext cx="4114800" cy="9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Char char="-"/>
            </a:pPr>
            <a:r>
              <a:rPr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15 year </a:t>
            </a:r>
            <a:r>
              <a:rPr lang="en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educator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Calibri"/>
              <a:buChar char="-"/>
            </a:pPr>
            <a:r>
              <a:rPr lang="en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alternative school </a:t>
            </a:r>
            <a:r>
              <a:rPr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for at-risk 8-12th students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This doesn't represent the student population as a whole but the problems are the same.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5"/>
          <p:cNvSpPr/>
          <p:nvPr/>
        </p:nvSpPr>
        <p:spPr>
          <a:xfrm>
            <a:off x="514600" y="3223949"/>
            <a:ext cx="41148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alibri"/>
              <a:buNone/>
            </a:pPr>
            <a:r>
              <a:rPr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His students are a magnified version of the problem that is happening everywhere.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alibri"/>
              <a:buNone/>
            </a:pP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alibri"/>
              <a:buNone/>
            </a:pPr>
            <a:r>
              <a:rPr lang="en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By designing a program centered around the most at risk students, we create a program that addresses the needs of all students.</a:t>
            </a:r>
            <a:endParaRPr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4475" y="332943"/>
            <a:ext cx="3285281" cy="436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548640" y="201168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2 / HIGH QUALITY EDUCATION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365850" y="650575"/>
            <a:ext cx="85578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600"/>
              <a:buFont typeface="Georgia"/>
              <a:buNone/>
            </a:pPr>
            <a:r>
              <a:rPr lang="en" sz="28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What Does High-Quality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8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Education Look Like?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365825" y="1497133"/>
            <a:ext cx="4937700" cy="8688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365825" y="1497133"/>
            <a:ext cx="54900" cy="8688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548705" y="1588573"/>
            <a:ext cx="4572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800"/>
              <a:buFont typeface="Trebuchet MS"/>
              <a:buNone/>
            </a:pPr>
            <a:r>
              <a:rPr lang="en" sz="1200" b="1">
                <a:solidFill>
                  <a:srgbClr val="1A6FBF"/>
                </a:solidFill>
                <a:latin typeface="Trebuchet MS"/>
                <a:ea typeface="Trebuchet MS"/>
                <a:cs typeface="Trebuchet MS"/>
                <a:sym typeface="Trebuchet MS"/>
              </a:rPr>
              <a:t>SOCIAL </a:t>
            </a:r>
            <a:r>
              <a:rPr lang="en" sz="1200" b="1" i="0" u="none" strike="noStrike" cap="none">
                <a:solidFill>
                  <a:srgbClr val="1A6FBF"/>
                </a:solidFill>
                <a:latin typeface="Trebuchet MS"/>
                <a:ea typeface="Trebuchet MS"/>
                <a:cs typeface="Trebuchet MS"/>
                <a:sym typeface="Trebuchet MS"/>
              </a:rPr>
              <a:t>ENGAGEMENT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" name="Google Shape;75;p15"/>
          <p:cNvCxnSpPr/>
          <p:nvPr/>
        </p:nvCxnSpPr>
        <p:spPr>
          <a:xfrm>
            <a:off x="548705" y="1844605"/>
            <a:ext cx="45264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" name="Google Shape;76;p15"/>
          <p:cNvSpPr/>
          <p:nvPr/>
        </p:nvSpPr>
        <p:spPr>
          <a:xfrm>
            <a:off x="548705" y="1917757"/>
            <a:ext cx="45720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alibri"/>
              <a:buNone/>
            </a:pPr>
            <a:r>
              <a:rPr lang="en" sz="16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Results in long-term student learning.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365800" y="2594398"/>
            <a:ext cx="4937700" cy="868800"/>
          </a:xfrm>
          <a:prstGeom prst="rect">
            <a:avLst/>
          </a:prstGeom>
          <a:solidFill>
            <a:srgbClr val="EAF6F5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365800" y="2594398"/>
            <a:ext cx="54900" cy="8688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548680" y="2685838"/>
            <a:ext cx="4572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Pts val="800"/>
              <a:buFont typeface="Trebuchet MS"/>
              <a:buNone/>
            </a:pPr>
            <a:r>
              <a:rPr lang="en" sz="1200" b="1">
                <a:solidFill>
                  <a:srgbClr val="2A9D8F"/>
                </a:solidFill>
                <a:latin typeface="Trebuchet MS"/>
                <a:ea typeface="Trebuchet MS"/>
                <a:cs typeface="Trebuchet MS"/>
                <a:sym typeface="Trebuchet MS"/>
              </a:rPr>
              <a:t>HANDS-ON &amp; PROJECT-BASED LEARNING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Google Shape;80;p15"/>
          <p:cNvCxnSpPr/>
          <p:nvPr/>
        </p:nvCxnSpPr>
        <p:spPr>
          <a:xfrm>
            <a:off x="548680" y="2941870"/>
            <a:ext cx="45264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81;p15"/>
          <p:cNvSpPr/>
          <p:nvPr/>
        </p:nvSpPr>
        <p:spPr>
          <a:xfrm>
            <a:off x="548680" y="3015022"/>
            <a:ext cx="45720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alibri"/>
              <a:buNone/>
            </a:pPr>
            <a:r>
              <a:rPr lang="en" sz="1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Active doing over passive listening.</a:t>
            </a:r>
            <a:endParaRPr sz="16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365850" y="3691663"/>
            <a:ext cx="4937700" cy="868800"/>
          </a:xfrm>
          <a:prstGeom prst="rect">
            <a:avLst/>
          </a:prstGeom>
          <a:solidFill>
            <a:srgbClr val="FDF0F0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365850" y="3691663"/>
            <a:ext cx="54900" cy="8688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548730" y="3783103"/>
            <a:ext cx="45720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800"/>
              <a:buFont typeface="Trebuchet MS"/>
              <a:buNone/>
            </a:pPr>
            <a:r>
              <a:rPr lang="en" sz="1200" b="1">
                <a:solidFill>
                  <a:srgbClr val="D63A3A"/>
                </a:solidFill>
                <a:latin typeface="Trebuchet MS"/>
                <a:ea typeface="Trebuchet MS"/>
                <a:cs typeface="Trebuchet MS"/>
                <a:sym typeface="Trebuchet MS"/>
              </a:rPr>
              <a:t>INTENTIONAL TECHNOLOGY USE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15"/>
          <p:cNvCxnSpPr/>
          <p:nvPr/>
        </p:nvCxnSpPr>
        <p:spPr>
          <a:xfrm>
            <a:off x="548730" y="4039135"/>
            <a:ext cx="45264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15"/>
          <p:cNvSpPr/>
          <p:nvPr/>
        </p:nvSpPr>
        <p:spPr>
          <a:xfrm>
            <a:off x="548705" y="4161637"/>
            <a:ext cx="45720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Calibri"/>
              <a:buNone/>
            </a:pPr>
            <a:r>
              <a:rPr lang="en" sz="1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Technology as a tool, not a crutch. Used with purpose.</a:t>
            </a:r>
            <a:endParaRPr sz="16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300" y="1793763"/>
            <a:ext cx="3444302" cy="2296202"/>
          </a:xfrm>
          <a:prstGeom prst="rect">
            <a:avLst/>
          </a:prstGeom>
          <a:noFill/>
          <a:ln w="381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548655" y="201175"/>
            <a:ext cx="852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3 / PROBLEM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485600" y="499600"/>
            <a:ext cx="75702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800"/>
              <a:buFont typeface="Georgia"/>
              <a:buNone/>
            </a:pPr>
            <a:r>
              <a:rPr lang="en" sz="38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Reduced Social Engagement</a:t>
            </a:r>
            <a:endParaRPr sz="3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206025" y="1326800"/>
            <a:ext cx="2781600" cy="36942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206026" y="1369130"/>
            <a:ext cx="2692200" cy="3840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206025" y="1298923"/>
            <a:ext cx="2692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SOCIAL SKILLS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315515" y="1815508"/>
            <a:ext cx="24732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1100"/>
              <a:buFont typeface="Calibri"/>
              <a:buNone/>
            </a:pPr>
            <a:r>
              <a:rPr lang="en" sz="1500" b="1" i="0" u="none" strike="noStrike" cap="none">
                <a:solidFill>
                  <a:srgbClr val="D63A3A"/>
                </a:solidFill>
                <a:latin typeface="Calibri"/>
                <a:ea typeface="Calibri"/>
                <a:cs typeface="Calibri"/>
                <a:sym typeface="Calibri"/>
              </a:rPr>
              <a:t>Stopped talking in class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341150" y="2200625"/>
            <a:ext cx="25824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2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12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got used to phones as a method of communication during lockdown and have deficient social skills.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6"/>
          <p:cNvSpPr/>
          <p:nvPr/>
        </p:nvSpPr>
        <p:spPr>
          <a:xfrm>
            <a:off x="341150" y="2928650"/>
            <a:ext cx="24732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1100"/>
              <a:buFont typeface="Calibri"/>
              <a:buNone/>
            </a:pP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“We’ve had to teach them how to have conversations”</a:t>
            </a:r>
            <a:endParaRPr sz="1300" b="0" i="0" u="none" strike="noStrike" cap="non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356725" y="3620400"/>
            <a:ext cx="24732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1100"/>
              <a:buFont typeface="Calibri"/>
              <a:buNone/>
            </a:pPr>
            <a:r>
              <a:rPr lang="en" sz="1600" b="1" i="0" u="none" strike="noStrike" cap="none">
                <a:solidFill>
                  <a:srgbClr val="D63A3A"/>
                </a:solidFill>
                <a:latin typeface="Calibri"/>
                <a:ea typeface="Calibri"/>
                <a:cs typeface="Calibri"/>
                <a:sym typeface="Calibri"/>
              </a:rPr>
              <a:t>Youngest students</a:t>
            </a:r>
            <a:r>
              <a:rPr lang="en" sz="1600" b="1">
                <a:solidFill>
                  <a:srgbClr val="D63A3A"/>
                </a:solidFill>
                <a:latin typeface="Calibri"/>
                <a:ea typeface="Calibri"/>
                <a:cs typeface="Calibri"/>
                <a:sym typeface="Calibri"/>
              </a:rPr>
              <a:t> affected more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341150" y="4151125"/>
            <a:ext cx="2473200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2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8th–10th graders (in 3rd–</a:t>
            </a:r>
            <a:r>
              <a:rPr lang="en" sz="12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" sz="12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 grade during COVID) show the deepest regression.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6307800" y="1322551"/>
            <a:ext cx="2582400" cy="36942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6292887" y="1345805"/>
            <a:ext cx="2582400" cy="4305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6"/>
          <p:cNvSpPr/>
          <p:nvPr/>
        </p:nvSpPr>
        <p:spPr>
          <a:xfrm>
            <a:off x="6307812" y="1351905"/>
            <a:ext cx="25824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ACADEMIC SKILLS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6411300" y="1890171"/>
            <a:ext cx="23724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1100"/>
              <a:buFont typeface="Calibri"/>
              <a:buNone/>
            </a:pPr>
            <a:r>
              <a:rPr lang="en" sz="1800" b="1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Lack of skills in the “Three R’s” Reading, Riting, and Rithmetic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" name="Google Shape;108;p16"/>
          <p:cNvCxnSpPr/>
          <p:nvPr/>
        </p:nvCxnSpPr>
        <p:spPr>
          <a:xfrm>
            <a:off x="6412806" y="4165714"/>
            <a:ext cx="2372400" cy="0"/>
          </a:xfrm>
          <a:prstGeom prst="straightConnector1">
            <a:avLst/>
          </a:prstGeom>
          <a:noFill/>
          <a:ln w="9525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16"/>
          <p:cNvSpPr/>
          <p:nvPr/>
        </p:nvSpPr>
        <p:spPr>
          <a:xfrm>
            <a:off x="6411312" y="3178426"/>
            <a:ext cx="23724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1100"/>
              <a:buFont typeface="Calibri"/>
              <a:buNone/>
            </a:pPr>
            <a:r>
              <a:rPr lang="en" sz="1800" b="1" i="0" u="none" strike="noStrike" cap="none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en" sz="1800" b="1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In a lot of cases, we’re graduating functional illiterates</a:t>
            </a:r>
            <a:r>
              <a:rPr lang="en" sz="1800" b="1" i="0" u="none" strike="noStrike" cap="none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6411312" y="4290252"/>
            <a:ext cx="23724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1100"/>
              <a:buFont typeface="Calibri"/>
              <a:buNone/>
            </a:pPr>
            <a:r>
              <a:rPr lang="en" sz="1800" b="1" i="0" u="none" strike="noStrike" cap="none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Engagement </a:t>
            </a:r>
            <a:r>
              <a:rPr lang="en" sz="1800" b="1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must</a:t>
            </a:r>
            <a:r>
              <a:rPr lang="en" sz="1800" b="1" i="0" u="none" strike="noStrike" cap="none">
                <a:solidFill>
                  <a:srgbClr val="1A6FBF"/>
                </a:solidFill>
                <a:latin typeface="Calibri"/>
                <a:ea typeface="Calibri"/>
                <a:cs typeface="Calibri"/>
                <a:sym typeface="Calibri"/>
              </a:rPr>
              <a:t> come before content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Google Shape;111;p16"/>
          <p:cNvCxnSpPr/>
          <p:nvPr/>
        </p:nvCxnSpPr>
        <p:spPr>
          <a:xfrm>
            <a:off x="356716" y="2885816"/>
            <a:ext cx="2473200" cy="0"/>
          </a:xfrm>
          <a:prstGeom prst="straightConnector1">
            <a:avLst/>
          </a:prstGeom>
          <a:noFill/>
          <a:ln w="9525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" name="Google Shape;112;p16"/>
          <p:cNvCxnSpPr/>
          <p:nvPr/>
        </p:nvCxnSpPr>
        <p:spPr>
          <a:xfrm>
            <a:off x="315516" y="3620395"/>
            <a:ext cx="2473200" cy="0"/>
          </a:xfrm>
          <a:prstGeom prst="straightConnector1">
            <a:avLst/>
          </a:prstGeom>
          <a:noFill/>
          <a:ln w="9525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" name="Google Shape;113;p16"/>
          <p:cNvCxnSpPr/>
          <p:nvPr/>
        </p:nvCxnSpPr>
        <p:spPr>
          <a:xfrm>
            <a:off x="6412806" y="2885814"/>
            <a:ext cx="2372400" cy="0"/>
          </a:xfrm>
          <a:prstGeom prst="straightConnector1">
            <a:avLst/>
          </a:prstGeom>
          <a:noFill/>
          <a:ln w="9525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075" y="1344549"/>
            <a:ext cx="2748337" cy="3650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548640" y="201168"/>
            <a:ext cx="3657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r>
              <a:rPr lang="en" sz="900" b="1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  /  EVIDENCE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442815" y="475363"/>
            <a:ext cx="5486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400"/>
              <a:buFont typeface="Georgia"/>
              <a:buNone/>
            </a:pPr>
            <a:r>
              <a:rPr lang="en" sz="44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Evidence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274320" y="1473756"/>
            <a:ext cx="2011800" cy="3017400"/>
          </a:xfrm>
          <a:prstGeom prst="rect">
            <a:avLst/>
          </a:prstGeom>
          <a:solidFill>
            <a:srgbClr val="FDF0F0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7"/>
          <p:cNvSpPr/>
          <p:nvPr/>
        </p:nvSpPr>
        <p:spPr>
          <a:xfrm>
            <a:off x="274320" y="1473756"/>
            <a:ext cx="2011800" cy="549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411480" y="1565196"/>
            <a:ext cx="640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2400"/>
              <a:buFont typeface="Georgia"/>
              <a:buNone/>
            </a:pPr>
            <a:r>
              <a:rPr lang="en" sz="2400" b="1" i="0" u="none" strike="noStrike" cap="none">
                <a:solidFill>
                  <a:srgbClr val="D63A3A"/>
                </a:solidFill>
                <a:latin typeface="Georgia"/>
                <a:ea typeface="Georgia"/>
                <a:cs typeface="Georgia"/>
                <a:sym typeface="Georgia"/>
              </a:rPr>
              <a:t>01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" name="Google Shape;126;p17"/>
          <p:cNvCxnSpPr/>
          <p:nvPr/>
        </p:nvCxnSpPr>
        <p:spPr>
          <a:xfrm>
            <a:off x="411480" y="2040857"/>
            <a:ext cx="16641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17"/>
          <p:cNvSpPr/>
          <p:nvPr/>
        </p:nvSpPr>
        <p:spPr>
          <a:xfrm>
            <a:off x="411480" y="2155786"/>
            <a:ext cx="173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sz="18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15-Year Educator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411480" y="2498378"/>
            <a:ext cx="17373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Kirk Hawks taught at-risk high schoolers through COVID and after. His classroom observations on social regression and academic gaps are our primary source of evidence.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2441448" y="1473756"/>
            <a:ext cx="2011800" cy="30174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7"/>
          <p:cNvSpPr/>
          <p:nvPr/>
        </p:nvSpPr>
        <p:spPr>
          <a:xfrm>
            <a:off x="2441448" y="1473756"/>
            <a:ext cx="2011800" cy="549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7"/>
          <p:cNvSpPr/>
          <p:nvPr/>
        </p:nvSpPr>
        <p:spPr>
          <a:xfrm>
            <a:off x="2578608" y="1565196"/>
            <a:ext cx="640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2400"/>
              <a:buFont typeface="Georgia"/>
              <a:buNone/>
            </a:pPr>
            <a:r>
              <a:rPr lang="en" sz="2400" b="1" i="0" u="none" strike="noStrike" cap="none">
                <a:solidFill>
                  <a:srgbClr val="1A6FBF"/>
                </a:solidFill>
                <a:latin typeface="Georgia"/>
                <a:ea typeface="Georgia"/>
                <a:cs typeface="Georgia"/>
                <a:sym typeface="Georgia"/>
              </a:rPr>
              <a:t>02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17"/>
          <p:cNvCxnSpPr/>
          <p:nvPr/>
        </p:nvCxnSpPr>
        <p:spPr>
          <a:xfrm>
            <a:off x="2578608" y="2045035"/>
            <a:ext cx="16641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3" name="Google Shape;133;p17"/>
          <p:cNvSpPr/>
          <p:nvPr/>
        </p:nvSpPr>
        <p:spPr>
          <a:xfrm>
            <a:off x="2578608" y="2139075"/>
            <a:ext cx="173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170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sz="18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Public Survey via Social Media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2589748" y="2778279"/>
            <a:ext cx="17373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Distributed to social media followers. Captures how parents, students, and teachers perceive shifts in student behavior, engagement, and learning since COVID.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4608576" y="1473756"/>
            <a:ext cx="2011800" cy="3017400"/>
          </a:xfrm>
          <a:prstGeom prst="rect">
            <a:avLst/>
          </a:prstGeom>
          <a:solidFill>
            <a:srgbClr val="EAF6F5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4608576" y="1473756"/>
            <a:ext cx="2011800" cy="549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7"/>
          <p:cNvSpPr/>
          <p:nvPr/>
        </p:nvSpPr>
        <p:spPr>
          <a:xfrm>
            <a:off x="4745736" y="1565196"/>
            <a:ext cx="640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Pts val="2400"/>
              <a:buFont typeface="Georgia"/>
              <a:buNone/>
            </a:pPr>
            <a:r>
              <a:rPr lang="en" sz="2400" b="1" i="0" u="none" strike="noStrike" cap="none">
                <a:solidFill>
                  <a:srgbClr val="2A9D8F"/>
                </a:solidFill>
                <a:latin typeface="Georgia"/>
                <a:ea typeface="Georgia"/>
                <a:cs typeface="Georgia"/>
                <a:sym typeface="Georgia"/>
              </a:rPr>
              <a:t>03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17"/>
          <p:cNvCxnSpPr/>
          <p:nvPr/>
        </p:nvCxnSpPr>
        <p:spPr>
          <a:xfrm>
            <a:off x="4745736" y="2065923"/>
            <a:ext cx="16641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" name="Google Shape;139;p17"/>
          <p:cNvSpPr/>
          <p:nvPr/>
        </p:nvSpPr>
        <p:spPr>
          <a:xfrm>
            <a:off x="4745736" y="2164141"/>
            <a:ext cx="173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sz="18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Interviews with Younger Students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4745736" y="2797775"/>
            <a:ext cx="17373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Direct conversations with younger kids in school now. Provided perspective on technology dependence and social discomfort.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7"/>
          <p:cNvSpPr/>
          <p:nvPr/>
        </p:nvSpPr>
        <p:spPr>
          <a:xfrm>
            <a:off x="6775704" y="1469578"/>
            <a:ext cx="2011800" cy="3017400"/>
          </a:xfrm>
          <a:prstGeom prst="rect">
            <a:avLst/>
          </a:prstGeom>
          <a:solidFill>
            <a:srgbClr val="F0EBF8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7"/>
          <p:cNvSpPr/>
          <p:nvPr/>
        </p:nvSpPr>
        <p:spPr>
          <a:xfrm>
            <a:off x="6775704" y="1473756"/>
            <a:ext cx="2011800" cy="54900"/>
          </a:xfrm>
          <a:prstGeom prst="rect">
            <a:avLst/>
          </a:prstGeom>
          <a:solidFill>
            <a:srgbClr val="7B5EA7"/>
          </a:solidFill>
          <a:ln w="12700" cap="flat" cmpd="sng">
            <a:solidFill>
              <a:srgbClr val="7B5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6912864" y="1565196"/>
            <a:ext cx="640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B5EA7"/>
              </a:buClr>
              <a:buSzPts val="2400"/>
              <a:buFont typeface="Georgia"/>
              <a:buNone/>
            </a:pPr>
            <a:r>
              <a:rPr lang="en" sz="2400" b="1" i="0" u="none" strike="noStrike" cap="none">
                <a:solidFill>
                  <a:srgbClr val="7B5EA7"/>
                </a:solidFill>
                <a:latin typeface="Georgia"/>
                <a:ea typeface="Georgia"/>
                <a:cs typeface="Georgia"/>
                <a:sym typeface="Georgia"/>
              </a:rPr>
              <a:t>04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Google Shape;144;p17"/>
          <p:cNvCxnSpPr/>
          <p:nvPr/>
        </p:nvCxnSpPr>
        <p:spPr>
          <a:xfrm>
            <a:off x="6912864" y="2070101"/>
            <a:ext cx="16641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" name="Google Shape;145;p17"/>
          <p:cNvSpPr/>
          <p:nvPr/>
        </p:nvSpPr>
        <p:spPr>
          <a:xfrm>
            <a:off x="6912864" y="2172496"/>
            <a:ext cx="173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sz="18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Peer-Reviewed Studies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6912864" y="2859047"/>
            <a:ext cx="17373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Active learning beats passive lectures. Engagement drives outcomes. Peer teaching raises scores. Collaboration boosts confidence and social skills.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0" y="4824875"/>
            <a:ext cx="9144000" cy="318600"/>
          </a:xfrm>
          <a:prstGeom prst="rect">
            <a:avLst/>
          </a:prstGeom>
          <a:solidFill>
            <a:srgbClr val="111111"/>
          </a:solidFill>
          <a:ln w="12700" cap="flat" cmpd="sng">
            <a:solidFill>
              <a:srgbClr val="1111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-43650" y="4942975"/>
            <a:ext cx="87303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</a:pPr>
            <a:r>
              <a:rPr lang="en" sz="13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evidence has shown us that this problem was accelerated by Covid beyond the schools abilities to address it in time.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endParaRPr sz="11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8"/>
          <p:cNvSpPr/>
          <p:nvPr/>
        </p:nvSpPr>
        <p:spPr>
          <a:xfrm>
            <a:off x="548640" y="201168"/>
            <a:ext cx="3657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1A6FBF"/>
                </a:solidFill>
                <a:latin typeface="Trebuchet MS"/>
                <a:ea typeface="Trebuchet MS"/>
                <a:cs typeface="Trebuchet MS"/>
                <a:sym typeface="Trebuchet MS"/>
              </a:rPr>
              <a:t>5 / </a:t>
            </a:r>
            <a:r>
              <a:rPr lang="en" sz="900" b="1" i="0" u="none" strike="noStrike" cap="none">
                <a:solidFill>
                  <a:srgbClr val="1A6FBF"/>
                </a:solidFill>
                <a:latin typeface="Trebuchet MS"/>
                <a:ea typeface="Trebuchet MS"/>
                <a:cs typeface="Trebuchet MS"/>
                <a:sym typeface="Trebuchet MS"/>
              </a:rPr>
              <a:t>THE SOLUTION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260700" y="475375"/>
            <a:ext cx="90921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4600"/>
              <a:buFont typeface="Georgia"/>
              <a:buNone/>
            </a:pPr>
            <a:r>
              <a:rPr lang="en" sz="46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Students Teaching Students</a:t>
            </a:r>
            <a:endParaRPr sz="4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317400" y="1248725"/>
            <a:ext cx="51957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Calibri"/>
              <a:buNone/>
            </a:pPr>
            <a:r>
              <a:rPr lang="en" sz="15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 structured in-school program where </a:t>
            </a:r>
            <a:r>
              <a:rPr lang="en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older students</a:t>
            </a:r>
            <a:r>
              <a:rPr lang="en" sz="15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facilitate small groups of younger </a:t>
            </a:r>
            <a:r>
              <a:rPr lang="en" sz="15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students </a:t>
            </a:r>
            <a:r>
              <a:rPr lang="en" sz="15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working through current classroom material.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159595" y="2551157"/>
            <a:ext cx="2022000" cy="4755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59" name="Google Shape;159;p18"/>
          <p:cNvSpPr/>
          <p:nvPr/>
        </p:nvSpPr>
        <p:spPr>
          <a:xfrm>
            <a:off x="159590" y="2551157"/>
            <a:ext cx="54900" cy="4755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60" name="Google Shape;160;p18"/>
          <p:cNvSpPr/>
          <p:nvPr/>
        </p:nvSpPr>
        <p:spPr>
          <a:xfrm>
            <a:off x="269318" y="2551157"/>
            <a:ext cx="4116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1000"/>
              <a:buFont typeface="Georgia"/>
              <a:buNone/>
            </a:pPr>
            <a:r>
              <a:rPr lang="en" sz="1200" b="1" i="0" u="none" strike="noStrike" cap="none">
                <a:solidFill>
                  <a:srgbClr val="1A6FBF"/>
                </a:solidFill>
                <a:latin typeface="Georgia"/>
                <a:ea typeface="Georgia"/>
                <a:cs typeface="Georgia"/>
                <a:sym typeface="Georgia"/>
              </a:rPr>
              <a:t>01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708230" y="2551157"/>
            <a:ext cx="1280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b="1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Limited Tech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1023138" y="2551157"/>
            <a:ext cx="10953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Calibri"/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8"/>
          <p:cNvSpPr/>
          <p:nvPr/>
        </p:nvSpPr>
        <p:spPr>
          <a:xfrm>
            <a:off x="159595" y="3118083"/>
            <a:ext cx="2022000" cy="4755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64" name="Google Shape;164;p18"/>
          <p:cNvSpPr/>
          <p:nvPr/>
        </p:nvSpPr>
        <p:spPr>
          <a:xfrm>
            <a:off x="159590" y="3118085"/>
            <a:ext cx="54900" cy="4755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65" name="Google Shape;165;p18"/>
          <p:cNvSpPr/>
          <p:nvPr/>
        </p:nvSpPr>
        <p:spPr>
          <a:xfrm>
            <a:off x="269318" y="3118085"/>
            <a:ext cx="4116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1000"/>
              <a:buFont typeface="Georgia"/>
              <a:buNone/>
            </a:pPr>
            <a:r>
              <a:rPr lang="en" sz="1200" b="1" i="0" u="none" strike="noStrike" cap="none">
                <a:solidFill>
                  <a:srgbClr val="1A6FBF"/>
                </a:solidFill>
                <a:latin typeface="Georgia"/>
                <a:ea typeface="Georgia"/>
                <a:cs typeface="Georgia"/>
                <a:sym typeface="Georgia"/>
              </a:rPr>
              <a:t>02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8"/>
          <p:cNvSpPr/>
          <p:nvPr/>
        </p:nvSpPr>
        <p:spPr>
          <a:xfrm>
            <a:off x="708230" y="3118085"/>
            <a:ext cx="1280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Paper &amp; pencil first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159595" y="3685009"/>
            <a:ext cx="2022000" cy="4755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68" name="Google Shape;168;p18"/>
          <p:cNvSpPr/>
          <p:nvPr/>
        </p:nvSpPr>
        <p:spPr>
          <a:xfrm>
            <a:off x="159590" y="3685013"/>
            <a:ext cx="54900" cy="4755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169" name="Google Shape;169;p18"/>
          <p:cNvSpPr/>
          <p:nvPr/>
        </p:nvSpPr>
        <p:spPr>
          <a:xfrm>
            <a:off x="269318" y="3685013"/>
            <a:ext cx="4116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1000"/>
              <a:buFont typeface="Georgia"/>
              <a:buNone/>
            </a:pPr>
            <a:r>
              <a:rPr lang="en" sz="1200" b="1" i="0" u="none" strike="noStrike" cap="none">
                <a:solidFill>
                  <a:srgbClr val="1A6FBF"/>
                </a:solidFill>
                <a:latin typeface="Georgia"/>
                <a:ea typeface="Georgia"/>
                <a:cs typeface="Georgia"/>
                <a:sym typeface="Georgia"/>
              </a:rPr>
              <a:t>03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8"/>
          <p:cNvSpPr/>
          <p:nvPr/>
        </p:nvSpPr>
        <p:spPr>
          <a:xfrm>
            <a:off x="708230" y="3685013"/>
            <a:ext cx="1280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sz="13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Student-facilitated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8"/>
          <p:cNvSpPr/>
          <p:nvPr/>
        </p:nvSpPr>
        <p:spPr>
          <a:xfrm>
            <a:off x="1023138" y="3685009"/>
            <a:ext cx="10953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8"/>
          <p:cNvSpPr/>
          <p:nvPr/>
        </p:nvSpPr>
        <p:spPr>
          <a:xfrm>
            <a:off x="5646650" y="1676111"/>
            <a:ext cx="3383400" cy="30741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C8DCF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8"/>
          <p:cNvSpPr/>
          <p:nvPr/>
        </p:nvSpPr>
        <p:spPr>
          <a:xfrm>
            <a:off x="5646660" y="1676099"/>
            <a:ext cx="3383400" cy="672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8"/>
          <p:cNvSpPr/>
          <p:nvPr/>
        </p:nvSpPr>
        <p:spPr>
          <a:xfrm>
            <a:off x="5783821" y="1844275"/>
            <a:ext cx="31089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Font typeface="Georgia"/>
              <a:buNone/>
            </a:pPr>
            <a:r>
              <a:rPr lang="en" sz="24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Increasing Social Engagement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5783825" y="2828098"/>
            <a:ext cx="3108900" cy="17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We want students to be engaged, talking to each other, and building relationships</a:t>
            </a:r>
            <a:endParaRPr sz="16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Learning content is paired with social engagement to strengthen education and peer bonding. </a:t>
            </a:r>
            <a:endParaRPr sz="160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995" y="2519825"/>
            <a:ext cx="3160256" cy="1777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9"/>
          <p:cNvSpPr/>
          <p:nvPr/>
        </p:nvSpPr>
        <p:spPr>
          <a:xfrm>
            <a:off x="548640" y="201168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6</a:t>
            </a:r>
            <a:r>
              <a:rPr lang="en" sz="900" b="1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  /  IMPLEMENTATION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9"/>
          <p:cNvSpPr/>
          <p:nvPr/>
        </p:nvSpPr>
        <p:spPr>
          <a:xfrm>
            <a:off x="457200" y="475500"/>
            <a:ext cx="5212200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800"/>
              <a:buFont typeface="Georgia"/>
              <a:buNone/>
            </a:pPr>
            <a:r>
              <a:rPr lang="en" sz="28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How This Program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800"/>
              <a:buFont typeface="Georgia"/>
              <a:buNone/>
            </a:pPr>
            <a:r>
              <a:rPr lang="en" sz="28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Will Be Implemented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9"/>
          <p:cNvSpPr/>
          <p:nvPr/>
        </p:nvSpPr>
        <p:spPr>
          <a:xfrm>
            <a:off x="457200" y="1380025"/>
            <a:ext cx="4937700" cy="9651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9"/>
          <p:cNvSpPr/>
          <p:nvPr/>
        </p:nvSpPr>
        <p:spPr>
          <a:xfrm>
            <a:off x="457200" y="1380025"/>
            <a:ext cx="54900" cy="9651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9"/>
          <p:cNvSpPr/>
          <p:nvPr/>
        </p:nvSpPr>
        <p:spPr>
          <a:xfrm>
            <a:off x="640075" y="1447324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1A6FBF"/>
                </a:solidFill>
                <a:latin typeface="Trebuchet MS"/>
                <a:ea typeface="Trebuchet MS"/>
                <a:cs typeface="Trebuchet MS"/>
                <a:sym typeface="Trebuchet MS"/>
              </a:rPr>
              <a:t>STRUCTURE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" name="Google Shape;188;p19"/>
          <p:cNvCxnSpPr/>
          <p:nvPr/>
        </p:nvCxnSpPr>
        <p:spPr>
          <a:xfrm>
            <a:off x="640080" y="1721521"/>
            <a:ext cx="45264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9" name="Google Shape;189;p19"/>
          <p:cNvSpPr/>
          <p:nvPr/>
        </p:nvSpPr>
        <p:spPr>
          <a:xfrm>
            <a:off x="617275" y="1797212"/>
            <a:ext cx="457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Calibri"/>
              <a:buNone/>
            </a:pPr>
            <a:r>
              <a:rPr lang="en" sz="12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Study halls, recitations, or advisory periods · Peer groups of 4</a:t>
            </a:r>
            <a:r>
              <a:rPr lang="en" sz="12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2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5 students</a:t>
            </a:r>
            <a:r>
              <a:rPr lang="en" sz="12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· Students separated by 2-3 years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9"/>
          <p:cNvSpPr/>
          <p:nvPr/>
        </p:nvSpPr>
        <p:spPr>
          <a:xfrm>
            <a:off x="457225" y="2497027"/>
            <a:ext cx="4937700" cy="859500"/>
          </a:xfrm>
          <a:prstGeom prst="rect">
            <a:avLst/>
          </a:prstGeom>
          <a:solidFill>
            <a:srgbClr val="EAF6F5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457225" y="2497027"/>
            <a:ext cx="54900" cy="8595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9"/>
          <p:cNvSpPr/>
          <p:nvPr/>
        </p:nvSpPr>
        <p:spPr>
          <a:xfrm>
            <a:off x="640075" y="2497025"/>
            <a:ext cx="45720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2A9D8F"/>
                </a:solidFill>
                <a:latin typeface="Trebuchet MS"/>
                <a:ea typeface="Trebuchet MS"/>
                <a:cs typeface="Trebuchet MS"/>
                <a:sym typeface="Trebuchet MS"/>
              </a:rPr>
              <a:t>MODEL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" name="Google Shape;193;p19"/>
          <p:cNvCxnSpPr/>
          <p:nvPr/>
        </p:nvCxnSpPr>
        <p:spPr>
          <a:xfrm>
            <a:off x="640080" y="2757086"/>
            <a:ext cx="45264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4" name="Google Shape;194;p19"/>
          <p:cNvSpPr/>
          <p:nvPr/>
        </p:nvSpPr>
        <p:spPr>
          <a:xfrm>
            <a:off x="617275" y="2757075"/>
            <a:ext cx="47775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Calibri"/>
              <a:buNone/>
            </a:pPr>
            <a:r>
              <a:rPr lang="en" sz="12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Students teach core concepts</a:t>
            </a:r>
            <a:r>
              <a:rPr lang="en" sz="12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which </a:t>
            </a:r>
            <a:r>
              <a:rPr lang="en" sz="12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builds mastery for the teacher, active learning for the learner. This interaction build</a:t>
            </a:r>
            <a:r>
              <a:rPr lang="en" sz="12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 student social skills, increasing their interest in the learning environment.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9"/>
          <p:cNvSpPr/>
          <p:nvPr/>
        </p:nvSpPr>
        <p:spPr>
          <a:xfrm>
            <a:off x="457200" y="3575304"/>
            <a:ext cx="4937700" cy="859500"/>
          </a:xfrm>
          <a:prstGeom prst="rect">
            <a:avLst/>
          </a:prstGeom>
          <a:solidFill>
            <a:srgbClr val="FDF0F0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9"/>
          <p:cNvSpPr/>
          <p:nvPr/>
        </p:nvSpPr>
        <p:spPr>
          <a:xfrm>
            <a:off x="457200" y="3575304"/>
            <a:ext cx="54900" cy="8595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9"/>
          <p:cNvSpPr/>
          <p:nvPr/>
        </p:nvSpPr>
        <p:spPr>
          <a:xfrm>
            <a:off x="640080" y="3666744"/>
            <a:ext cx="45720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D63A3A"/>
                </a:solidFill>
                <a:latin typeface="Trebuchet MS"/>
                <a:ea typeface="Trebuchet MS"/>
                <a:cs typeface="Trebuchet MS"/>
                <a:sym typeface="Trebuchet MS"/>
              </a:rPr>
              <a:t>WEEKLY SCHEDULE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" name="Google Shape;198;p19"/>
          <p:cNvCxnSpPr/>
          <p:nvPr/>
        </p:nvCxnSpPr>
        <p:spPr>
          <a:xfrm>
            <a:off x="640080" y="3890129"/>
            <a:ext cx="45264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9" name="Google Shape;199;p19"/>
          <p:cNvSpPr/>
          <p:nvPr/>
        </p:nvSpPr>
        <p:spPr>
          <a:xfrm>
            <a:off x="640080" y="3944135"/>
            <a:ext cx="45720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Calibri"/>
              <a:buNone/>
            </a:pPr>
            <a:r>
              <a:rPr lang="en" sz="12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1 hr: Lesson development in peer groups · 1 hr: Small group + one-on-one teaching sessions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9"/>
          <p:cNvSpPr/>
          <p:nvPr/>
        </p:nvSpPr>
        <p:spPr>
          <a:xfrm>
            <a:off x="0" y="4635861"/>
            <a:ext cx="9144000" cy="5076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9"/>
          <p:cNvSpPr/>
          <p:nvPr/>
        </p:nvSpPr>
        <p:spPr>
          <a:xfrm>
            <a:off x="0" y="4892040"/>
            <a:ext cx="54900" cy="2514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9"/>
          <p:cNvSpPr/>
          <p:nvPr/>
        </p:nvSpPr>
        <p:spPr>
          <a:xfrm>
            <a:off x="274325" y="4636011"/>
            <a:ext cx="85953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Georgia"/>
              <a:buNone/>
            </a:pPr>
            <a:r>
              <a:rPr lang="en" sz="1200" b="1" i="1" u="none" strike="noStrike" cap="none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"I like being able to get into small groups and talk about a subject we really care about."  </a:t>
            </a:r>
            <a:r>
              <a:rPr lang="en" sz="1200" b="1" i="1">
                <a:solidFill>
                  <a:srgbClr val="333333"/>
                </a:solidFill>
                <a:latin typeface="Georgia"/>
                <a:ea typeface="Georgia"/>
                <a:cs typeface="Georgia"/>
                <a:sym typeface="Georgia"/>
              </a:rPr>
              <a:t>- Student (Survey)</a:t>
            </a:r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1740" y="225600"/>
            <a:ext cx="3169862" cy="4210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548640" y="201168"/>
            <a:ext cx="36576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7</a:t>
            </a:r>
            <a:r>
              <a:rPr lang="en" sz="900" b="1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  /  WHY IT WORKS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0"/>
          <p:cNvSpPr/>
          <p:nvPr/>
        </p:nvSpPr>
        <p:spPr>
          <a:xfrm>
            <a:off x="462975" y="653266"/>
            <a:ext cx="80466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400"/>
              <a:buFont typeface="Georgia"/>
              <a:buNone/>
            </a:pPr>
            <a:r>
              <a:rPr lang="en" sz="3400" b="1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Why We Know it Will Work</a:t>
            </a:r>
            <a:endParaRPr sz="3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0"/>
          <p:cNvSpPr/>
          <p:nvPr/>
        </p:nvSpPr>
        <p:spPr>
          <a:xfrm>
            <a:off x="1993392" y="1649848"/>
            <a:ext cx="1627500" cy="3136500"/>
          </a:xfrm>
          <a:prstGeom prst="rect">
            <a:avLst/>
          </a:prstGeom>
          <a:solidFill>
            <a:srgbClr val="EAF6F5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0"/>
          <p:cNvSpPr/>
          <p:nvPr/>
        </p:nvSpPr>
        <p:spPr>
          <a:xfrm>
            <a:off x="1993392" y="1649848"/>
            <a:ext cx="1627500" cy="549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0"/>
          <p:cNvSpPr/>
          <p:nvPr/>
        </p:nvSpPr>
        <p:spPr>
          <a:xfrm>
            <a:off x="2103120" y="1759576"/>
            <a:ext cx="14172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Pts val="700"/>
              <a:buFont typeface="Trebuchet MS"/>
              <a:buNone/>
            </a:pPr>
            <a:r>
              <a:rPr lang="en" sz="700" b="1" i="0" u="none" strike="noStrike" cap="none">
                <a:solidFill>
                  <a:srgbClr val="2A9D8F"/>
                </a:solidFill>
                <a:latin typeface="Trebuchet MS"/>
                <a:ea typeface="Trebuchet MS"/>
                <a:cs typeface="Trebuchet MS"/>
                <a:sym typeface="Trebuchet MS"/>
              </a:rPr>
              <a:t>ENGAGEMENT ALONGSIDE CONTENT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5" name="Google Shape;215;p20"/>
          <p:cNvCxnSpPr/>
          <p:nvPr/>
        </p:nvCxnSpPr>
        <p:spPr>
          <a:xfrm>
            <a:off x="2103120" y="2180200"/>
            <a:ext cx="13167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6" name="Google Shape;216;p20"/>
          <p:cNvSpPr/>
          <p:nvPr/>
        </p:nvSpPr>
        <p:spPr>
          <a:xfrm>
            <a:off x="2103120" y="2235064"/>
            <a:ext cx="1417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100"/>
              <a:buFont typeface="Calibri"/>
              <a:buNone/>
            </a:pPr>
            <a:r>
              <a:rPr lang="en" sz="11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Without engagement, nothing else works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0"/>
          <p:cNvSpPr/>
          <p:nvPr/>
        </p:nvSpPr>
        <p:spPr>
          <a:xfrm>
            <a:off x="2103120" y="2765416"/>
            <a:ext cx="1417200" cy="1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"Getting to a curriculum unit is secondary to engagement. If I have something they're engaged with, I'm going to run with it."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0"/>
          <p:cNvSpPr/>
          <p:nvPr/>
        </p:nvSpPr>
        <p:spPr>
          <a:xfrm>
            <a:off x="3758184" y="1649848"/>
            <a:ext cx="1627500" cy="3136500"/>
          </a:xfrm>
          <a:prstGeom prst="rect">
            <a:avLst/>
          </a:prstGeom>
          <a:solidFill>
            <a:srgbClr val="FDF0F0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0"/>
          <p:cNvSpPr/>
          <p:nvPr/>
        </p:nvSpPr>
        <p:spPr>
          <a:xfrm>
            <a:off x="3758184" y="1649848"/>
            <a:ext cx="1627500" cy="549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0"/>
          <p:cNvSpPr/>
          <p:nvPr/>
        </p:nvSpPr>
        <p:spPr>
          <a:xfrm>
            <a:off x="3867912" y="1759576"/>
            <a:ext cx="14172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700"/>
              <a:buFont typeface="Trebuchet MS"/>
              <a:buNone/>
            </a:pPr>
            <a:r>
              <a:rPr lang="en" sz="700" b="1" i="0" u="none" strike="noStrike" cap="none">
                <a:solidFill>
                  <a:srgbClr val="D63A3A"/>
                </a:solidFill>
                <a:latin typeface="Trebuchet MS"/>
                <a:ea typeface="Trebuchet MS"/>
                <a:cs typeface="Trebuchet MS"/>
                <a:sym typeface="Trebuchet MS"/>
              </a:rPr>
              <a:t>OLDER STUDENTS MODEL THE SKILLS NEEDED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1" name="Google Shape;221;p20"/>
          <p:cNvCxnSpPr/>
          <p:nvPr/>
        </p:nvCxnSpPr>
        <p:spPr>
          <a:xfrm>
            <a:off x="3867912" y="2180200"/>
            <a:ext cx="13167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p20"/>
          <p:cNvSpPr/>
          <p:nvPr/>
        </p:nvSpPr>
        <p:spPr>
          <a:xfrm>
            <a:off x="3867912" y="2235064"/>
            <a:ext cx="1417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100"/>
              <a:buFont typeface="Calibri"/>
              <a:buNone/>
            </a:pPr>
            <a:r>
              <a:rPr lang="en" sz="11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11th–12th graders have recovered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0"/>
          <p:cNvSpPr/>
          <p:nvPr/>
        </p:nvSpPr>
        <p:spPr>
          <a:xfrm>
            <a:off x="3867912" y="2765416"/>
            <a:ext cx="1417200" cy="1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Seniors and juniors are "generally better at communicative skills, working independently, and being responsible for themselves."</a:t>
            </a:r>
            <a:endParaRPr sz="9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0"/>
          <p:cNvSpPr/>
          <p:nvPr/>
        </p:nvSpPr>
        <p:spPr>
          <a:xfrm>
            <a:off x="5522976" y="1649848"/>
            <a:ext cx="1627500" cy="3136500"/>
          </a:xfrm>
          <a:prstGeom prst="rect">
            <a:avLst/>
          </a:prstGeom>
          <a:solidFill>
            <a:srgbClr val="F0EBF8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5522976" y="1649848"/>
            <a:ext cx="1627500" cy="54900"/>
          </a:xfrm>
          <a:prstGeom prst="rect">
            <a:avLst/>
          </a:prstGeom>
          <a:solidFill>
            <a:srgbClr val="7B5EA7"/>
          </a:solidFill>
          <a:ln w="12700" cap="flat" cmpd="sng">
            <a:solidFill>
              <a:srgbClr val="7B5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0"/>
          <p:cNvSpPr/>
          <p:nvPr/>
        </p:nvSpPr>
        <p:spPr>
          <a:xfrm>
            <a:off x="5632704" y="1759576"/>
            <a:ext cx="14172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B5EA7"/>
              </a:buClr>
              <a:buSzPts val="700"/>
              <a:buFont typeface="Trebuchet MS"/>
              <a:buNone/>
            </a:pPr>
            <a:r>
              <a:rPr lang="en" sz="700" b="1" i="0" u="none" strike="noStrike" cap="none">
                <a:solidFill>
                  <a:srgbClr val="7B5EA7"/>
                </a:solidFill>
                <a:latin typeface="Trebuchet MS"/>
                <a:ea typeface="Trebuchet MS"/>
                <a:cs typeface="Trebuchet MS"/>
                <a:sym typeface="Trebuchet MS"/>
              </a:rPr>
              <a:t>PEER TEACHING STUDY  ·  QUASI-EXPERIMENTAL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" name="Google Shape;227;p20"/>
          <p:cNvCxnSpPr/>
          <p:nvPr/>
        </p:nvCxnSpPr>
        <p:spPr>
          <a:xfrm>
            <a:off x="5632704" y="2180200"/>
            <a:ext cx="13167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228;p20"/>
          <p:cNvSpPr/>
          <p:nvPr/>
        </p:nvSpPr>
        <p:spPr>
          <a:xfrm>
            <a:off x="5632704" y="2235064"/>
            <a:ext cx="1417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100"/>
              <a:buFont typeface="Calibri"/>
              <a:buNone/>
            </a:pPr>
            <a:r>
              <a:rPr lang="en" sz="1100" b="1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Improved </a:t>
            </a:r>
            <a:r>
              <a:rPr lang="en" sz="11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academic performance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0"/>
          <p:cNvSpPr/>
          <p:nvPr/>
        </p:nvSpPr>
        <p:spPr>
          <a:xfrm>
            <a:off x="5632704" y="2765416"/>
            <a:ext cx="1417200" cy="1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200 high schoolers. Peer teaching group outperformed the control on standardized tests. Engagement scores also rose significantly. Social-emotional outcomes improved.</a:t>
            </a:r>
            <a:endParaRPr sz="950" b="0" i="0" u="none" strike="noStrike" cap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endParaRPr sz="95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endParaRPr sz="95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endParaRPr sz="95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endParaRPr sz="95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https://www.researchgate.net/publication/381540425</a:t>
            </a:r>
            <a:endParaRPr sz="6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0"/>
          <p:cNvSpPr/>
          <p:nvPr/>
        </p:nvSpPr>
        <p:spPr>
          <a:xfrm>
            <a:off x="7287768" y="1649848"/>
            <a:ext cx="1627500" cy="3136500"/>
          </a:xfrm>
          <a:prstGeom prst="rect">
            <a:avLst/>
          </a:prstGeom>
          <a:solidFill>
            <a:srgbClr val="E8F5EE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7287768" y="1649848"/>
            <a:ext cx="1627500" cy="54900"/>
          </a:xfrm>
          <a:prstGeom prst="rect">
            <a:avLst/>
          </a:prstGeom>
          <a:solidFill>
            <a:srgbClr val="1A7A4A"/>
          </a:solidFill>
          <a:ln w="12700" cap="flat" cmpd="sng">
            <a:solidFill>
              <a:srgbClr val="1A7A4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7397496" y="1759576"/>
            <a:ext cx="14172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7A4A"/>
              </a:buClr>
              <a:buSzPts val="700"/>
              <a:buFont typeface="Trebuchet MS"/>
              <a:buNone/>
            </a:pPr>
            <a:r>
              <a:rPr lang="en" sz="700" b="1" i="0" u="none" strike="noStrike" cap="none">
                <a:solidFill>
                  <a:srgbClr val="1A7A4A"/>
                </a:solidFill>
                <a:latin typeface="Trebuchet MS"/>
                <a:ea typeface="Trebuchet MS"/>
                <a:cs typeface="Trebuchet MS"/>
                <a:sym typeface="Trebuchet MS"/>
              </a:rPr>
              <a:t>ACTIVE LEARNING  ·  UMN CENTER FOR ED. INNOVATION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" name="Google Shape;233;p20"/>
          <p:cNvCxnSpPr/>
          <p:nvPr/>
        </p:nvCxnSpPr>
        <p:spPr>
          <a:xfrm>
            <a:off x="7397496" y="2180200"/>
            <a:ext cx="13167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4" name="Google Shape;234;p20"/>
          <p:cNvSpPr/>
          <p:nvPr/>
        </p:nvSpPr>
        <p:spPr>
          <a:xfrm>
            <a:off x="7397496" y="2235064"/>
            <a:ext cx="14172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100"/>
              <a:buFont typeface="Calibri"/>
              <a:buNone/>
            </a:pPr>
            <a:r>
              <a:rPr lang="en" sz="11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Active engagement deepens learning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0"/>
          <p:cNvSpPr/>
          <p:nvPr/>
        </p:nvSpPr>
        <p:spPr>
          <a:xfrm>
            <a:off x="7397496" y="2765416"/>
            <a:ext cx="1417200" cy="19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95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Actively engaging with material strengthens memory encoding and retrieval. Shown to improve performance, decrease failure rates, and narrow achievement gaps.</a:t>
            </a:r>
            <a:endParaRPr sz="950" b="0" i="0" u="none" strike="noStrike" cap="non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endParaRPr sz="95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endParaRPr sz="95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endParaRPr sz="95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endParaRPr sz="95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50"/>
              <a:buFont typeface="Calibri"/>
              <a:buNone/>
            </a:pPr>
            <a:r>
              <a:rPr lang="en" sz="6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https://cei.umn.edu/teaching-resources/leveraging-learning-sciences/active-engagement-material-improves-learning</a:t>
            </a:r>
            <a:endParaRPr sz="6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20"/>
          <p:cNvPicPr preferRelativeResize="0"/>
          <p:nvPr/>
        </p:nvPicPr>
        <p:blipFill rotWithShape="1">
          <a:blip r:embed="rId3">
            <a:alphaModFix/>
          </a:blip>
          <a:srcRect l="32631" t="8164" r="4082"/>
          <a:stretch/>
        </p:blipFill>
        <p:spPr>
          <a:xfrm>
            <a:off x="228625" y="1649850"/>
            <a:ext cx="1627500" cy="3136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1"/>
          <p:cNvSpPr/>
          <p:nvPr/>
        </p:nvSpPr>
        <p:spPr>
          <a:xfrm>
            <a:off x="548640" y="201168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r>
            <a:r>
              <a:rPr lang="en" sz="900" b="1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  /  OUTCOMES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1"/>
          <p:cNvSpPr/>
          <p:nvPr/>
        </p:nvSpPr>
        <p:spPr>
          <a:xfrm>
            <a:off x="548652" y="438713"/>
            <a:ext cx="5120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200"/>
              <a:buFont typeface="Georgia"/>
              <a:buNone/>
            </a:pPr>
            <a:r>
              <a:rPr lang="en" sz="33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Learning Outcomes</a:t>
            </a: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1"/>
          <p:cNvSpPr/>
          <p:nvPr/>
        </p:nvSpPr>
        <p:spPr>
          <a:xfrm>
            <a:off x="3700512" y="1371475"/>
            <a:ext cx="2423100" cy="12618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1"/>
          <p:cNvSpPr/>
          <p:nvPr/>
        </p:nvSpPr>
        <p:spPr>
          <a:xfrm>
            <a:off x="3700512" y="1371475"/>
            <a:ext cx="2423100" cy="549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3837675" y="1499526"/>
            <a:ext cx="21489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750"/>
              <a:buFont typeface="Trebuchet MS"/>
              <a:buNone/>
            </a:pPr>
            <a:r>
              <a:rPr lang="en" sz="1200" b="1" i="0" u="none" strike="noStrike" cap="none">
                <a:solidFill>
                  <a:srgbClr val="1A6FBF"/>
                </a:solidFill>
                <a:latin typeface="Trebuchet MS"/>
                <a:ea typeface="Trebuchet MS"/>
                <a:cs typeface="Trebuchet MS"/>
                <a:sym typeface="Trebuchet MS"/>
              </a:rPr>
              <a:t>COMMUNICATION &amp; PUBLIC SPEAKING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21"/>
          <p:cNvCxnSpPr/>
          <p:nvPr/>
        </p:nvCxnSpPr>
        <p:spPr>
          <a:xfrm>
            <a:off x="3846697" y="1981243"/>
            <a:ext cx="20118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9" name="Google Shape;249;p21"/>
          <p:cNvSpPr/>
          <p:nvPr/>
        </p:nvSpPr>
        <p:spPr>
          <a:xfrm>
            <a:off x="3837675" y="2086225"/>
            <a:ext cx="21489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Explain complex ideas clearly · Speak confidently in groups · Adapt messaging for different audiences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1"/>
          <p:cNvSpPr/>
          <p:nvPr/>
        </p:nvSpPr>
        <p:spPr>
          <a:xfrm>
            <a:off x="6306552" y="1371475"/>
            <a:ext cx="2423100" cy="1261800"/>
          </a:xfrm>
          <a:prstGeom prst="rect">
            <a:avLst/>
          </a:prstGeom>
          <a:solidFill>
            <a:srgbClr val="FDF0F0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1"/>
          <p:cNvSpPr/>
          <p:nvPr/>
        </p:nvSpPr>
        <p:spPr>
          <a:xfrm>
            <a:off x="6306552" y="1371475"/>
            <a:ext cx="2423100" cy="549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1"/>
          <p:cNvSpPr/>
          <p:nvPr/>
        </p:nvSpPr>
        <p:spPr>
          <a:xfrm>
            <a:off x="6443700" y="1499525"/>
            <a:ext cx="21489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750"/>
              <a:buFont typeface="Trebuchet MS"/>
              <a:buNone/>
            </a:pPr>
            <a:r>
              <a:rPr lang="en" sz="1200" b="1" i="0" u="none" strike="noStrike" cap="none">
                <a:solidFill>
                  <a:srgbClr val="D63A3A"/>
                </a:solidFill>
                <a:latin typeface="Trebuchet MS"/>
                <a:ea typeface="Trebuchet MS"/>
                <a:cs typeface="Trebuchet MS"/>
                <a:sym typeface="Trebuchet MS"/>
              </a:rPr>
              <a:t>LEADERSHIP &amp; RESPONSIBILITY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3" name="Google Shape;253;p21"/>
          <p:cNvCxnSpPr/>
          <p:nvPr/>
        </p:nvCxnSpPr>
        <p:spPr>
          <a:xfrm>
            <a:off x="6443712" y="1981243"/>
            <a:ext cx="20118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4" name="Google Shape;254;p21"/>
          <p:cNvSpPr/>
          <p:nvPr/>
        </p:nvSpPr>
        <p:spPr>
          <a:xfrm>
            <a:off x="6443700" y="2063125"/>
            <a:ext cx="2148900" cy="5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Own teaching and mentoring roles · Build accountability to peers · Gain experience guiding group learning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1"/>
          <p:cNvSpPr/>
          <p:nvPr/>
        </p:nvSpPr>
        <p:spPr>
          <a:xfrm>
            <a:off x="3700512" y="2788795"/>
            <a:ext cx="2423100" cy="1261800"/>
          </a:xfrm>
          <a:prstGeom prst="rect">
            <a:avLst/>
          </a:prstGeom>
          <a:solidFill>
            <a:srgbClr val="EAF6F5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1"/>
          <p:cNvSpPr/>
          <p:nvPr/>
        </p:nvSpPr>
        <p:spPr>
          <a:xfrm>
            <a:off x="3700512" y="2788795"/>
            <a:ext cx="2423100" cy="549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1"/>
          <p:cNvSpPr/>
          <p:nvPr/>
        </p:nvSpPr>
        <p:spPr>
          <a:xfrm>
            <a:off x="3837675" y="2880225"/>
            <a:ext cx="21489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Pts val="750"/>
              <a:buFont typeface="Trebuchet MS"/>
              <a:buNone/>
            </a:pPr>
            <a:r>
              <a:rPr lang="en" sz="1200" b="1" i="0" u="none" strike="noStrike" cap="none">
                <a:solidFill>
                  <a:srgbClr val="2A9D8F"/>
                </a:solidFill>
                <a:latin typeface="Trebuchet MS"/>
                <a:ea typeface="Trebuchet MS"/>
                <a:cs typeface="Trebuchet MS"/>
                <a:sym typeface="Trebuchet MS"/>
              </a:rPr>
              <a:t>SOCIAL ENGAGEMENT &amp; COLLABORATION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8" name="Google Shape;258;p21"/>
          <p:cNvCxnSpPr/>
          <p:nvPr/>
        </p:nvCxnSpPr>
        <p:spPr>
          <a:xfrm>
            <a:off x="3846697" y="3393638"/>
            <a:ext cx="20118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9" name="Google Shape;259;p21"/>
          <p:cNvSpPr/>
          <p:nvPr/>
        </p:nvSpPr>
        <p:spPr>
          <a:xfrm>
            <a:off x="3837600" y="3501598"/>
            <a:ext cx="21489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Strengthen peer-to-peer connection · Active listening and discussion · Engage with diverse perspectives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1"/>
          <p:cNvSpPr/>
          <p:nvPr/>
        </p:nvSpPr>
        <p:spPr>
          <a:xfrm>
            <a:off x="6306552" y="2788795"/>
            <a:ext cx="2423100" cy="12618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1"/>
          <p:cNvSpPr/>
          <p:nvPr/>
        </p:nvSpPr>
        <p:spPr>
          <a:xfrm>
            <a:off x="6306552" y="2788795"/>
            <a:ext cx="2423100" cy="549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6443700" y="2880225"/>
            <a:ext cx="21489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750"/>
              <a:buFont typeface="Trebuchet MS"/>
              <a:buNone/>
            </a:pPr>
            <a:r>
              <a:rPr lang="en" sz="1200" b="1" i="0" u="none" strike="noStrike" cap="none">
                <a:solidFill>
                  <a:srgbClr val="1A6FBF"/>
                </a:solidFill>
                <a:latin typeface="Trebuchet MS"/>
                <a:ea typeface="Trebuchet MS"/>
                <a:cs typeface="Trebuchet MS"/>
                <a:sym typeface="Trebuchet MS"/>
              </a:rPr>
              <a:t>CRITICAL THINKING &amp; MASTERY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" name="Google Shape;263;p21"/>
          <p:cNvCxnSpPr/>
          <p:nvPr/>
        </p:nvCxnSpPr>
        <p:spPr>
          <a:xfrm>
            <a:off x="6443712" y="3393638"/>
            <a:ext cx="2011800" cy="0"/>
          </a:xfrm>
          <a:prstGeom prst="straightConnector1">
            <a:avLst/>
          </a:prstGeom>
          <a:noFill/>
          <a:ln w="1015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" name="Google Shape;264;p21"/>
          <p:cNvSpPr/>
          <p:nvPr/>
        </p:nvSpPr>
        <p:spPr>
          <a:xfrm>
            <a:off x="6443700" y="3499674"/>
            <a:ext cx="21489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Deepen understanding by teaching · Break down and structure information · Problem-solving through discussion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1"/>
          <p:cNvSpPr/>
          <p:nvPr/>
        </p:nvSpPr>
        <p:spPr>
          <a:xfrm>
            <a:off x="3700512" y="4224403"/>
            <a:ext cx="5029200" cy="6402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3700512" y="4224403"/>
            <a:ext cx="54900" cy="6402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1"/>
          <p:cNvSpPr/>
          <p:nvPr/>
        </p:nvSpPr>
        <p:spPr>
          <a:xfrm>
            <a:off x="3883400" y="4279274"/>
            <a:ext cx="22860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750"/>
              <a:buFont typeface="Trebuchet MS"/>
              <a:buNone/>
            </a:pPr>
            <a:r>
              <a:rPr lang="en" sz="1200" b="1" i="0" u="none" strike="noStrike" cap="none">
                <a:solidFill>
                  <a:srgbClr val="D63A3A"/>
                </a:solidFill>
                <a:latin typeface="Trebuchet MS"/>
                <a:ea typeface="Trebuchet MS"/>
                <a:cs typeface="Trebuchet MS"/>
                <a:sym typeface="Trebuchet MS"/>
              </a:rPr>
              <a:t>CONFIDENCE &amp; BELONGING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1"/>
          <p:cNvSpPr/>
          <p:nvPr/>
        </p:nvSpPr>
        <p:spPr>
          <a:xfrm>
            <a:off x="5986512" y="4251835"/>
            <a:ext cx="26061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Increased purpose in school · Stronger student identity · More meaningful connection to the learning environment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50" y="1178526"/>
            <a:ext cx="2797248" cy="3714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/>
          <p:nvPr/>
        </p:nvSpPr>
        <p:spPr>
          <a:xfrm>
            <a:off x="0" y="0"/>
            <a:ext cx="9144000" cy="732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2"/>
          <p:cNvSpPr/>
          <p:nvPr/>
        </p:nvSpPr>
        <p:spPr>
          <a:xfrm>
            <a:off x="548640" y="201168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Trebuchet MS"/>
              <a:buNone/>
            </a:pPr>
            <a:r>
              <a:rPr lang="en" sz="900" b="1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r>
              <a:rPr lang="en" sz="900" b="1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t>  /  THEORY</a:t>
            </a: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2"/>
          <p:cNvSpPr/>
          <p:nvPr/>
        </p:nvSpPr>
        <p:spPr>
          <a:xfrm>
            <a:off x="548640" y="475488"/>
            <a:ext cx="5120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200"/>
              <a:buFont typeface="Georgia"/>
              <a:buNone/>
            </a:pPr>
            <a:r>
              <a:rPr lang="en" sz="3300" b="1" i="0" u="none" strike="noStrike" cap="none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rPr>
              <a:t>Leadership Theory</a:t>
            </a:r>
            <a:endParaRPr sz="3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2"/>
          <p:cNvSpPr/>
          <p:nvPr/>
        </p:nvSpPr>
        <p:spPr>
          <a:xfrm>
            <a:off x="548640" y="1170432"/>
            <a:ext cx="49377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  <a:buFont typeface="Calibri"/>
              <a:buNone/>
            </a:pPr>
            <a:r>
              <a:rPr lang="en" sz="13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This program embodies three established frameworks for developing student leaders.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2"/>
          <p:cNvSpPr/>
          <p:nvPr/>
        </p:nvSpPr>
        <p:spPr>
          <a:xfrm>
            <a:off x="457200" y="1737360"/>
            <a:ext cx="4937700" cy="868800"/>
          </a:xfrm>
          <a:prstGeom prst="rect">
            <a:avLst/>
          </a:prstGeom>
          <a:solidFill>
            <a:srgbClr val="FDF0F0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2"/>
          <p:cNvSpPr/>
          <p:nvPr/>
        </p:nvSpPr>
        <p:spPr>
          <a:xfrm>
            <a:off x="457200" y="1737360"/>
            <a:ext cx="54900" cy="868800"/>
          </a:xfrm>
          <a:prstGeom prst="rect">
            <a:avLst/>
          </a:prstGeom>
          <a:solidFill>
            <a:srgbClr val="D63A3A"/>
          </a:solidFill>
          <a:ln w="12700" cap="flat" cmpd="sng">
            <a:solidFill>
              <a:srgbClr val="D63A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2"/>
          <p:cNvSpPr/>
          <p:nvPr/>
        </p:nvSpPr>
        <p:spPr>
          <a:xfrm>
            <a:off x="640080" y="1828800"/>
            <a:ext cx="45720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D63A3A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D63A3A"/>
                </a:solidFill>
                <a:latin typeface="Trebuchet MS"/>
                <a:ea typeface="Trebuchet MS"/>
                <a:cs typeface="Trebuchet MS"/>
                <a:sym typeface="Trebuchet MS"/>
              </a:rPr>
              <a:t>TRANSFORMATIONAL LEADERSHIP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2"/>
          <p:cNvSpPr/>
          <p:nvPr/>
        </p:nvSpPr>
        <p:spPr>
          <a:xfrm>
            <a:off x="640055" y="2007113"/>
            <a:ext cx="4572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sz="12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Leaders inspire others to grow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640055" y="2226569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Calibri"/>
              <a:buNone/>
            </a:pPr>
            <a:r>
              <a:rPr lang="en" sz="11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Students inspire younger peers to think critically and become leaders themselves.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457200" y="2724912"/>
            <a:ext cx="4937700" cy="868800"/>
          </a:xfrm>
          <a:prstGeom prst="rect">
            <a:avLst/>
          </a:prstGeom>
          <a:solidFill>
            <a:srgbClr val="EBF3FB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2"/>
          <p:cNvSpPr/>
          <p:nvPr/>
        </p:nvSpPr>
        <p:spPr>
          <a:xfrm>
            <a:off x="457200" y="2724912"/>
            <a:ext cx="54900" cy="868800"/>
          </a:xfrm>
          <a:prstGeom prst="rect">
            <a:avLst/>
          </a:prstGeom>
          <a:solidFill>
            <a:srgbClr val="1A6FBF"/>
          </a:solidFill>
          <a:ln w="12700" cap="flat" cmpd="sng">
            <a:solidFill>
              <a:srgbClr val="1A6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2"/>
          <p:cNvSpPr/>
          <p:nvPr/>
        </p:nvSpPr>
        <p:spPr>
          <a:xfrm>
            <a:off x="640075" y="2780050"/>
            <a:ext cx="4572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A6FBF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1A6FBF"/>
                </a:solidFill>
                <a:latin typeface="Trebuchet MS"/>
                <a:ea typeface="Trebuchet MS"/>
                <a:cs typeface="Trebuchet MS"/>
                <a:sym typeface="Trebuchet MS"/>
              </a:rPr>
              <a:t>DISTRIBUTED LEADERSHIP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2"/>
          <p:cNvSpPr/>
          <p:nvPr/>
        </p:nvSpPr>
        <p:spPr>
          <a:xfrm>
            <a:off x="640055" y="3001577"/>
            <a:ext cx="4572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sz="12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Leadership is shared across a group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640055" y="3221033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Calibri"/>
              <a:buNone/>
            </a:pPr>
            <a:r>
              <a:rPr lang="en" sz="11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No single teacher holds all authority — every student facilitator shares responsibility for learning.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2"/>
          <p:cNvSpPr/>
          <p:nvPr/>
        </p:nvSpPr>
        <p:spPr>
          <a:xfrm>
            <a:off x="457200" y="3712464"/>
            <a:ext cx="4937700" cy="868800"/>
          </a:xfrm>
          <a:prstGeom prst="rect">
            <a:avLst/>
          </a:prstGeom>
          <a:solidFill>
            <a:srgbClr val="EAF6F5"/>
          </a:solidFill>
          <a:ln w="12700" cap="flat" cmpd="sng">
            <a:solidFill>
              <a:srgbClr val="E0E0E0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38100" dir="8100000" algn="bl" rotWithShape="0">
              <a:srgbClr val="000000">
                <a:alpha val="78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2"/>
          <p:cNvSpPr/>
          <p:nvPr/>
        </p:nvSpPr>
        <p:spPr>
          <a:xfrm>
            <a:off x="457200" y="3712464"/>
            <a:ext cx="54900" cy="868800"/>
          </a:xfrm>
          <a:prstGeom prst="rect">
            <a:avLst/>
          </a:prstGeom>
          <a:solidFill>
            <a:srgbClr val="2A9D8F"/>
          </a:solidFill>
          <a:ln w="12700" cap="flat" cmpd="sng">
            <a:solidFill>
              <a:srgbClr val="2A9D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2"/>
          <p:cNvSpPr/>
          <p:nvPr/>
        </p:nvSpPr>
        <p:spPr>
          <a:xfrm>
            <a:off x="640080" y="3803904"/>
            <a:ext cx="45720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9D8F"/>
              </a:buClr>
              <a:buSzPts val="800"/>
              <a:buFont typeface="Trebuchet MS"/>
              <a:buNone/>
            </a:pPr>
            <a:r>
              <a:rPr lang="en" sz="1200" b="1" i="0" u="none" strike="noStrike" cap="none">
                <a:solidFill>
                  <a:srgbClr val="2A9D8F"/>
                </a:solidFill>
                <a:latin typeface="Trebuchet MS"/>
                <a:ea typeface="Trebuchet MS"/>
                <a:cs typeface="Trebuchet MS"/>
                <a:sym typeface="Trebuchet MS"/>
              </a:rPr>
              <a:t>SERVANT LEADERSHIP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2"/>
          <p:cNvSpPr/>
          <p:nvPr/>
        </p:nvSpPr>
        <p:spPr>
          <a:xfrm>
            <a:off x="640055" y="3996054"/>
            <a:ext cx="4572000" cy="2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Calibri"/>
              <a:buNone/>
            </a:pPr>
            <a:r>
              <a:rPr lang="en" sz="1200" b="1" i="0" u="none" strike="noStrike" cap="none">
                <a:solidFill>
                  <a:srgbClr val="111111"/>
                </a:solidFill>
                <a:latin typeface="Calibri"/>
                <a:ea typeface="Calibri"/>
                <a:cs typeface="Calibri"/>
                <a:sym typeface="Calibri"/>
              </a:rPr>
              <a:t>Leaders serve others' growth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2"/>
          <p:cNvSpPr/>
          <p:nvPr/>
        </p:nvSpPr>
        <p:spPr>
          <a:xfrm>
            <a:off x="640055" y="4215510"/>
            <a:ext cx="4572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100"/>
              <a:buFont typeface="Calibri"/>
              <a:buNone/>
            </a:pPr>
            <a:r>
              <a:rPr lang="en" sz="1100" b="0" i="0" u="none" strike="noStrike" cap="non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Older students build their own skills by prioritizing the development of younger classmates.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2"/>
          <p:cNvSpPr/>
          <p:nvPr/>
        </p:nvSpPr>
        <p:spPr>
          <a:xfrm>
            <a:off x="0" y="4700059"/>
            <a:ext cx="9144000" cy="443400"/>
          </a:xfrm>
          <a:prstGeom prst="rect">
            <a:avLst/>
          </a:prstGeom>
          <a:solidFill>
            <a:srgbClr val="111111"/>
          </a:solidFill>
          <a:ln w="12700" cap="flat" cmpd="sng">
            <a:solidFill>
              <a:srgbClr val="1111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5" name="Google Shape;295;p22"/>
          <p:cNvSpPr/>
          <p:nvPr/>
        </p:nvSpPr>
        <p:spPr>
          <a:xfrm>
            <a:off x="457200" y="4700059"/>
            <a:ext cx="82296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en"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Students Teaching Students </a:t>
            </a:r>
            <a:r>
              <a:rPr lang="en" sz="1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doesn't just teach</a:t>
            </a:r>
            <a:r>
              <a:rPr lang="en"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content,</a:t>
            </a:r>
            <a:r>
              <a:rPr lang="en" sz="1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it develops the next generation of leaders.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1740" y="225600"/>
            <a:ext cx="3169862" cy="4210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49FA41C0EED848ABE1379992DA5E17" ma:contentTypeVersion="15" ma:contentTypeDescription="Create a new document." ma:contentTypeScope="" ma:versionID="0f3c282c20d2bb2eaf043b76b6a6d8ce">
  <xsd:schema xmlns:xsd="http://www.w3.org/2001/XMLSchema" xmlns:xs="http://www.w3.org/2001/XMLSchema" xmlns:p="http://schemas.microsoft.com/office/2006/metadata/properties" xmlns:ns2="3242b752-d3ac-4981-8ccb-5cdf173f40c7" xmlns:ns3="287f30cc-5118-44d3-adb7-86f29bb6c057" targetNamespace="http://schemas.microsoft.com/office/2006/metadata/properties" ma:root="true" ma:fieldsID="33d66eb509ea1bdcf1259b47f4e73e68" ns2:_="" ns3:_="">
    <xsd:import namespace="3242b752-d3ac-4981-8ccb-5cdf173f40c7"/>
    <xsd:import namespace="287f30cc-5118-44d3-adb7-86f29bb6c0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2b752-d3ac-4981-8ccb-5cdf173f40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2802cc5-2881-4dd7-9d75-38905e9cf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f30cc-5118-44d3-adb7-86f29bb6c05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be76fed-44d7-47df-aa9d-7aef350786e1}" ma:internalName="TaxCatchAll" ma:showField="CatchAllData" ma:web="287f30cc-5118-44d3-adb7-86f29bb6c0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42b752-d3ac-4981-8ccb-5cdf173f40c7">
      <Terms xmlns="http://schemas.microsoft.com/office/infopath/2007/PartnerControls"/>
    </lcf76f155ced4ddcb4097134ff3c332f>
    <TaxCatchAll xmlns="287f30cc-5118-44d3-adb7-86f29bb6c057" xsi:nil="true"/>
  </documentManagement>
</p:properties>
</file>

<file path=customXml/itemProps1.xml><?xml version="1.0" encoding="utf-8"?>
<ds:datastoreItem xmlns:ds="http://schemas.openxmlformats.org/officeDocument/2006/customXml" ds:itemID="{EAFF9DFF-E1D3-492A-8B61-768D03745753}"/>
</file>

<file path=customXml/itemProps2.xml><?xml version="1.0" encoding="utf-8"?>
<ds:datastoreItem xmlns:ds="http://schemas.openxmlformats.org/officeDocument/2006/customXml" ds:itemID="{F13B1CAE-87E1-4A33-91C6-76A90CB09E5C}"/>
</file>

<file path=customXml/itemProps3.xml><?xml version="1.0" encoding="utf-8"?>
<ds:datastoreItem xmlns:ds="http://schemas.openxmlformats.org/officeDocument/2006/customXml" ds:itemID="{A3589C27-2F8C-442C-8EA2-3EA549BF2DC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1566</Words>
  <Application>Microsoft Office PowerPoint</Application>
  <PresentationFormat>On-screen Show (16:9)</PresentationFormat>
  <Paragraphs>194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Trebuchet MS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Calvin Hawks</cp:lastModifiedBy>
  <cp:revision>1</cp:revision>
  <dcterms:modified xsi:type="dcterms:W3CDTF">2026-04-12T18:48:08Z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0x0101007B49FA41C0EED848ABE1379992DA5E17</vt:lpwstr>
  </property>
</Properties>
</file>