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55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winding road with trees and grass&#10;&#10;AI-generated content may be incorrect.">
            <a:extLst>
              <a:ext uri="{FF2B5EF4-FFF2-40B4-BE49-F238E27FC236}">
                <a16:creationId xmlns:a16="http://schemas.microsoft.com/office/drawing/2014/main" id="{FD7A53EE-4DF3-A1CF-CA04-467F22D4C48F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0000"/>
          </a:blip>
          <a:stretch>
            <a:fillRect/>
          </a:stretch>
        </p:blipFill>
        <p:spPr>
          <a:xfrm>
            <a:off x="-33029" y="0"/>
            <a:ext cx="9226123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D9F9EC4-8593-ACA0-5966-BC31FEBFE895}"/>
              </a:ext>
            </a:extLst>
          </p:cNvPr>
          <p:cNvSpPr txBox="1"/>
          <p:nvPr/>
        </p:nvSpPr>
        <p:spPr>
          <a:xfrm>
            <a:off x="98502" y="241156"/>
            <a:ext cx="56733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🛠️ Tools for Future Classes:</a:t>
            </a:r>
            <a:br>
              <a:rPr lang="en-US" b="1" dirty="0"/>
            </a:br>
            <a:r>
              <a:rPr lang="en-US" b="1" dirty="0"/>
              <a:t>- Strategic Questioning to empower student-led inquiry</a:t>
            </a:r>
            <a:br>
              <a:rPr lang="en-US" b="1" dirty="0"/>
            </a:br>
            <a:r>
              <a:rPr lang="en-US" b="1" dirty="0"/>
              <a:t>- Protocols like Fishbowl, Chalk Talk for inclusive dialogue</a:t>
            </a:r>
            <a:br>
              <a:rPr lang="en-US" b="1" dirty="0"/>
            </a:br>
            <a:r>
              <a:rPr lang="en-US" b="1" dirty="0"/>
              <a:t>- Facilitation Moves to balance voices and foster equity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8B7A7D-7DAD-DA6B-A3BB-BAB4FB27587E}"/>
              </a:ext>
            </a:extLst>
          </p:cNvPr>
          <p:cNvSpPr txBox="1"/>
          <p:nvPr/>
        </p:nvSpPr>
        <p:spPr>
          <a:xfrm>
            <a:off x="4081047" y="1509962"/>
            <a:ext cx="48347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💬 Benefits of Dialogue:</a:t>
            </a:r>
            <a:br>
              <a:rPr lang="en-US" b="1" dirty="0"/>
            </a:br>
            <a:r>
              <a:rPr lang="en-US" b="1" dirty="0"/>
              <a:t>- Builds empathy, trust, and sense of belonging</a:t>
            </a:r>
            <a:br>
              <a:rPr lang="en-US" b="1" dirty="0"/>
            </a:br>
            <a:r>
              <a:rPr lang="en-US" b="1" dirty="0"/>
              <a:t>- Connects course content with lived experiences</a:t>
            </a:r>
            <a:br>
              <a:rPr lang="en-US" b="1" dirty="0"/>
            </a:br>
            <a:r>
              <a:rPr lang="en-US" b="1" dirty="0"/>
              <a:t>- Encourages co-construction of knowledge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793BC7D-2F87-DAE3-7C71-9DE89AD8289A}"/>
              </a:ext>
            </a:extLst>
          </p:cNvPr>
          <p:cNvSpPr txBox="1"/>
          <p:nvPr/>
        </p:nvSpPr>
        <p:spPr>
          <a:xfrm>
            <a:off x="227066" y="2485300"/>
            <a:ext cx="52902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🌱 Lessons Learned:</a:t>
            </a:r>
            <a:br>
              <a:rPr lang="en-US" b="1" dirty="0"/>
            </a:br>
            <a:r>
              <a:rPr lang="en-US" b="1" dirty="0"/>
              <a:t>- Dialogue holds multiple truths—not just consensus</a:t>
            </a:r>
            <a:br>
              <a:rPr lang="en-US" b="1" dirty="0"/>
            </a:br>
            <a:r>
              <a:rPr lang="en-US" b="1" dirty="0"/>
              <a:t>- Silence can signal deep thinking, not disengagement</a:t>
            </a:r>
            <a:br>
              <a:rPr lang="en-US" b="1" dirty="0"/>
            </a:br>
            <a:r>
              <a:rPr lang="en-US" b="1" dirty="0"/>
              <a:t>- As a facilitator I guide with vulnerability and care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886DB76-D8B3-0991-9D45-907F50D458F7}"/>
              </a:ext>
            </a:extLst>
          </p:cNvPr>
          <p:cNvSpPr txBox="1"/>
          <p:nvPr/>
        </p:nvSpPr>
        <p:spPr>
          <a:xfrm>
            <a:off x="3031429" y="3941832"/>
            <a:ext cx="620875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🔄 Lesson Redesign:</a:t>
            </a:r>
            <a:br>
              <a:rPr lang="en-US" b="1" dirty="0"/>
            </a:br>
            <a:r>
              <a:rPr lang="en-US" b="1" dirty="0"/>
              <a:t>- Reimagine memorization as a connection to lived experiences</a:t>
            </a:r>
            <a:br>
              <a:rPr lang="en-US" b="1" dirty="0"/>
            </a:br>
            <a:r>
              <a:rPr lang="en-US" b="1" dirty="0"/>
              <a:t>- Shift from point and name in anatomy to story telling</a:t>
            </a:r>
          </a:p>
          <a:p>
            <a:r>
              <a:rPr lang="en-US" b="1" dirty="0"/>
              <a:t>- Have students group up, share, and compare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75C17F8-F5C3-90C8-2CB1-8432E3FFC394}"/>
              </a:ext>
            </a:extLst>
          </p:cNvPr>
          <p:cNvSpPr txBox="1"/>
          <p:nvPr/>
        </p:nvSpPr>
        <p:spPr>
          <a:xfrm>
            <a:off x="227066" y="5142161"/>
            <a:ext cx="86238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💡 Key Takeaways:</a:t>
            </a:r>
            <a:br>
              <a:rPr lang="en-US" b="1" dirty="0"/>
            </a:br>
            <a:r>
              <a:rPr lang="en-US" b="1" dirty="0"/>
              <a:t>- Dialogue transforms classroom culture</a:t>
            </a:r>
            <a:br>
              <a:rPr lang="en-US" b="1" dirty="0"/>
            </a:br>
            <a:r>
              <a:rPr lang="en-US" b="1" dirty="0"/>
              <a:t>- Students become co-creators of knowledge</a:t>
            </a:r>
            <a:br>
              <a:rPr lang="en-US" b="1" dirty="0"/>
            </a:br>
            <a:r>
              <a:rPr lang="en-US" b="1" dirty="0"/>
              <a:t>- Stories, discomfort, and reflection deepen learning</a:t>
            </a:r>
          </a:p>
          <a:p>
            <a:r>
              <a:rPr lang="en-US" b="1" dirty="0"/>
              <a:t>- Even the courses like anatomy can transformed and enhanced through dialogic practices</a:t>
            </a:r>
          </a:p>
          <a:p>
            <a:endParaRPr lang="en-US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AD1219E-6545-417E-7213-93AF23DABD30}"/>
              </a:ext>
            </a:extLst>
          </p:cNvPr>
          <p:cNvSpPr txBox="1"/>
          <p:nvPr/>
        </p:nvSpPr>
        <p:spPr>
          <a:xfrm>
            <a:off x="5793631" y="192754"/>
            <a:ext cx="305724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/>
              <a:t>My Dialogic </a:t>
            </a:r>
          </a:p>
          <a:p>
            <a:pPr algn="ctr"/>
            <a:r>
              <a:rPr lang="en-US" sz="4400" b="1" dirty="0"/>
              <a:t>Journey</a:t>
            </a:r>
          </a:p>
        </p:txBody>
      </p:sp>
    </p:spTree>
    <p:extLst>
      <p:ext uri="{BB962C8B-B14F-4D97-AF65-F5344CB8AC3E}">
        <p14:creationId xmlns:p14="http://schemas.microsoft.com/office/powerpoint/2010/main" val="2031718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179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Alanna Mayberry</cp:lastModifiedBy>
  <cp:revision>2</cp:revision>
  <dcterms:created xsi:type="dcterms:W3CDTF">2013-01-27T09:14:16Z</dcterms:created>
  <dcterms:modified xsi:type="dcterms:W3CDTF">2025-04-10T16:03:33Z</dcterms:modified>
  <cp:category/>
</cp:coreProperties>
</file>