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930" r:id="rId2"/>
    <p:sldId id="932" r:id="rId3"/>
    <p:sldId id="931" r:id="rId4"/>
    <p:sldId id="937" r:id="rId5"/>
    <p:sldId id="936" r:id="rId6"/>
    <p:sldId id="938" r:id="rId7"/>
    <p:sldId id="934" r:id="rId8"/>
    <p:sldId id="93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/>
    <p:restoredTop sz="94522"/>
  </p:normalViewPr>
  <p:slideViewPr>
    <p:cSldViewPr snapToGrid="0">
      <p:cViewPr varScale="1">
        <p:scale>
          <a:sx n="97" d="100"/>
          <a:sy n="97" d="100"/>
        </p:scale>
        <p:origin x="224" y="61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55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5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3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6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54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4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72B4-FAF7-1F4F-9278-A6B35FFB1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10AB3-7438-7742-B625-9CA824F06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1E50-B211-9D4D-8803-20EDDDC2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FB39-15EB-CB49-B586-B07FF803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013A-223C-0B44-96AA-D117A9B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014B-5CB5-B44B-A79A-CB04B451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DBCD-359A-6043-86A0-C15DACF28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5BE5-2D34-9E44-BFF2-6DE69E75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F6209-F139-2D4F-95CE-BBD60D3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1301A-8EB0-4148-B23E-B0A21A8F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849A2-0CF5-AB41-94C4-E77834659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5686-5DF7-CA44-8813-4419CDC7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F1C9-C279-4246-B37B-2E05636B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48CC-2E94-7642-A93A-B8A2CAA2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9199-AC05-1A42-BCD6-708FDF79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3274-BE13-7C47-B2A0-D72C5AD7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41D1-0571-B743-89CC-71569557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4B91-AA68-8C45-B5CB-646791C0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D9A2-0F8E-7642-92FB-6B3231B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0797-3B56-3C41-ABA5-C3CC6A3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9AA5-7D50-0841-8641-863DEF01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BC26-90DF-3045-88A9-E96FFF82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1435-296A-4544-B648-66701D33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2AB-7475-3E40-9611-75E88D8A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FA6B-6B1D-174F-A1EB-780FCC13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F9C4-DB98-2C49-A356-0A6487B6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C587-7421-4549-B47C-A21C97E1C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A43E0-3712-0642-A40E-72B0D56F3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5D11-1D84-1A45-A0B9-46E2757D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356C-DD06-8C4A-8AC2-E21941E9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7C105-36D9-5B4F-9B76-857AB482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180D-3272-7B41-9DA8-75F20FF2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22D85-3FA0-9648-84A3-E7EAC34F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4C25B-442F-FC47-8B8E-B39BFD52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09A2-1F80-054D-92DB-613417C0C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DB6BA-2E63-BC49-B971-63FF4AEF2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DAC5E-3AFB-2944-B1DF-E517D216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4AF5C-4575-1444-8215-AC755A0F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D030A-A24D-8241-B6C8-34F04E1E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9F15-59A9-7F45-ABC3-13E9D5B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1B8A-55A3-D649-B9FD-D19F3E3E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B74FD-E63F-0D4B-A9D9-52B44736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49C95-07B0-5A46-B0FE-D770385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90D2E-D8C5-EE46-AA0E-4611D55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0DEFA-7633-AE41-A1CC-9BE59E9C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52428-7EC2-5247-A552-50EDD9F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73D-369A-8849-A11C-56D93AEB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E9FF-2A1C-914F-A63F-46084114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3A568-5DF5-BB47-8869-EB208FC8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DA637-180D-1948-9DD8-7129C9E2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F6312-7DFE-5A4F-9C91-9047BDBF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EA29E-DAA5-A249-BBBC-BCEAC74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2E4-93A6-2B4D-9294-08D78619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C43A2-51F0-F14F-B85B-AA8C397F0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CFD5D-3557-744C-83E0-4A9CBBB8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3ACC-B753-014C-AC8D-DFFF9682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BAE40-8F31-794B-BAC1-7701551A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41518-CF73-0F41-8F82-12CDA649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E6A16-E31E-464C-8754-51ABF66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F7A0-1399-7848-BEF0-97DC153E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97B9A-F0B7-A94B-989D-60F4AD897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054B-74CF-F74D-8E9F-20EAE123C02E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A22E-86BB-594F-ADA7-D09EF5CD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24F8-F5A2-3941-B172-B0F90017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0B81-783C-6943-89F5-2B5013768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02B6-A890-D74D-813A-F29934E7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6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Transition from field mapping to small group synthesis of analytical datasets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1E25B1-DDD3-6744-B5C9-74624517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39" y="2525959"/>
            <a:ext cx="5986929" cy="3181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Six datasets available</a:t>
            </a:r>
          </a:p>
          <a:p>
            <a:pPr marL="457200" indent="-457200">
              <a:buAutoNum type="arabicPeriod"/>
            </a:pPr>
            <a:r>
              <a:rPr lang="en-US" sz="2400" dirty="0"/>
              <a:t>Advanced field structural data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Microstructure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Mineralogy and metamorphic petrology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Metamorphic monazite geochronology</a:t>
            </a:r>
          </a:p>
          <a:p>
            <a:pPr marL="457200" indent="-457200">
              <a:buAutoNum type="arabicPeriod"/>
            </a:pPr>
            <a:r>
              <a:rPr lang="en-US" sz="2400" dirty="0"/>
              <a:t>Igneous zircon geochronology</a:t>
            </a:r>
          </a:p>
          <a:p>
            <a:pPr marL="457200" indent="-457200">
              <a:buAutoNum type="arabicPeriod"/>
            </a:pPr>
            <a:r>
              <a:rPr lang="en-US" sz="2400" dirty="0"/>
              <a:t>Detrital zircon geochronology</a:t>
            </a:r>
          </a:p>
        </p:txBody>
      </p:sp>
    </p:spTree>
    <p:extLst>
      <p:ext uri="{BB962C8B-B14F-4D97-AF65-F5344CB8AC3E}">
        <p14:creationId xmlns:p14="http://schemas.microsoft.com/office/powerpoint/2010/main" val="133102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02B6-A890-D74D-813A-F29934E7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6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What will this involve?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1E25B1-DDD3-6744-B5C9-74624517A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38" y="2525959"/>
            <a:ext cx="9381771" cy="3181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Tasks</a:t>
            </a:r>
          </a:p>
          <a:p>
            <a:pPr marL="457200" indent="-457200">
              <a:buAutoNum type="arabicPeriod"/>
            </a:pPr>
            <a:r>
              <a:rPr lang="en-US" sz="2400" dirty="0"/>
              <a:t>Read journal article and answer some questions</a:t>
            </a:r>
            <a:endParaRPr lang="en-US" sz="2400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/>
              <a:t>Background research – understand basic foundation of data acquisition &amp; interpretation</a:t>
            </a:r>
          </a:p>
          <a:p>
            <a:pPr marL="457200" indent="-457200">
              <a:buAutoNum type="arabicPeriod"/>
            </a:pPr>
            <a:r>
              <a:rPr lang="en-US" sz="2400" dirty="0"/>
              <a:t>Draft final report</a:t>
            </a:r>
          </a:p>
          <a:p>
            <a:pPr marL="457200" indent="-457200">
              <a:buAutoNum type="arabicPeriod"/>
            </a:pPr>
            <a:r>
              <a:rPr lang="en-US" sz="2400" dirty="0"/>
              <a:t>Oral presentation</a:t>
            </a:r>
          </a:p>
          <a:p>
            <a:pPr marL="457200" indent="-457200">
              <a:buAutoNum type="arabicPeriod"/>
            </a:pPr>
            <a:r>
              <a:rPr lang="en-US" sz="2400" dirty="0"/>
              <a:t>Final report with revised map and cross-section</a:t>
            </a:r>
          </a:p>
        </p:txBody>
      </p:sp>
    </p:spTree>
    <p:extLst>
      <p:ext uri="{BB962C8B-B14F-4D97-AF65-F5344CB8AC3E}">
        <p14:creationId xmlns:p14="http://schemas.microsoft.com/office/powerpoint/2010/main" val="353035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EBE9-3672-A94B-AD26-7C6CECAA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7" y="1804357"/>
            <a:ext cx="7710626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1 - Advanced field data structural analysis</a:t>
            </a:r>
          </a:p>
          <a:p>
            <a:pPr marL="0" indent="0">
              <a:buNone/>
            </a:pPr>
            <a:r>
              <a:rPr lang="en-US" dirty="0"/>
              <a:t>The paper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data is: 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5F45E2E-E199-EE4E-B8E4-BF1B107C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8" y="4000295"/>
            <a:ext cx="5235196" cy="21175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2959421" y="232499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 err="1"/>
              <a:t>Shaw,C.A</a:t>
            </a:r>
            <a:r>
              <a:rPr lang="en-US" i="1" dirty="0"/>
              <a:t>., </a:t>
            </a:r>
            <a:r>
              <a:rPr lang="en-US" i="1" dirty="0" err="1"/>
              <a:t>Karlstrom</a:t>
            </a:r>
            <a:r>
              <a:rPr lang="en-US" i="1" dirty="0"/>
              <a:t>, K.E., McCoy, A., Williams, M.L., </a:t>
            </a:r>
            <a:r>
              <a:rPr lang="en-US" i="1" dirty="0" err="1"/>
              <a:t>Jercinovic</a:t>
            </a:r>
            <a:r>
              <a:rPr lang="en-US" i="1" dirty="0"/>
              <a:t>, M.J., and </a:t>
            </a:r>
            <a:r>
              <a:rPr lang="en-US" i="1" dirty="0" err="1"/>
              <a:t>Dueker</a:t>
            </a:r>
            <a:r>
              <a:rPr lang="en-US" i="1" dirty="0"/>
              <a:t>, K., 2002, Proterozoic shear zones in the Colorado Rocky Mountains: From continental assembly to intracontinental reactivation, In </a:t>
            </a:r>
            <a:r>
              <a:rPr lang="en-US" dirty="0"/>
              <a:t>Science at the Highest Level</a:t>
            </a:r>
            <a:r>
              <a:rPr lang="en-US" i="1" dirty="0"/>
              <a:t>, ed. </a:t>
            </a:r>
            <a:r>
              <a:rPr lang="en-US" i="1" dirty="0" err="1"/>
              <a:t>Lageson</a:t>
            </a:r>
            <a:r>
              <a:rPr lang="en-US" i="1" dirty="0"/>
              <a:t>, D., GSA Field guide, v. 3</a:t>
            </a:r>
            <a:endParaRPr lang="en-US" dirty="0"/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65B4148A-FCB5-F74B-800F-36B0EB7DA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374" y="4276249"/>
            <a:ext cx="3279944" cy="19320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78C665-F4C8-D646-A164-D3D92B2AB55A}"/>
              </a:ext>
            </a:extLst>
          </p:cNvPr>
          <p:cNvSpPr/>
          <p:nvPr/>
        </p:nvSpPr>
        <p:spPr>
          <a:xfrm>
            <a:off x="2906869" y="33865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/>
              <a:t>The full dataset of field structural data from all 110 stations – Excel spreadsheet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Improved 3-D picture </a:t>
            </a:r>
            <a:r>
              <a:rPr lang="en-US" sz="1800" i="1" dirty="0"/>
              <a:t>of structure in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Utility of </a:t>
            </a:r>
            <a:r>
              <a:rPr lang="en-US" sz="1800" b="1" i="1" dirty="0" err="1"/>
              <a:t>stereonets</a:t>
            </a:r>
            <a:r>
              <a:rPr lang="en-US" sz="1800" b="1" i="1" dirty="0"/>
              <a:t> </a:t>
            </a:r>
            <a:r>
              <a:rPr lang="en-US" sz="1800" i="1" dirty="0"/>
              <a:t>for quantitative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Value of x-sections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Tectonic implications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204F82-B7AE-F44B-8B25-DE5F9E5D74AD}"/>
              </a:ext>
            </a:extLst>
          </p:cNvPr>
          <p:cNvSpPr/>
          <p:nvPr/>
        </p:nvSpPr>
        <p:spPr>
          <a:xfrm>
            <a:off x="6842235" y="390385"/>
            <a:ext cx="4998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r>
              <a:rPr lang="en-US" sz="1600" i="1" dirty="0"/>
              <a:t>How do outcrop-scale structures in igneous and metamorphic rocks and their geometries relate to one another and to larger regional tectonic histories?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620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EBE9-3672-A94B-AD26-7C6CECAA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7" y="1804357"/>
            <a:ext cx="7710626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2 - Microstructural analysis</a:t>
            </a:r>
          </a:p>
          <a:p>
            <a:pPr marL="0" indent="0">
              <a:buNone/>
            </a:pPr>
            <a:r>
              <a:rPr lang="en-US" dirty="0"/>
              <a:t>The paper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data is: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2959421" y="232499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Ward, D., Mahan, K., and Schulte-</a:t>
            </a:r>
            <a:r>
              <a:rPr lang="en-US" i="1" dirty="0" err="1"/>
              <a:t>Pelkum</a:t>
            </a:r>
            <a:r>
              <a:rPr lang="en-US" i="1" dirty="0"/>
              <a:t>, V., 2012, Roles of quartz and mica in seismic anisotropy of </a:t>
            </a:r>
            <a:r>
              <a:rPr lang="en-US" i="1" dirty="0" err="1"/>
              <a:t>mylonites</a:t>
            </a:r>
            <a:r>
              <a:rPr lang="en-US" i="1" dirty="0"/>
              <a:t>, Geophysical Journal International, </a:t>
            </a:r>
            <a:r>
              <a:rPr lang="en-US" i="1" dirty="0" err="1"/>
              <a:t>doi</a:t>
            </a:r>
            <a:r>
              <a:rPr lang="en-US" i="1" dirty="0"/>
              <a:t>: 10.1111/j.1365-246X.2012.05528.x.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8C665-F4C8-D646-A164-D3D92B2AB55A}"/>
              </a:ext>
            </a:extLst>
          </p:cNvPr>
          <p:cNvSpPr/>
          <p:nvPr/>
        </p:nvSpPr>
        <p:spPr>
          <a:xfrm>
            <a:off x="2906869" y="338654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/>
              <a:t>An Electron Backscatter Diffraction (EBSD) dataset with crystallographic orientations for dynamically recrystallized quartz  in the Coal Creek quartzite mylonite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Dislocation creep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Utility of </a:t>
            </a:r>
            <a:r>
              <a:rPr lang="en-US" sz="1800" b="1" i="1" dirty="0" err="1"/>
              <a:t>stereonets</a:t>
            </a:r>
            <a:r>
              <a:rPr lang="en-US" sz="1800" i="1" dirty="0"/>
              <a:t> for analysis of crystal orientations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Relation to shear zone </a:t>
            </a:r>
            <a:r>
              <a:rPr lang="en-US" sz="1800" b="1" i="1" dirty="0"/>
              <a:t>temperature </a:t>
            </a:r>
            <a:r>
              <a:rPr lang="en-US" sz="1800" i="1" dirty="0"/>
              <a:t>conditions and </a:t>
            </a:r>
            <a:r>
              <a:rPr lang="en-US" sz="1800" b="1" i="1" dirty="0"/>
              <a:t>shear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204F82-B7AE-F44B-8B25-DE5F9E5D74AD}"/>
              </a:ext>
            </a:extLst>
          </p:cNvPr>
          <p:cNvSpPr/>
          <p:nvPr/>
        </p:nvSpPr>
        <p:spPr>
          <a:xfrm>
            <a:off x="6842235" y="390385"/>
            <a:ext cx="499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pPr lvl="0"/>
            <a:r>
              <a:rPr lang="en-US" sz="1600" i="1" dirty="0"/>
              <a:t>How can microstructures in rocks be related to larger regional tectonic histories?</a:t>
            </a:r>
            <a:endParaRPr lang="en-US" sz="1600" b="1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193E16-ED97-C24C-BB96-2E90E1E4F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8" r="2109" b="28246"/>
          <a:stretch/>
        </p:blipFill>
        <p:spPr>
          <a:xfrm>
            <a:off x="813292" y="4241700"/>
            <a:ext cx="5141577" cy="1883635"/>
          </a:xfrm>
          <a:prstGeom prst="rect">
            <a:avLst/>
          </a:prstGeom>
        </p:spPr>
      </p:pic>
      <p:pic>
        <p:nvPicPr>
          <p:cNvPr id="13" name="Picture 12" descr="A picture containing device&#10;&#10;Description automatically generated">
            <a:extLst>
              <a:ext uri="{FF2B5EF4-FFF2-40B4-BE49-F238E27FC236}">
                <a16:creationId xmlns:a16="http://schemas.microsoft.com/office/drawing/2014/main" id="{CFE69369-A49A-1640-B9C5-69A77627D0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72" y="4448086"/>
            <a:ext cx="293116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6" y="1804357"/>
            <a:ext cx="7917023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3 – Mineralogy and metamorphic petrology</a:t>
            </a:r>
          </a:p>
          <a:p>
            <a:pPr marL="0" indent="0">
              <a:buNone/>
            </a:pPr>
            <a:r>
              <a:rPr lang="en-US" dirty="0"/>
              <a:t>The papers are: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3307937" y="2389132"/>
            <a:ext cx="5734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McCoy, A. M., </a:t>
            </a:r>
            <a:r>
              <a:rPr lang="en-US" i="1" dirty="0" err="1"/>
              <a:t>Karlstrom</a:t>
            </a:r>
            <a:r>
              <a:rPr lang="en-US" i="1" dirty="0"/>
              <a:t>, K. E., Shaw, C. A., and Williams, M. L., 2005, The Proterozoic ancestry of the Colorado Mineral Belt: 1.4 Ga shear zone system in central Colorado, American Geophysical Union Geophysical Monograph 154, p. 71–90.</a:t>
            </a:r>
          </a:p>
          <a:p>
            <a:endParaRPr lang="en-US" dirty="0"/>
          </a:p>
          <a:p>
            <a:r>
              <a:rPr lang="en-US" i="1" dirty="0"/>
              <a:t>Ward, D., Mahan, K., and Schulte-</a:t>
            </a:r>
            <a:r>
              <a:rPr lang="en-US" i="1" dirty="0" err="1"/>
              <a:t>Pelkum</a:t>
            </a:r>
            <a:r>
              <a:rPr lang="en-US" i="1" dirty="0"/>
              <a:t>, V., 2012, Roles of quartz and mica in seismic anisotropy of </a:t>
            </a:r>
            <a:r>
              <a:rPr lang="en-US" i="1" dirty="0" err="1"/>
              <a:t>mylonites</a:t>
            </a:r>
            <a:r>
              <a:rPr lang="en-US" i="1" dirty="0"/>
              <a:t>, Geophysical Journal International, </a:t>
            </a:r>
            <a:r>
              <a:rPr lang="en-US" i="1" dirty="0" err="1"/>
              <a:t>doi</a:t>
            </a:r>
            <a:r>
              <a:rPr lang="en-US" i="1" dirty="0"/>
              <a:t>: 10.1111/j.1365-246X.2012.05528.x.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What is equilibrium?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Key index minerals and assemblages?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P-T histories?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Tectonic implications?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  <a:endParaRPr lang="en-US" sz="1800" i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7C4744-6418-DB49-B699-88153E52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1" y="4365029"/>
            <a:ext cx="4546600" cy="17780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7FC9173-B539-3A47-BF7A-F5AD7CFD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78" y="4214659"/>
            <a:ext cx="3148359" cy="192837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FEFC1BB-9921-D942-A5F9-98CE54DA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3FFF8-3A20-2F4F-9B9F-831C436261B8}"/>
              </a:ext>
            </a:extLst>
          </p:cNvPr>
          <p:cNvSpPr/>
          <p:nvPr/>
        </p:nvSpPr>
        <p:spPr>
          <a:xfrm>
            <a:off x="6842235" y="390385"/>
            <a:ext cx="4998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pPr lvl="0"/>
            <a:r>
              <a:rPr lang="en-US" sz="1600" i="1" dirty="0"/>
              <a:t>How can metamorphic minerals and mineral assemblages be related to larger regional tectonic histories?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959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6" y="1804357"/>
            <a:ext cx="7917023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4 –Metamorphic monazite geochronology</a:t>
            </a:r>
          </a:p>
          <a:p>
            <a:pPr marL="0" indent="0">
              <a:buNone/>
            </a:pPr>
            <a:r>
              <a:rPr lang="en-US" dirty="0"/>
              <a:t>The papers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data is: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3307937" y="2389132"/>
            <a:ext cx="5734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McCoy, A. M., </a:t>
            </a:r>
            <a:r>
              <a:rPr lang="en-US" i="1" dirty="0" err="1"/>
              <a:t>Karlstrom</a:t>
            </a:r>
            <a:r>
              <a:rPr lang="en-US" i="1" dirty="0"/>
              <a:t>, K. E., Shaw, C. A., and Williams, M. L., 2005, The Proterozoic ancestry of the Colorado Mineral Belt: 1.4 Ga shear zone system in central Colorado, American Geophysical Union Geophysical Monograph 154, p. 71–90.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What is monazite?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How does U-Th-</a:t>
            </a:r>
            <a:r>
              <a:rPr lang="en-US" sz="1800" b="1" i="1" dirty="0" err="1"/>
              <a:t>totalPb</a:t>
            </a:r>
            <a:r>
              <a:rPr lang="en-US" sz="1800" b="1" i="1" dirty="0"/>
              <a:t> </a:t>
            </a:r>
            <a:r>
              <a:rPr lang="en-US" sz="1800" b="1" i="1" dirty="0" err="1"/>
              <a:t>geochron</a:t>
            </a:r>
            <a:r>
              <a:rPr lang="en-US" sz="1800" b="1" i="1" dirty="0"/>
              <a:t>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Relation to deformation and metamorphism?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Tectonic implications?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  <a:endParaRPr lang="en-US" sz="1800" i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7C4744-6418-DB49-B699-88153E52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1" y="4365029"/>
            <a:ext cx="4546600" cy="177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FEFC1BB-9921-D942-A5F9-98CE54DA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3FFF8-3A20-2F4F-9B9F-831C436261B8}"/>
              </a:ext>
            </a:extLst>
          </p:cNvPr>
          <p:cNvSpPr/>
          <p:nvPr/>
        </p:nvSpPr>
        <p:spPr>
          <a:xfrm>
            <a:off x="6842235" y="390385"/>
            <a:ext cx="4998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pPr lvl="0"/>
            <a:r>
              <a:rPr lang="en-US" sz="1600" i="1" dirty="0"/>
              <a:t>What are some field and laboratory methods that can be used to determine the relative and absolute ages of metamorphic and deformation events?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C66412-688A-6E4A-91BF-ABD25154DC96}"/>
              </a:ext>
            </a:extLst>
          </p:cNvPr>
          <p:cNvSpPr/>
          <p:nvPr/>
        </p:nvSpPr>
        <p:spPr>
          <a:xfrm>
            <a:off x="2946089" y="34380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/>
              <a:t>Monazite geochronology data for Idaho Springs shear zone– Excel spreadsheet</a:t>
            </a:r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D881990-1960-2345-9FCF-60406E4D81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06" y="3838012"/>
            <a:ext cx="1709390" cy="27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1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7" y="1804357"/>
            <a:ext cx="7710626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5 - Igneous zircon geochronology</a:t>
            </a:r>
          </a:p>
          <a:p>
            <a:pPr marL="0" indent="0">
              <a:buNone/>
            </a:pPr>
            <a:r>
              <a:rPr lang="en-US" dirty="0"/>
              <a:t>The paper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data is: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2959421" y="232499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Premo</a:t>
            </a:r>
            <a:r>
              <a:rPr lang="en-US" i="1" dirty="0"/>
              <a:t>, W. R. and Fanning, C. M., 2000, SHRIMP U-Pb zircon ages for Big Creek gneiss, Wyoming and Boulder Creek batholith, Colorado: Implications for timing of Paleoproterozoic accretion of the northern Colorado Province, Rocky Mountain Geology, v. 35, p. 31-50.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8C665-F4C8-D646-A164-D3D92B2AB55A}"/>
              </a:ext>
            </a:extLst>
          </p:cNvPr>
          <p:cNvSpPr/>
          <p:nvPr/>
        </p:nvSpPr>
        <p:spPr>
          <a:xfrm>
            <a:off x="2906869" y="338654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/>
              <a:t>Zircon geochronology data for Boulder Creek batholith– Excel spreadsheet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How does U-Pb </a:t>
            </a:r>
            <a:r>
              <a:rPr lang="en-US" sz="1800" b="1" i="1" dirty="0" err="1"/>
              <a:t>geochron</a:t>
            </a:r>
            <a:r>
              <a:rPr lang="en-US" sz="1800" b="1" i="1" dirty="0"/>
              <a:t>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How used to date igneous rocks?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What is inheritance?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Tectonic implications?</a:t>
            </a: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Concordia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4AB0CD-7A9D-034D-9ACF-F3A308C1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6" y="4276249"/>
            <a:ext cx="4988489" cy="1797018"/>
          </a:xfrm>
          <a:prstGeom prst="rect">
            <a:avLst/>
          </a:prstGeom>
        </p:spPr>
      </p:pic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A8E90021-F538-684A-A052-05989109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63" y="3914738"/>
            <a:ext cx="2910258" cy="2410166"/>
          </a:xfrm>
          <a:prstGeom prst="rect">
            <a:avLst/>
          </a:prstGeom>
        </p:spPr>
      </p:pic>
      <p:pic>
        <p:nvPicPr>
          <p:cNvPr id="9" name="Picture 8" descr="A pair of black shoes&#10;&#10;Description automatically generated with low confidence">
            <a:extLst>
              <a:ext uri="{FF2B5EF4-FFF2-40B4-BE49-F238E27FC236}">
                <a16:creationId xmlns:a16="http://schemas.microsoft.com/office/drawing/2014/main" id="{6553D2C1-44A7-044A-B1D6-4A056B469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664" y="3764172"/>
            <a:ext cx="825500" cy="86622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9B940A4-9E04-3E46-95FA-F63384FA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10F11A-2C8E-2945-A7D2-FA70AB0A1CE5}"/>
              </a:ext>
            </a:extLst>
          </p:cNvPr>
          <p:cNvSpPr/>
          <p:nvPr/>
        </p:nvSpPr>
        <p:spPr>
          <a:xfrm>
            <a:off x="6842235" y="390385"/>
            <a:ext cx="4998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r>
              <a:rPr lang="en-US" sz="1600" i="1" dirty="0"/>
              <a:t>What are some field and laboratory methods that can be used to determine the relative and absolute ages of pluton crystallization (or magmatic events)?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515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A3AA-5A17-2A44-A6B4-56236C2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67" y="1804357"/>
            <a:ext cx="7710626" cy="1417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Dataset 6 - Detrital zircon geochronology</a:t>
            </a:r>
          </a:p>
          <a:p>
            <a:pPr marL="0" indent="0">
              <a:buNone/>
            </a:pPr>
            <a:r>
              <a:rPr lang="en-US" dirty="0"/>
              <a:t>The paper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data is: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51C50-F58A-184C-8E06-29FA207167F1}"/>
              </a:ext>
            </a:extLst>
          </p:cNvPr>
          <p:cNvSpPr/>
          <p:nvPr/>
        </p:nvSpPr>
        <p:spPr>
          <a:xfrm>
            <a:off x="2959421" y="232499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Jones, J.V., III and </a:t>
            </a:r>
            <a:r>
              <a:rPr lang="en-US" i="1" dirty="0" err="1"/>
              <a:t>Thrane</a:t>
            </a:r>
            <a:r>
              <a:rPr lang="en-US" i="1" dirty="0"/>
              <a:t>, K., 2012, Correlating Proterozoic synorogenic metasedimentary successions in southwestern Laurentia: New insights from detrital zircon U-Pb geochronology of Paleoproterozoic quartzite and </a:t>
            </a:r>
            <a:r>
              <a:rPr lang="en-US" i="1" dirty="0" err="1"/>
              <a:t>metaconglomerate</a:t>
            </a:r>
            <a:r>
              <a:rPr lang="en-US" i="1" dirty="0"/>
              <a:t> in central and northern Colorado, U.S.A., Rocky Mountain Geology, v. 47, p. 1-35</a:t>
            </a:r>
            <a:r>
              <a:rPr lang="en-US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8C665-F4C8-D646-A164-D3D92B2AB55A}"/>
              </a:ext>
            </a:extLst>
          </p:cNvPr>
          <p:cNvSpPr/>
          <p:nvPr/>
        </p:nvSpPr>
        <p:spPr>
          <a:xfrm>
            <a:off x="2861149" y="347067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i="1" dirty="0"/>
              <a:t>Zircon geochronology data for Coal Creek quartzite– Excel spreadsheet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19F6-D48F-D64B-AB48-CADC0D071421}"/>
              </a:ext>
            </a:extLst>
          </p:cNvPr>
          <p:cNvSpPr/>
          <p:nvPr/>
        </p:nvSpPr>
        <p:spPr>
          <a:xfrm>
            <a:off x="9055421" y="2745230"/>
            <a:ext cx="2785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The questions are: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13269-E6E3-FC41-AD4A-6AA1C3B5F82A}"/>
              </a:ext>
            </a:extLst>
          </p:cNvPr>
          <p:cNvSpPr/>
          <p:nvPr/>
        </p:nvSpPr>
        <p:spPr>
          <a:xfrm>
            <a:off x="9107972" y="3890857"/>
            <a:ext cx="2785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How does U-Pb </a:t>
            </a:r>
            <a:r>
              <a:rPr lang="en-US" sz="1800" b="1" i="1" dirty="0" err="1"/>
              <a:t>geochron</a:t>
            </a:r>
            <a:r>
              <a:rPr lang="en-US" sz="1800" b="1" i="1" dirty="0"/>
              <a:t>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How used to date sedimentary rocks?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What is provenance?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Tectonic implications?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/>
              <a:t>Uncertainties?</a:t>
            </a:r>
            <a:endParaRPr lang="en-US" sz="1800" i="1" dirty="0"/>
          </a:p>
        </p:txBody>
      </p:sp>
      <p:pic>
        <p:nvPicPr>
          <p:cNvPr id="6" name="Picture 5" descr="A picture containing text, screenshot, document&#10;&#10;Description automatically generated">
            <a:extLst>
              <a:ext uri="{FF2B5EF4-FFF2-40B4-BE49-F238E27FC236}">
                <a16:creationId xmlns:a16="http://schemas.microsoft.com/office/drawing/2014/main" id="{A36FE490-A050-1D47-B1D3-606A6242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6" y="4000295"/>
            <a:ext cx="5551170" cy="2445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CE77F-BA4B-7340-A8CE-022AADBC8E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197282"/>
            <a:ext cx="3067332" cy="20828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FB27A43-ECCB-434B-8E2C-D033F0C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24"/>
            <a:ext cx="5762297" cy="1325563"/>
          </a:xfrm>
        </p:spPr>
        <p:txBody>
          <a:bodyPr/>
          <a:lstStyle/>
          <a:p>
            <a:r>
              <a:rPr lang="en-US" sz="3600" b="1" dirty="0"/>
              <a:t>Small group synthesis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6B2C1-4FD4-9945-8074-3104F619B18F}"/>
              </a:ext>
            </a:extLst>
          </p:cNvPr>
          <p:cNvSpPr/>
          <p:nvPr/>
        </p:nvSpPr>
        <p:spPr>
          <a:xfrm>
            <a:off x="6842235" y="390385"/>
            <a:ext cx="4998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Pre-course assessment question:</a:t>
            </a:r>
          </a:p>
          <a:p>
            <a:r>
              <a:rPr lang="en-US" sz="1600" i="1" dirty="0"/>
              <a:t>What are some field and laboratory methods that can be used to determine the relative and absolute ages of deposition of sediments that are now metamorphosed in the rock record?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67216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929</Words>
  <Application>Microsoft Macintosh PowerPoint</Application>
  <PresentationFormat>Widescreen</PresentationFormat>
  <Paragraphs>112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1_Office Theme</vt:lpstr>
      <vt:lpstr>Transition from field mapping to small group synthesis of analytical datasets</vt:lpstr>
      <vt:lpstr>What will this involve?</vt:lpstr>
      <vt:lpstr>Small group synthesis</vt:lpstr>
      <vt:lpstr>Small group synthesis</vt:lpstr>
      <vt:lpstr>Small group synthesis</vt:lpstr>
      <vt:lpstr>Small group synthesis</vt:lpstr>
      <vt:lpstr>Small group synthesis</vt:lpstr>
      <vt:lpstr>Small group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H Mahan</cp:lastModifiedBy>
  <cp:revision>68</cp:revision>
  <dcterms:modified xsi:type="dcterms:W3CDTF">2021-04-16T16:55:14Z</dcterms:modified>
</cp:coreProperties>
</file>