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82"/>
    <p:restoredTop sz="94558"/>
  </p:normalViewPr>
  <p:slideViewPr>
    <p:cSldViewPr snapToGrid="0">
      <p:cViewPr varScale="1">
        <p:scale>
          <a:sx n="116" d="100"/>
          <a:sy n="116" d="100"/>
        </p:scale>
        <p:origin x="69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382A03-5912-4255-B28C-A53F67D8CE7B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62F70C81-2AE2-4B89-A7AA-72A4974AE38A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b="0" dirty="0"/>
            <a:t>International students are faced with a host of challenges from </a:t>
          </a:r>
          <a:r>
            <a:rPr lang="en-US" b="1" dirty="0"/>
            <a:t>cultural adjustment</a:t>
          </a:r>
          <a:r>
            <a:rPr lang="en-US" b="0" dirty="0"/>
            <a:t> to </a:t>
          </a:r>
          <a:r>
            <a:rPr lang="en-US" b="1" dirty="0"/>
            <a:t>overcoming language barriers</a:t>
          </a:r>
        </a:p>
      </dgm:t>
    </dgm:pt>
    <dgm:pt modelId="{D5623DDB-C637-4118-B32D-527EBAFFDFCC}" type="parTrans" cxnId="{78014614-2B13-4D8D-8218-52796ABD88B2}">
      <dgm:prSet/>
      <dgm:spPr/>
      <dgm:t>
        <a:bodyPr/>
        <a:lstStyle/>
        <a:p>
          <a:endParaRPr lang="en-US" sz="2800"/>
        </a:p>
      </dgm:t>
    </dgm:pt>
    <dgm:pt modelId="{185D87F5-3A51-4828-A1FA-78CBAA65E57C}" type="sibTrans" cxnId="{78014614-2B13-4D8D-8218-52796ABD88B2}">
      <dgm:prSet/>
      <dgm:spPr/>
      <dgm:t>
        <a:bodyPr/>
        <a:lstStyle/>
        <a:p>
          <a:endParaRPr lang="en-US" sz="2800"/>
        </a:p>
      </dgm:t>
    </dgm:pt>
    <dgm:pt modelId="{850CA4BC-6ED7-4A55-B40B-56838BD2A361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b="0" dirty="0"/>
            <a:t>Science education presents </a:t>
          </a:r>
          <a:r>
            <a:rPr lang="en-US" b="1" dirty="0"/>
            <a:t>unique challenges </a:t>
          </a:r>
          <a:r>
            <a:rPr lang="en-US" b="0" dirty="0"/>
            <a:t>to international students:</a:t>
          </a:r>
        </a:p>
        <a:p>
          <a:pPr>
            <a:lnSpc>
              <a:spcPct val="100000"/>
            </a:lnSpc>
            <a:defRPr b="1"/>
          </a:pPr>
          <a:endParaRPr lang="en-US" dirty="0"/>
        </a:p>
      </dgm:t>
    </dgm:pt>
    <dgm:pt modelId="{5A16418D-B4D4-4FE4-AD8D-01E3DB3225F4}" type="parTrans" cxnId="{C1A1A332-568C-42D0-A3B6-4863D61EB494}">
      <dgm:prSet/>
      <dgm:spPr/>
      <dgm:t>
        <a:bodyPr/>
        <a:lstStyle/>
        <a:p>
          <a:endParaRPr lang="en-US" sz="2800"/>
        </a:p>
      </dgm:t>
    </dgm:pt>
    <dgm:pt modelId="{DBD4EDA2-112A-464E-B951-27C045FA9AFF}" type="sibTrans" cxnId="{C1A1A332-568C-42D0-A3B6-4863D61EB494}">
      <dgm:prSet/>
      <dgm:spPr/>
      <dgm:t>
        <a:bodyPr/>
        <a:lstStyle/>
        <a:p>
          <a:endParaRPr lang="en-US" sz="2800"/>
        </a:p>
      </dgm:t>
    </dgm:pt>
    <dgm:pt modelId="{3F3F90B1-82C4-4B65-8F54-8EF7E93AAB17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b="0" dirty="0"/>
            <a:t>Programmatic supports for international students in the dept. of MCDB </a:t>
          </a:r>
          <a:r>
            <a:rPr lang="en-US" dirty="0"/>
            <a:t>do not exist</a:t>
          </a:r>
        </a:p>
      </dgm:t>
    </dgm:pt>
    <dgm:pt modelId="{9786D6E7-BDFA-41C8-B439-9E9F3000D0AF}" type="parTrans" cxnId="{3093C872-830B-422E-A974-1F8097AA4AAD}">
      <dgm:prSet/>
      <dgm:spPr/>
      <dgm:t>
        <a:bodyPr/>
        <a:lstStyle/>
        <a:p>
          <a:endParaRPr lang="en-US" sz="2800"/>
        </a:p>
      </dgm:t>
    </dgm:pt>
    <dgm:pt modelId="{43FCCC00-44AE-435A-8CBA-2425BA9A8639}" type="sibTrans" cxnId="{3093C872-830B-422E-A974-1F8097AA4AAD}">
      <dgm:prSet/>
      <dgm:spPr/>
      <dgm:t>
        <a:bodyPr/>
        <a:lstStyle/>
        <a:p>
          <a:endParaRPr lang="en-US" sz="2800"/>
        </a:p>
      </dgm:t>
    </dgm:pt>
    <dgm:pt modelId="{2D499ED7-82DE-4D36-A549-DDAAA19971FF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b="0" dirty="0"/>
            <a:t>Instructors and faculty in our department are probably unaware of </a:t>
          </a:r>
          <a:r>
            <a:rPr lang="en-US" dirty="0"/>
            <a:t>how many international students we serve </a:t>
          </a:r>
          <a:r>
            <a:rPr lang="en-US" b="0" dirty="0"/>
            <a:t>or</a:t>
          </a:r>
          <a:r>
            <a:rPr lang="en-US" dirty="0"/>
            <a:t> what specific needs they have</a:t>
          </a:r>
        </a:p>
      </dgm:t>
    </dgm:pt>
    <dgm:pt modelId="{8509A872-6857-4114-956E-DE609135CFDB}" type="parTrans" cxnId="{DA52F459-12B8-41F5-BB65-07BA898ECAF8}">
      <dgm:prSet/>
      <dgm:spPr/>
      <dgm:t>
        <a:bodyPr/>
        <a:lstStyle/>
        <a:p>
          <a:endParaRPr lang="en-US" sz="2800"/>
        </a:p>
      </dgm:t>
    </dgm:pt>
    <dgm:pt modelId="{3028B83B-4D69-41D1-85FA-BA4E3277135B}" type="sibTrans" cxnId="{DA52F459-12B8-41F5-BB65-07BA898ECAF8}">
      <dgm:prSet/>
      <dgm:spPr/>
      <dgm:t>
        <a:bodyPr/>
        <a:lstStyle/>
        <a:p>
          <a:endParaRPr lang="en-US" sz="2800"/>
        </a:p>
      </dgm:t>
    </dgm:pt>
    <dgm:pt modelId="{5AD06257-1A6C-4725-A34B-0C3F53F5BE5B}" type="pres">
      <dgm:prSet presAssocID="{7F382A03-5912-4255-B28C-A53F67D8CE7B}" presName="root" presStyleCnt="0">
        <dgm:presLayoutVars>
          <dgm:dir/>
          <dgm:resizeHandles val="exact"/>
        </dgm:presLayoutVars>
      </dgm:prSet>
      <dgm:spPr/>
    </dgm:pt>
    <dgm:pt modelId="{CE728CC0-1AE1-4818-AECC-482BAC860CBA}" type="pres">
      <dgm:prSet presAssocID="{62F70C81-2AE2-4B89-A7AA-72A4974AE38A}" presName="compNode" presStyleCnt="0"/>
      <dgm:spPr/>
    </dgm:pt>
    <dgm:pt modelId="{63E59992-71FC-4515-9EBC-62EAC262C73E}" type="pres">
      <dgm:prSet presAssocID="{62F70C81-2AE2-4B89-A7AA-72A4974AE38A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arth Globe Americas"/>
        </a:ext>
      </dgm:extLst>
    </dgm:pt>
    <dgm:pt modelId="{061040A3-C413-4E1B-8261-1073C6A83742}" type="pres">
      <dgm:prSet presAssocID="{62F70C81-2AE2-4B89-A7AA-72A4974AE38A}" presName="iconSpace" presStyleCnt="0"/>
      <dgm:spPr/>
    </dgm:pt>
    <dgm:pt modelId="{539AF9CC-9D94-4700-936B-92D7ACF345C5}" type="pres">
      <dgm:prSet presAssocID="{62F70C81-2AE2-4B89-A7AA-72A4974AE38A}" presName="parTx" presStyleLbl="revTx" presStyleIdx="0" presStyleCnt="8">
        <dgm:presLayoutVars>
          <dgm:chMax val="0"/>
          <dgm:chPref val="0"/>
        </dgm:presLayoutVars>
      </dgm:prSet>
      <dgm:spPr/>
    </dgm:pt>
    <dgm:pt modelId="{10832A3F-E71C-47DC-B176-068DE0906CF2}" type="pres">
      <dgm:prSet presAssocID="{62F70C81-2AE2-4B89-A7AA-72A4974AE38A}" presName="txSpace" presStyleCnt="0"/>
      <dgm:spPr/>
    </dgm:pt>
    <dgm:pt modelId="{541BC37A-6969-4E7F-85CB-E7DAB0A67078}" type="pres">
      <dgm:prSet presAssocID="{62F70C81-2AE2-4B89-A7AA-72A4974AE38A}" presName="desTx" presStyleLbl="revTx" presStyleIdx="1" presStyleCnt="8">
        <dgm:presLayoutVars/>
      </dgm:prSet>
      <dgm:spPr/>
    </dgm:pt>
    <dgm:pt modelId="{EE1A23F8-C714-4AEC-B361-A8C3D9B6CF6E}" type="pres">
      <dgm:prSet presAssocID="{185D87F5-3A51-4828-A1FA-78CBAA65E57C}" presName="sibTrans" presStyleCnt="0"/>
      <dgm:spPr/>
    </dgm:pt>
    <dgm:pt modelId="{AD18339D-31F3-4A8F-AE29-95676DBBA47B}" type="pres">
      <dgm:prSet presAssocID="{850CA4BC-6ED7-4A55-B40B-56838BD2A361}" presName="compNode" presStyleCnt="0"/>
      <dgm:spPr/>
    </dgm:pt>
    <dgm:pt modelId="{D4453A92-4544-4C11-9BBE-C0D05C11AA2A}" type="pres">
      <dgm:prSet presAssocID="{850CA4BC-6ED7-4A55-B40B-56838BD2A361}" presName="iconRect" presStyleLbl="node1" presStyleIdx="1" presStyleCnt="4" custLinFactX="38383" custLinFactNeighborX="100000" custLinFactNeighborY="-15229"/>
      <dgm:spPr>
        <a:noFill/>
        <a:ln>
          <a:noFill/>
        </a:ln>
      </dgm:spPr>
    </dgm:pt>
    <dgm:pt modelId="{9DE087BE-B7C3-4797-BA74-0AC7A1C9E41D}" type="pres">
      <dgm:prSet presAssocID="{850CA4BC-6ED7-4A55-B40B-56838BD2A361}" presName="iconSpace" presStyleCnt="0"/>
      <dgm:spPr/>
    </dgm:pt>
    <dgm:pt modelId="{1188D5DD-F208-4DC7-93A5-6420529FF82A}" type="pres">
      <dgm:prSet presAssocID="{850CA4BC-6ED7-4A55-B40B-56838BD2A361}" presName="parTx" presStyleLbl="revTx" presStyleIdx="2" presStyleCnt="8">
        <dgm:presLayoutVars>
          <dgm:chMax val="0"/>
          <dgm:chPref val="0"/>
        </dgm:presLayoutVars>
      </dgm:prSet>
      <dgm:spPr/>
    </dgm:pt>
    <dgm:pt modelId="{63F3423A-84C0-4263-AEC6-57D655FEBAD6}" type="pres">
      <dgm:prSet presAssocID="{850CA4BC-6ED7-4A55-B40B-56838BD2A361}" presName="txSpace" presStyleCnt="0"/>
      <dgm:spPr/>
    </dgm:pt>
    <dgm:pt modelId="{DCBDD3E8-B221-4297-8DDB-59E1440AEACE}" type="pres">
      <dgm:prSet presAssocID="{850CA4BC-6ED7-4A55-B40B-56838BD2A361}" presName="desTx" presStyleLbl="revTx" presStyleIdx="3" presStyleCnt="8" custLinFactY="-59839" custLinFactNeighborX="-2013" custLinFactNeighborY="-100000">
        <dgm:presLayoutVars/>
      </dgm:prSet>
      <dgm:spPr/>
    </dgm:pt>
    <dgm:pt modelId="{EE7C4D02-FAA4-4146-87DC-03E95F8FD4A9}" type="pres">
      <dgm:prSet presAssocID="{DBD4EDA2-112A-464E-B951-27C045FA9AFF}" presName="sibTrans" presStyleCnt="0"/>
      <dgm:spPr/>
    </dgm:pt>
    <dgm:pt modelId="{25087494-92F1-4C12-8101-45EA4B73E797}" type="pres">
      <dgm:prSet presAssocID="{3F3F90B1-82C4-4B65-8F54-8EF7E93AAB17}" presName="compNode" presStyleCnt="0"/>
      <dgm:spPr/>
    </dgm:pt>
    <dgm:pt modelId="{C6EBEED9-CC10-4348-857A-B63352263D41}" type="pres">
      <dgm:prSet presAssocID="{3F3F90B1-82C4-4B65-8F54-8EF7E93AAB17}" presName="iconRect" presStyleLbl="nod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hoolhouse"/>
        </a:ext>
      </dgm:extLst>
    </dgm:pt>
    <dgm:pt modelId="{9267C109-5AB6-407B-9425-7118171884DE}" type="pres">
      <dgm:prSet presAssocID="{3F3F90B1-82C4-4B65-8F54-8EF7E93AAB17}" presName="iconSpace" presStyleCnt="0"/>
      <dgm:spPr/>
    </dgm:pt>
    <dgm:pt modelId="{4F116E20-7676-4EAD-9EDD-8C5039EFE690}" type="pres">
      <dgm:prSet presAssocID="{3F3F90B1-82C4-4B65-8F54-8EF7E93AAB17}" presName="parTx" presStyleLbl="revTx" presStyleIdx="4" presStyleCnt="8">
        <dgm:presLayoutVars>
          <dgm:chMax val="0"/>
          <dgm:chPref val="0"/>
        </dgm:presLayoutVars>
      </dgm:prSet>
      <dgm:spPr/>
    </dgm:pt>
    <dgm:pt modelId="{CB971216-7A2D-4318-9513-761A12D5F834}" type="pres">
      <dgm:prSet presAssocID="{3F3F90B1-82C4-4B65-8F54-8EF7E93AAB17}" presName="txSpace" presStyleCnt="0"/>
      <dgm:spPr/>
    </dgm:pt>
    <dgm:pt modelId="{1C187883-6E54-49BA-8A1F-A63E6F285680}" type="pres">
      <dgm:prSet presAssocID="{3F3F90B1-82C4-4B65-8F54-8EF7E93AAB17}" presName="desTx" presStyleLbl="revTx" presStyleIdx="5" presStyleCnt="8">
        <dgm:presLayoutVars/>
      </dgm:prSet>
      <dgm:spPr/>
    </dgm:pt>
    <dgm:pt modelId="{E58640F0-9ED0-4B72-A61B-C5833D44EA07}" type="pres">
      <dgm:prSet presAssocID="{43FCCC00-44AE-435A-8CBA-2425BA9A8639}" presName="sibTrans" presStyleCnt="0"/>
      <dgm:spPr/>
    </dgm:pt>
    <dgm:pt modelId="{686BA654-636C-4BFB-B28D-84FA6B405D68}" type="pres">
      <dgm:prSet presAssocID="{2D499ED7-82DE-4D36-A549-DDAAA19971FF}" presName="compNode" presStyleCnt="0"/>
      <dgm:spPr/>
    </dgm:pt>
    <dgm:pt modelId="{BAF2CC2B-28B6-46D1-A58F-4522DE04945E}" type="pres">
      <dgm:prSet presAssocID="{2D499ED7-82DE-4D36-A549-DDAAA19971FF}" presName="iconRect" presStyleLbl="node1" presStyleIdx="3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0139818E-66DD-4448-84C4-626AA6DA60A7}" type="pres">
      <dgm:prSet presAssocID="{2D499ED7-82DE-4D36-A549-DDAAA19971FF}" presName="iconSpace" presStyleCnt="0"/>
      <dgm:spPr/>
    </dgm:pt>
    <dgm:pt modelId="{791FF9B7-C710-4A05-97DF-08F01075DA23}" type="pres">
      <dgm:prSet presAssocID="{2D499ED7-82DE-4D36-A549-DDAAA19971FF}" presName="parTx" presStyleLbl="revTx" presStyleIdx="6" presStyleCnt="8">
        <dgm:presLayoutVars>
          <dgm:chMax val="0"/>
          <dgm:chPref val="0"/>
        </dgm:presLayoutVars>
      </dgm:prSet>
      <dgm:spPr/>
    </dgm:pt>
    <dgm:pt modelId="{077D3EAD-6C76-4F79-A72A-27D078AFE5DC}" type="pres">
      <dgm:prSet presAssocID="{2D499ED7-82DE-4D36-A549-DDAAA19971FF}" presName="txSpace" presStyleCnt="0"/>
      <dgm:spPr/>
    </dgm:pt>
    <dgm:pt modelId="{C3D58543-E865-486C-B108-D1BCF43E9BE9}" type="pres">
      <dgm:prSet presAssocID="{2D499ED7-82DE-4D36-A549-DDAAA19971FF}" presName="desTx" presStyleLbl="revTx" presStyleIdx="7" presStyleCnt="8">
        <dgm:presLayoutVars/>
      </dgm:prSet>
      <dgm:spPr/>
    </dgm:pt>
  </dgm:ptLst>
  <dgm:cxnLst>
    <dgm:cxn modelId="{02D9D113-CA20-4C3F-840F-488DAAAD5D3D}" type="presOf" srcId="{850CA4BC-6ED7-4A55-B40B-56838BD2A361}" destId="{1188D5DD-F208-4DC7-93A5-6420529FF82A}" srcOrd="0" destOrd="0" presId="urn:microsoft.com/office/officeart/2018/2/layout/IconLabelDescriptionList"/>
    <dgm:cxn modelId="{78014614-2B13-4D8D-8218-52796ABD88B2}" srcId="{7F382A03-5912-4255-B28C-A53F67D8CE7B}" destId="{62F70C81-2AE2-4B89-A7AA-72A4974AE38A}" srcOrd="0" destOrd="0" parTransId="{D5623DDB-C637-4118-B32D-527EBAFFDFCC}" sibTransId="{185D87F5-3A51-4828-A1FA-78CBAA65E57C}"/>
    <dgm:cxn modelId="{C1A1A332-568C-42D0-A3B6-4863D61EB494}" srcId="{7F382A03-5912-4255-B28C-A53F67D8CE7B}" destId="{850CA4BC-6ED7-4A55-B40B-56838BD2A361}" srcOrd="1" destOrd="0" parTransId="{5A16418D-B4D4-4FE4-AD8D-01E3DB3225F4}" sibTransId="{DBD4EDA2-112A-464E-B951-27C045FA9AFF}"/>
    <dgm:cxn modelId="{6B167F44-68A1-4C8F-B92A-A08CCA8E135E}" type="presOf" srcId="{2D499ED7-82DE-4D36-A549-DDAAA19971FF}" destId="{791FF9B7-C710-4A05-97DF-08F01075DA23}" srcOrd="0" destOrd="0" presId="urn:microsoft.com/office/officeart/2018/2/layout/IconLabelDescriptionList"/>
    <dgm:cxn modelId="{DA52F459-12B8-41F5-BB65-07BA898ECAF8}" srcId="{7F382A03-5912-4255-B28C-A53F67D8CE7B}" destId="{2D499ED7-82DE-4D36-A549-DDAAA19971FF}" srcOrd="3" destOrd="0" parTransId="{8509A872-6857-4114-956E-DE609135CFDB}" sibTransId="{3028B83B-4D69-41D1-85FA-BA4E3277135B}"/>
    <dgm:cxn modelId="{7ED62E65-D05A-463F-9778-DCDE98ECC259}" type="presOf" srcId="{7F382A03-5912-4255-B28C-A53F67D8CE7B}" destId="{5AD06257-1A6C-4725-A34B-0C3F53F5BE5B}" srcOrd="0" destOrd="0" presId="urn:microsoft.com/office/officeart/2018/2/layout/IconLabelDescriptionList"/>
    <dgm:cxn modelId="{5DBEE770-0771-40AC-8E08-085F8EC7D0E9}" type="presOf" srcId="{3F3F90B1-82C4-4B65-8F54-8EF7E93AAB17}" destId="{4F116E20-7676-4EAD-9EDD-8C5039EFE690}" srcOrd="0" destOrd="0" presId="urn:microsoft.com/office/officeart/2018/2/layout/IconLabelDescriptionList"/>
    <dgm:cxn modelId="{3093C872-830B-422E-A974-1F8097AA4AAD}" srcId="{7F382A03-5912-4255-B28C-A53F67D8CE7B}" destId="{3F3F90B1-82C4-4B65-8F54-8EF7E93AAB17}" srcOrd="2" destOrd="0" parTransId="{9786D6E7-BDFA-41C8-B439-9E9F3000D0AF}" sibTransId="{43FCCC00-44AE-435A-8CBA-2425BA9A8639}"/>
    <dgm:cxn modelId="{80B3BDEA-E5FB-441C-AB58-2F9B051A2A03}" type="presOf" srcId="{62F70C81-2AE2-4B89-A7AA-72A4974AE38A}" destId="{539AF9CC-9D94-4700-936B-92D7ACF345C5}" srcOrd="0" destOrd="0" presId="urn:microsoft.com/office/officeart/2018/2/layout/IconLabelDescriptionList"/>
    <dgm:cxn modelId="{03955CC3-B368-46FD-8412-5C7DA26ED25D}" type="presParOf" srcId="{5AD06257-1A6C-4725-A34B-0C3F53F5BE5B}" destId="{CE728CC0-1AE1-4818-AECC-482BAC860CBA}" srcOrd="0" destOrd="0" presId="urn:microsoft.com/office/officeart/2018/2/layout/IconLabelDescriptionList"/>
    <dgm:cxn modelId="{180025AE-EACC-42EA-BFAB-3A9EB7B8016B}" type="presParOf" srcId="{CE728CC0-1AE1-4818-AECC-482BAC860CBA}" destId="{63E59992-71FC-4515-9EBC-62EAC262C73E}" srcOrd="0" destOrd="0" presId="urn:microsoft.com/office/officeart/2018/2/layout/IconLabelDescriptionList"/>
    <dgm:cxn modelId="{50BD88D1-7983-4EAE-8537-95864374231C}" type="presParOf" srcId="{CE728CC0-1AE1-4818-AECC-482BAC860CBA}" destId="{061040A3-C413-4E1B-8261-1073C6A83742}" srcOrd="1" destOrd="0" presId="urn:microsoft.com/office/officeart/2018/2/layout/IconLabelDescriptionList"/>
    <dgm:cxn modelId="{184DC479-53F4-4096-81A2-DC85399B3C4B}" type="presParOf" srcId="{CE728CC0-1AE1-4818-AECC-482BAC860CBA}" destId="{539AF9CC-9D94-4700-936B-92D7ACF345C5}" srcOrd="2" destOrd="0" presId="urn:microsoft.com/office/officeart/2018/2/layout/IconLabelDescriptionList"/>
    <dgm:cxn modelId="{AA3AC4BA-532B-4D39-B84C-52A1D3F23A4D}" type="presParOf" srcId="{CE728CC0-1AE1-4818-AECC-482BAC860CBA}" destId="{10832A3F-E71C-47DC-B176-068DE0906CF2}" srcOrd="3" destOrd="0" presId="urn:microsoft.com/office/officeart/2018/2/layout/IconLabelDescriptionList"/>
    <dgm:cxn modelId="{417C1D05-B867-4466-9D39-6970A671E6BD}" type="presParOf" srcId="{CE728CC0-1AE1-4818-AECC-482BAC860CBA}" destId="{541BC37A-6969-4E7F-85CB-E7DAB0A67078}" srcOrd="4" destOrd="0" presId="urn:microsoft.com/office/officeart/2018/2/layout/IconLabelDescriptionList"/>
    <dgm:cxn modelId="{E35C5066-BD34-46F1-86B4-62FA6CF0707D}" type="presParOf" srcId="{5AD06257-1A6C-4725-A34B-0C3F53F5BE5B}" destId="{EE1A23F8-C714-4AEC-B361-A8C3D9B6CF6E}" srcOrd="1" destOrd="0" presId="urn:microsoft.com/office/officeart/2018/2/layout/IconLabelDescriptionList"/>
    <dgm:cxn modelId="{B447EC69-600D-4EE0-ADE3-024FB5A55195}" type="presParOf" srcId="{5AD06257-1A6C-4725-A34B-0C3F53F5BE5B}" destId="{AD18339D-31F3-4A8F-AE29-95676DBBA47B}" srcOrd="2" destOrd="0" presId="urn:microsoft.com/office/officeart/2018/2/layout/IconLabelDescriptionList"/>
    <dgm:cxn modelId="{8597B4DD-ACD6-4A3E-A516-CF625CB270D4}" type="presParOf" srcId="{AD18339D-31F3-4A8F-AE29-95676DBBA47B}" destId="{D4453A92-4544-4C11-9BBE-C0D05C11AA2A}" srcOrd="0" destOrd="0" presId="urn:microsoft.com/office/officeart/2018/2/layout/IconLabelDescriptionList"/>
    <dgm:cxn modelId="{EB52B806-DF1B-4DD6-979F-22BE2EC3CB45}" type="presParOf" srcId="{AD18339D-31F3-4A8F-AE29-95676DBBA47B}" destId="{9DE087BE-B7C3-4797-BA74-0AC7A1C9E41D}" srcOrd="1" destOrd="0" presId="urn:microsoft.com/office/officeart/2018/2/layout/IconLabelDescriptionList"/>
    <dgm:cxn modelId="{6964AF06-7868-4ABA-8611-B667E43BAE1A}" type="presParOf" srcId="{AD18339D-31F3-4A8F-AE29-95676DBBA47B}" destId="{1188D5DD-F208-4DC7-93A5-6420529FF82A}" srcOrd="2" destOrd="0" presId="urn:microsoft.com/office/officeart/2018/2/layout/IconLabelDescriptionList"/>
    <dgm:cxn modelId="{BF325C6A-322E-4D58-B1E2-92ABA6462BA6}" type="presParOf" srcId="{AD18339D-31F3-4A8F-AE29-95676DBBA47B}" destId="{63F3423A-84C0-4263-AEC6-57D655FEBAD6}" srcOrd="3" destOrd="0" presId="urn:microsoft.com/office/officeart/2018/2/layout/IconLabelDescriptionList"/>
    <dgm:cxn modelId="{C60B5B06-9DAF-4160-9BFD-41818EA71879}" type="presParOf" srcId="{AD18339D-31F3-4A8F-AE29-95676DBBA47B}" destId="{DCBDD3E8-B221-4297-8DDB-59E1440AEACE}" srcOrd="4" destOrd="0" presId="urn:microsoft.com/office/officeart/2018/2/layout/IconLabelDescriptionList"/>
    <dgm:cxn modelId="{52AB3008-8408-4281-A1E6-12724B6EA2C3}" type="presParOf" srcId="{5AD06257-1A6C-4725-A34B-0C3F53F5BE5B}" destId="{EE7C4D02-FAA4-4146-87DC-03E95F8FD4A9}" srcOrd="3" destOrd="0" presId="urn:microsoft.com/office/officeart/2018/2/layout/IconLabelDescriptionList"/>
    <dgm:cxn modelId="{B2F45610-2DF4-499C-BCF7-29242DE6B06E}" type="presParOf" srcId="{5AD06257-1A6C-4725-A34B-0C3F53F5BE5B}" destId="{25087494-92F1-4C12-8101-45EA4B73E797}" srcOrd="4" destOrd="0" presId="urn:microsoft.com/office/officeart/2018/2/layout/IconLabelDescriptionList"/>
    <dgm:cxn modelId="{62945705-A7E0-4E34-92E4-7C45F5B8BE64}" type="presParOf" srcId="{25087494-92F1-4C12-8101-45EA4B73E797}" destId="{C6EBEED9-CC10-4348-857A-B63352263D41}" srcOrd="0" destOrd="0" presId="urn:microsoft.com/office/officeart/2018/2/layout/IconLabelDescriptionList"/>
    <dgm:cxn modelId="{42DEABF5-320D-45DF-85A6-3AEFC1CBD511}" type="presParOf" srcId="{25087494-92F1-4C12-8101-45EA4B73E797}" destId="{9267C109-5AB6-407B-9425-7118171884DE}" srcOrd="1" destOrd="0" presId="urn:microsoft.com/office/officeart/2018/2/layout/IconLabelDescriptionList"/>
    <dgm:cxn modelId="{608A871C-04D7-467D-BFB3-B3865F0BC5C1}" type="presParOf" srcId="{25087494-92F1-4C12-8101-45EA4B73E797}" destId="{4F116E20-7676-4EAD-9EDD-8C5039EFE690}" srcOrd="2" destOrd="0" presId="urn:microsoft.com/office/officeart/2018/2/layout/IconLabelDescriptionList"/>
    <dgm:cxn modelId="{6E20F3F5-D96B-4B78-B8DF-9E20E2A0A1C2}" type="presParOf" srcId="{25087494-92F1-4C12-8101-45EA4B73E797}" destId="{CB971216-7A2D-4318-9513-761A12D5F834}" srcOrd="3" destOrd="0" presId="urn:microsoft.com/office/officeart/2018/2/layout/IconLabelDescriptionList"/>
    <dgm:cxn modelId="{8FE81D2B-CC86-4286-82C2-729D314781A4}" type="presParOf" srcId="{25087494-92F1-4C12-8101-45EA4B73E797}" destId="{1C187883-6E54-49BA-8A1F-A63E6F285680}" srcOrd="4" destOrd="0" presId="urn:microsoft.com/office/officeart/2018/2/layout/IconLabelDescriptionList"/>
    <dgm:cxn modelId="{8E05628C-0065-43C6-B248-186B4F875433}" type="presParOf" srcId="{5AD06257-1A6C-4725-A34B-0C3F53F5BE5B}" destId="{E58640F0-9ED0-4B72-A61B-C5833D44EA07}" srcOrd="5" destOrd="0" presId="urn:microsoft.com/office/officeart/2018/2/layout/IconLabelDescriptionList"/>
    <dgm:cxn modelId="{C6320062-1144-4D26-A9A9-97CD7FB354D8}" type="presParOf" srcId="{5AD06257-1A6C-4725-A34B-0C3F53F5BE5B}" destId="{686BA654-636C-4BFB-B28D-84FA6B405D68}" srcOrd="6" destOrd="0" presId="urn:microsoft.com/office/officeart/2018/2/layout/IconLabelDescriptionList"/>
    <dgm:cxn modelId="{3A428FE8-2986-4550-A8E7-FB294C1209DF}" type="presParOf" srcId="{686BA654-636C-4BFB-B28D-84FA6B405D68}" destId="{BAF2CC2B-28B6-46D1-A58F-4522DE04945E}" srcOrd="0" destOrd="0" presId="urn:microsoft.com/office/officeart/2018/2/layout/IconLabelDescriptionList"/>
    <dgm:cxn modelId="{B4930E11-A2DB-45EA-BF7D-C3E1D48FE7A2}" type="presParOf" srcId="{686BA654-636C-4BFB-B28D-84FA6B405D68}" destId="{0139818E-66DD-4448-84C4-626AA6DA60A7}" srcOrd="1" destOrd="0" presId="urn:microsoft.com/office/officeart/2018/2/layout/IconLabelDescriptionList"/>
    <dgm:cxn modelId="{1DAB4800-672F-4ECB-86CE-5586D6029662}" type="presParOf" srcId="{686BA654-636C-4BFB-B28D-84FA6B405D68}" destId="{791FF9B7-C710-4A05-97DF-08F01075DA23}" srcOrd="2" destOrd="0" presId="urn:microsoft.com/office/officeart/2018/2/layout/IconLabelDescriptionList"/>
    <dgm:cxn modelId="{6755D853-EB13-43DC-A468-77BAB162D407}" type="presParOf" srcId="{686BA654-636C-4BFB-B28D-84FA6B405D68}" destId="{077D3EAD-6C76-4F79-A72A-27D078AFE5DC}" srcOrd="3" destOrd="0" presId="urn:microsoft.com/office/officeart/2018/2/layout/IconLabelDescriptionList"/>
    <dgm:cxn modelId="{4E8F4B82-60F8-4AF3-9987-68066697BB8C}" type="presParOf" srcId="{686BA654-636C-4BFB-B28D-84FA6B405D68}" destId="{C3D58543-E865-486C-B108-D1BCF43E9BE9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AC6232B-505A-C545-9C12-60AA16643341}" type="doc">
      <dgm:prSet loTypeId="urn:microsoft.com/office/officeart/2005/8/layout/vProcess5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354CD1A-AFB0-9F4C-82A1-E0047B4FBC7F}">
      <dgm:prSet phldrT="[Text]"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en-US" dirty="0"/>
            <a:t>Interview the chair of each department (2-3 weeks)</a:t>
          </a:r>
        </a:p>
      </dgm:t>
    </dgm:pt>
    <dgm:pt modelId="{D0F60100-6240-8940-9E16-8866EE895EF4}" type="parTrans" cxnId="{FD38033F-41A7-6643-BE35-9D4913AE0E30}">
      <dgm:prSet/>
      <dgm:spPr/>
      <dgm:t>
        <a:bodyPr/>
        <a:lstStyle/>
        <a:p>
          <a:endParaRPr lang="en-US"/>
        </a:p>
      </dgm:t>
    </dgm:pt>
    <dgm:pt modelId="{BCCF0470-F9A3-604A-9CF8-E530982D3B9D}" type="sibTrans" cxnId="{FD38033F-41A7-6643-BE35-9D4913AE0E30}">
      <dgm:prSet/>
      <dgm:spPr/>
      <dgm:t>
        <a:bodyPr/>
        <a:lstStyle/>
        <a:p>
          <a:endParaRPr lang="en-US"/>
        </a:p>
      </dgm:t>
    </dgm:pt>
    <dgm:pt modelId="{0C205152-22EA-5944-84B3-907D3251FBDD}">
      <dgm:prSet phldrT="[Text]"/>
      <dgm:spPr/>
      <dgm:t>
        <a:bodyPr/>
        <a:lstStyle/>
        <a:p>
          <a:r>
            <a:rPr lang="en-US" dirty="0"/>
            <a:t>Seek support from department advisors (1 week)</a:t>
          </a:r>
        </a:p>
      </dgm:t>
    </dgm:pt>
    <dgm:pt modelId="{52674C96-C3A0-E348-B1B7-7A0E6DF0DE3E}" type="parTrans" cxnId="{C82C5FB1-5373-CD4F-9F89-9375D7C6B720}">
      <dgm:prSet/>
      <dgm:spPr/>
      <dgm:t>
        <a:bodyPr/>
        <a:lstStyle/>
        <a:p>
          <a:endParaRPr lang="en-US"/>
        </a:p>
      </dgm:t>
    </dgm:pt>
    <dgm:pt modelId="{D44F05FD-C5BC-CD43-B9FE-0D47487A3369}" type="sibTrans" cxnId="{C82C5FB1-5373-CD4F-9F89-9375D7C6B720}">
      <dgm:prSet/>
      <dgm:spPr/>
      <dgm:t>
        <a:bodyPr/>
        <a:lstStyle/>
        <a:p>
          <a:endParaRPr lang="en-US"/>
        </a:p>
      </dgm:t>
    </dgm:pt>
    <dgm:pt modelId="{A947F407-17F5-0F4B-AE6F-72B5439977A5}">
      <dgm:prSet phldrT="[Text]"/>
      <dgm:spPr/>
      <dgm:t>
        <a:bodyPr/>
        <a:lstStyle/>
        <a:p>
          <a:r>
            <a:rPr lang="en-US" dirty="0"/>
            <a:t>Administer an anonymous survey to current international students (3 weeks)</a:t>
          </a:r>
        </a:p>
      </dgm:t>
    </dgm:pt>
    <dgm:pt modelId="{2CDF28DD-BD2B-DF4E-8E34-B61E75391119}" type="parTrans" cxnId="{41787394-3783-2745-9BC8-2DF2A4C71528}">
      <dgm:prSet/>
      <dgm:spPr/>
      <dgm:t>
        <a:bodyPr/>
        <a:lstStyle/>
        <a:p>
          <a:endParaRPr lang="en-US"/>
        </a:p>
      </dgm:t>
    </dgm:pt>
    <dgm:pt modelId="{35F85428-4952-F948-A52C-A8303488F48A}" type="sibTrans" cxnId="{41787394-3783-2745-9BC8-2DF2A4C71528}">
      <dgm:prSet/>
      <dgm:spPr/>
      <dgm:t>
        <a:bodyPr/>
        <a:lstStyle/>
        <a:p>
          <a:endParaRPr lang="en-US"/>
        </a:p>
      </dgm:t>
    </dgm:pt>
    <dgm:pt modelId="{13EF614F-25EB-3044-ABFB-3BB6CD290F5A}">
      <dgm:prSet/>
      <dgm:spPr/>
      <dgm:t>
        <a:bodyPr/>
        <a:lstStyle/>
        <a:p>
          <a:r>
            <a:rPr lang="en-US" dirty="0"/>
            <a:t>Summarize findings; Present to dept. leaders; Develop collaborative action plan (2-3 weeks)</a:t>
          </a:r>
        </a:p>
      </dgm:t>
    </dgm:pt>
    <dgm:pt modelId="{4A75C12D-40FE-9340-A5E5-2EFC037C369D}" type="parTrans" cxnId="{59309A8D-37D2-5A4A-9AF8-BD5160048565}">
      <dgm:prSet/>
      <dgm:spPr/>
      <dgm:t>
        <a:bodyPr/>
        <a:lstStyle/>
        <a:p>
          <a:endParaRPr lang="en-US"/>
        </a:p>
      </dgm:t>
    </dgm:pt>
    <dgm:pt modelId="{4DAD15A5-90EA-B745-BDD2-1ADD7338E50B}" type="sibTrans" cxnId="{59309A8D-37D2-5A4A-9AF8-BD5160048565}">
      <dgm:prSet/>
      <dgm:spPr/>
      <dgm:t>
        <a:bodyPr/>
        <a:lstStyle/>
        <a:p>
          <a:endParaRPr lang="en-US"/>
        </a:p>
      </dgm:t>
    </dgm:pt>
    <dgm:pt modelId="{134A3EB8-AC12-1949-AF6B-2161F316AAD2}" type="pres">
      <dgm:prSet presAssocID="{BAC6232B-505A-C545-9C12-60AA16643341}" presName="outerComposite" presStyleCnt="0">
        <dgm:presLayoutVars>
          <dgm:chMax val="5"/>
          <dgm:dir/>
          <dgm:resizeHandles val="exact"/>
        </dgm:presLayoutVars>
      </dgm:prSet>
      <dgm:spPr/>
    </dgm:pt>
    <dgm:pt modelId="{CAC19806-9E5C-EE4A-9850-E1F6934B1CEB}" type="pres">
      <dgm:prSet presAssocID="{BAC6232B-505A-C545-9C12-60AA16643341}" presName="dummyMaxCanvas" presStyleCnt="0">
        <dgm:presLayoutVars/>
      </dgm:prSet>
      <dgm:spPr/>
    </dgm:pt>
    <dgm:pt modelId="{9D221384-9FD9-FB4A-8A37-58D1AB1078BD}" type="pres">
      <dgm:prSet presAssocID="{BAC6232B-505A-C545-9C12-60AA16643341}" presName="FourNodes_1" presStyleLbl="node1" presStyleIdx="0" presStyleCnt="4" custLinFactNeighborX="-29244">
        <dgm:presLayoutVars>
          <dgm:bulletEnabled val="1"/>
        </dgm:presLayoutVars>
      </dgm:prSet>
      <dgm:spPr/>
    </dgm:pt>
    <dgm:pt modelId="{C4008505-4783-7B4F-A876-46D7AA9D5613}" type="pres">
      <dgm:prSet presAssocID="{BAC6232B-505A-C545-9C12-60AA16643341}" presName="FourNodes_2" presStyleLbl="node1" presStyleIdx="1" presStyleCnt="4">
        <dgm:presLayoutVars>
          <dgm:bulletEnabled val="1"/>
        </dgm:presLayoutVars>
      </dgm:prSet>
      <dgm:spPr/>
    </dgm:pt>
    <dgm:pt modelId="{A847F34D-03E4-E547-B780-55DB08A7992D}" type="pres">
      <dgm:prSet presAssocID="{BAC6232B-505A-C545-9C12-60AA16643341}" presName="FourNodes_3" presStyleLbl="node1" presStyleIdx="2" presStyleCnt="4">
        <dgm:presLayoutVars>
          <dgm:bulletEnabled val="1"/>
        </dgm:presLayoutVars>
      </dgm:prSet>
      <dgm:spPr/>
    </dgm:pt>
    <dgm:pt modelId="{798D16E6-7E46-4149-869D-AA2619E6CCA5}" type="pres">
      <dgm:prSet presAssocID="{BAC6232B-505A-C545-9C12-60AA16643341}" presName="FourNodes_4" presStyleLbl="node1" presStyleIdx="3" presStyleCnt="4">
        <dgm:presLayoutVars>
          <dgm:bulletEnabled val="1"/>
        </dgm:presLayoutVars>
      </dgm:prSet>
      <dgm:spPr/>
    </dgm:pt>
    <dgm:pt modelId="{2C547D7B-ECA3-F94C-8497-E25770DB0C52}" type="pres">
      <dgm:prSet presAssocID="{BAC6232B-505A-C545-9C12-60AA16643341}" presName="FourConn_1-2" presStyleLbl="fgAccFollowNode1" presStyleIdx="0" presStyleCnt="3">
        <dgm:presLayoutVars>
          <dgm:bulletEnabled val="1"/>
        </dgm:presLayoutVars>
      </dgm:prSet>
      <dgm:spPr/>
    </dgm:pt>
    <dgm:pt modelId="{D61570F0-FFC7-FD4A-88CC-210891BCB697}" type="pres">
      <dgm:prSet presAssocID="{BAC6232B-505A-C545-9C12-60AA16643341}" presName="FourConn_2-3" presStyleLbl="fgAccFollowNode1" presStyleIdx="1" presStyleCnt="3">
        <dgm:presLayoutVars>
          <dgm:bulletEnabled val="1"/>
        </dgm:presLayoutVars>
      </dgm:prSet>
      <dgm:spPr/>
    </dgm:pt>
    <dgm:pt modelId="{61D87DA5-4E25-9A4F-8D69-6FA9A6FC3A57}" type="pres">
      <dgm:prSet presAssocID="{BAC6232B-505A-C545-9C12-60AA16643341}" presName="FourConn_3-4" presStyleLbl="fgAccFollowNode1" presStyleIdx="2" presStyleCnt="3">
        <dgm:presLayoutVars>
          <dgm:bulletEnabled val="1"/>
        </dgm:presLayoutVars>
      </dgm:prSet>
      <dgm:spPr/>
    </dgm:pt>
    <dgm:pt modelId="{7A09EACC-9BFE-0249-9492-EE76B79C90E5}" type="pres">
      <dgm:prSet presAssocID="{BAC6232B-505A-C545-9C12-60AA16643341}" presName="FourNodes_1_text" presStyleLbl="node1" presStyleIdx="3" presStyleCnt="4">
        <dgm:presLayoutVars>
          <dgm:bulletEnabled val="1"/>
        </dgm:presLayoutVars>
      </dgm:prSet>
      <dgm:spPr/>
    </dgm:pt>
    <dgm:pt modelId="{4367671F-04FF-7143-9387-A3795CDD235C}" type="pres">
      <dgm:prSet presAssocID="{BAC6232B-505A-C545-9C12-60AA16643341}" presName="FourNodes_2_text" presStyleLbl="node1" presStyleIdx="3" presStyleCnt="4">
        <dgm:presLayoutVars>
          <dgm:bulletEnabled val="1"/>
        </dgm:presLayoutVars>
      </dgm:prSet>
      <dgm:spPr/>
    </dgm:pt>
    <dgm:pt modelId="{F27DB293-06E6-2044-BD2A-7E218F61C660}" type="pres">
      <dgm:prSet presAssocID="{BAC6232B-505A-C545-9C12-60AA16643341}" presName="FourNodes_3_text" presStyleLbl="node1" presStyleIdx="3" presStyleCnt="4">
        <dgm:presLayoutVars>
          <dgm:bulletEnabled val="1"/>
        </dgm:presLayoutVars>
      </dgm:prSet>
      <dgm:spPr/>
    </dgm:pt>
    <dgm:pt modelId="{32AB69CC-7BF0-6A4B-820E-1CAC6CD47EC8}" type="pres">
      <dgm:prSet presAssocID="{BAC6232B-505A-C545-9C12-60AA16643341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AC299303-0FFA-6045-A726-1A2839BFF69C}" type="presOf" srcId="{35F85428-4952-F948-A52C-A8303488F48A}" destId="{61D87DA5-4E25-9A4F-8D69-6FA9A6FC3A57}" srcOrd="0" destOrd="0" presId="urn:microsoft.com/office/officeart/2005/8/layout/vProcess5"/>
    <dgm:cxn modelId="{57C26719-710C-8647-9834-6E553D63E22D}" type="presOf" srcId="{0354CD1A-AFB0-9F4C-82A1-E0047B4FBC7F}" destId="{9D221384-9FD9-FB4A-8A37-58D1AB1078BD}" srcOrd="0" destOrd="0" presId="urn:microsoft.com/office/officeart/2005/8/layout/vProcess5"/>
    <dgm:cxn modelId="{1BFF251A-B4D1-744F-A055-E5B3C5A44698}" type="presOf" srcId="{13EF614F-25EB-3044-ABFB-3BB6CD290F5A}" destId="{798D16E6-7E46-4149-869D-AA2619E6CCA5}" srcOrd="0" destOrd="0" presId="urn:microsoft.com/office/officeart/2005/8/layout/vProcess5"/>
    <dgm:cxn modelId="{97ED4926-F740-3A4A-997E-F57882B0DAB4}" type="presOf" srcId="{D44F05FD-C5BC-CD43-B9FE-0D47487A3369}" destId="{D61570F0-FFC7-FD4A-88CC-210891BCB697}" srcOrd="0" destOrd="0" presId="urn:microsoft.com/office/officeart/2005/8/layout/vProcess5"/>
    <dgm:cxn modelId="{37F08F39-EA8C-7D4B-8B1A-593D57346470}" type="presOf" srcId="{BCCF0470-F9A3-604A-9CF8-E530982D3B9D}" destId="{2C547D7B-ECA3-F94C-8497-E25770DB0C52}" srcOrd="0" destOrd="0" presId="urn:microsoft.com/office/officeart/2005/8/layout/vProcess5"/>
    <dgm:cxn modelId="{FD38033F-41A7-6643-BE35-9D4913AE0E30}" srcId="{BAC6232B-505A-C545-9C12-60AA16643341}" destId="{0354CD1A-AFB0-9F4C-82A1-E0047B4FBC7F}" srcOrd="0" destOrd="0" parTransId="{D0F60100-6240-8940-9E16-8866EE895EF4}" sibTransId="{BCCF0470-F9A3-604A-9CF8-E530982D3B9D}"/>
    <dgm:cxn modelId="{679C6149-97F5-7545-A522-E6888A66F47F}" type="presOf" srcId="{13EF614F-25EB-3044-ABFB-3BB6CD290F5A}" destId="{32AB69CC-7BF0-6A4B-820E-1CAC6CD47EC8}" srcOrd="1" destOrd="0" presId="urn:microsoft.com/office/officeart/2005/8/layout/vProcess5"/>
    <dgm:cxn modelId="{0168D84C-5B44-6C4E-B343-E2B45B973699}" type="presOf" srcId="{A947F407-17F5-0F4B-AE6F-72B5439977A5}" destId="{A847F34D-03E4-E547-B780-55DB08A7992D}" srcOrd="0" destOrd="0" presId="urn:microsoft.com/office/officeart/2005/8/layout/vProcess5"/>
    <dgm:cxn modelId="{6CB77074-9D0C-2A43-81EB-3CA827871F94}" type="presOf" srcId="{0354CD1A-AFB0-9F4C-82A1-E0047B4FBC7F}" destId="{7A09EACC-9BFE-0249-9492-EE76B79C90E5}" srcOrd="1" destOrd="0" presId="urn:microsoft.com/office/officeart/2005/8/layout/vProcess5"/>
    <dgm:cxn modelId="{B78AF979-D691-7645-BF98-6382A2DB86FC}" type="presOf" srcId="{0C205152-22EA-5944-84B3-907D3251FBDD}" destId="{C4008505-4783-7B4F-A876-46D7AA9D5613}" srcOrd="0" destOrd="0" presId="urn:microsoft.com/office/officeart/2005/8/layout/vProcess5"/>
    <dgm:cxn modelId="{59309A8D-37D2-5A4A-9AF8-BD5160048565}" srcId="{BAC6232B-505A-C545-9C12-60AA16643341}" destId="{13EF614F-25EB-3044-ABFB-3BB6CD290F5A}" srcOrd="3" destOrd="0" parTransId="{4A75C12D-40FE-9340-A5E5-2EFC037C369D}" sibTransId="{4DAD15A5-90EA-B745-BDD2-1ADD7338E50B}"/>
    <dgm:cxn modelId="{EDC5FD93-6274-6244-B120-927DE0DD160F}" type="presOf" srcId="{A947F407-17F5-0F4B-AE6F-72B5439977A5}" destId="{F27DB293-06E6-2044-BD2A-7E218F61C660}" srcOrd="1" destOrd="0" presId="urn:microsoft.com/office/officeart/2005/8/layout/vProcess5"/>
    <dgm:cxn modelId="{41787394-3783-2745-9BC8-2DF2A4C71528}" srcId="{BAC6232B-505A-C545-9C12-60AA16643341}" destId="{A947F407-17F5-0F4B-AE6F-72B5439977A5}" srcOrd="2" destOrd="0" parTransId="{2CDF28DD-BD2B-DF4E-8E34-B61E75391119}" sibTransId="{35F85428-4952-F948-A52C-A8303488F48A}"/>
    <dgm:cxn modelId="{C82C5FB1-5373-CD4F-9F89-9375D7C6B720}" srcId="{BAC6232B-505A-C545-9C12-60AA16643341}" destId="{0C205152-22EA-5944-84B3-907D3251FBDD}" srcOrd="1" destOrd="0" parTransId="{52674C96-C3A0-E348-B1B7-7A0E6DF0DE3E}" sibTransId="{D44F05FD-C5BC-CD43-B9FE-0D47487A3369}"/>
    <dgm:cxn modelId="{11D7F9ED-16ED-DB48-85D7-8A15C0A4CCD0}" type="presOf" srcId="{0C205152-22EA-5944-84B3-907D3251FBDD}" destId="{4367671F-04FF-7143-9387-A3795CDD235C}" srcOrd="1" destOrd="0" presId="urn:microsoft.com/office/officeart/2005/8/layout/vProcess5"/>
    <dgm:cxn modelId="{29C648F2-D746-184C-B0D1-45617E65240E}" type="presOf" srcId="{BAC6232B-505A-C545-9C12-60AA16643341}" destId="{134A3EB8-AC12-1949-AF6B-2161F316AAD2}" srcOrd="0" destOrd="0" presId="urn:microsoft.com/office/officeart/2005/8/layout/vProcess5"/>
    <dgm:cxn modelId="{A6139D5A-2F16-9F4F-9E6D-28219609E906}" type="presParOf" srcId="{134A3EB8-AC12-1949-AF6B-2161F316AAD2}" destId="{CAC19806-9E5C-EE4A-9850-E1F6934B1CEB}" srcOrd="0" destOrd="0" presId="urn:microsoft.com/office/officeart/2005/8/layout/vProcess5"/>
    <dgm:cxn modelId="{6D9A35CB-394C-584E-956A-DAF80D4F242C}" type="presParOf" srcId="{134A3EB8-AC12-1949-AF6B-2161F316AAD2}" destId="{9D221384-9FD9-FB4A-8A37-58D1AB1078BD}" srcOrd="1" destOrd="0" presId="urn:microsoft.com/office/officeart/2005/8/layout/vProcess5"/>
    <dgm:cxn modelId="{96B51493-F0DB-A142-B2B0-DF544A474B34}" type="presParOf" srcId="{134A3EB8-AC12-1949-AF6B-2161F316AAD2}" destId="{C4008505-4783-7B4F-A876-46D7AA9D5613}" srcOrd="2" destOrd="0" presId="urn:microsoft.com/office/officeart/2005/8/layout/vProcess5"/>
    <dgm:cxn modelId="{0867B1A8-00B8-5B4D-99F3-B8A52E701874}" type="presParOf" srcId="{134A3EB8-AC12-1949-AF6B-2161F316AAD2}" destId="{A847F34D-03E4-E547-B780-55DB08A7992D}" srcOrd="3" destOrd="0" presId="urn:microsoft.com/office/officeart/2005/8/layout/vProcess5"/>
    <dgm:cxn modelId="{7D6C0832-5147-E44F-8F08-43A74EB329DA}" type="presParOf" srcId="{134A3EB8-AC12-1949-AF6B-2161F316AAD2}" destId="{798D16E6-7E46-4149-869D-AA2619E6CCA5}" srcOrd="4" destOrd="0" presId="urn:microsoft.com/office/officeart/2005/8/layout/vProcess5"/>
    <dgm:cxn modelId="{A9C9934F-9394-AC46-B3A5-22E393A16A57}" type="presParOf" srcId="{134A3EB8-AC12-1949-AF6B-2161F316AAD2}" destId="{2C547D7B-ECA3-F94C-8497-E25770DB0C52}" srcOrd="5" destOrd="0" presId="urn:microsoft.com/office/officeart/2005/8/layout/vProcess5"/>
    <dgm:cxn modelId="{AB0D8222-1C95-7D49-8C9F-5B0DC55CA0C9}" type="presParOf" srcId="{134A3EB8-AC12-1949-AF6B-2161F316AAD2}" destId="{D61570F0-FFC7-FD4A-88CC-210891BCB697}" srcOrd="6" destOrd="0" presId="urn:microsoft.com/office/officeart/2005/8/layout/vProcess5"/>
    <dgm:cxn modelId="{0F349C41-6891-FB4C-9E12-F4838E419984}" type="presParOf" srcId="{134A3EB8-AC12-1949-AF6B-2161F316AAD2}" destId="{61D87DA5-4E25-9A4F-8D69-6FA9A6FC3A57}" srcOrd="7" destOrd="0" presId="urn:microsoft.com/office/officeart/2005/8/layout/vProcess5"/>
    <dgm:cxn modelId="{2703B029-D209-A04B-945A-B610BEEF31C8}" type="presParOf" srcId="{134A3EB8-AC12-1949-AF6B-2161F316AAD2}" destId="{7A09EACC-9BFE-0249-9492-EE76B79C90E5}" srcOrd="8" destOrd="0" presId="urn:microsoft.com/office/officeart/2005/8/layout/vProcess5"/>
    <dgm:cxn modelId="{F600DB73-E46E-BA44-B152-096F663F2238}" type="presParOf" srcId="{134A3EB8-AC12-1949-AF6B-2161F316AAD2}" destId="{4367671F-04FF-7143-9387-A3795CDD235C}" srcOrd="9" destOrd="0" presId="urn:microsoft.com/office/officeart/2005/8/layout/vProcess5"/>
    <dgm:cxn modelId="{A1841943-6E45-AA43-97FC-FF62B233D46F}" type="presParOf" srcId="{134A3EB8-AC12-1949-AF6B-2161F316AAD2}" destId="{F27DB293-06E6-2044-BD2A-7E218F61C660}" srcOrd="10" destOrd="0" presId="urn:microsoft.com/office/officeart/2005/8/layout/vProcess5"/>
    <dgm:cxn modelId="{A6342C44-6379-5442-BFF1-D364E982445B}" type="presParOf" srcId="{134A3EB8-AC12-1949-AF6B-2161F316AAD2}" destId="{32AB69CC-7BF0-6A4B-820E-1CAC6CD47EC8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F536913-97CE-3B43-9783-0FA18608F08E}" type="doc">
      <dgm:prSet loTypeId="urn:microsoft.com/office/officeart/2005/8/layout/hList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0BBF11D-9451-7549-8932-9991E5C4F053}">
      <dgm:prSet phldrT="[Text]"/>
      <dgm:spPr/>
      <dgm:t>
        <a:bodyPr/>
        <a:lstStyle/>
        <a:p>
          <a:pPr algn="l"/>
          <a:r>
            <a:rPr lang="en-US" u="sng" dirty="0"/>
            <a:t>Survey:</a:t>
          </a:r>
        </a:p>
        <a:p>
          <a:pPr algn="l"/>
          <a:r>
            <a:rPr lang="en-US" dirty="0"/>
            <a:t>Supporting International Students in STEM @ CU</a:t>
          </a:r>
        </a:p>
      </dgm:t>
    </dgm:pt>
    <dgm:pt modelId="{03C0787A-A239-B64B-AACA-FBAC2368A796}" type="parTrans" cxnId="{E73A71C7-96FF-6C4D-B6E7-9283EB12A48D}">
      <dgm:prSet/>
      <dgm:spPr/>
      <dgm:t>
        <a:bodyPr/>
        <a:lstStyle/>
        <a:p>
          <a:endParaRPr lang="en-US"/>
        </a:p>
      </dgm:t>
    </dgm:pt>
    <dgm:pt modelId="{DC0318A2-8106-8142-A435-C3B9176D683A}" type="sibTrans" cxnId="{E73A71C7-96FF-6C4D-B6E7-9283EB12A48D}">
      <dgm:prSet/>
      <dgm:spPr/>
      <dgm:t>
        <a:bodyPr/>
        <a:lstStyle/>
        <a:p>
          <a:endParaRPr lang="en-US"/>
        </a:p>
      </dgm:t>
    </dgm:pt>
    <dgm:pt modelId="{023B8254-04C8-B049-B935-2C7BEB818AC1}">
      <dgm:prSet phldrT="[Text]"/>
      <dgm:spPr/>
      <dgm:t>
        <a:bodyPr/>
        <a:lstStyle/>
        <a:p>
          <a:pPr>
            <a:spcAft>
              <a:spcPts val="1542"/>
            </a:spcAft>
          </a:pPr>
          <a:r>
            <a:rPr lang="en-US" dirty="0"/>
            <a:t>Discipline-specific needs/challenges (open response or categorized)</a:t>
          </a:r>
        </a:p>
      </dgm:t>
    </dgm:pt>
    <dgm:pt modelId="{C13D0F38-A968-B542-B463-7BD6695E41E5}" type="parTrans" cxnId="{0D5798D5-D0D5-9D43-B934-2C6003CE1BB8}">
      <dgm:prSet/>
      <dgm:spPr/>
      <dgm:t>
        <a:bodyPr/>
        <a:lstStyle/>
        <a:p>
          <a:endParaRPr lang="en-US"/>
        </a:p>
      </dgm:t>
    </dgm:pt>
    <dgm:pt modelId="{91393730-92AB-E64D-8236-823582BBF282}" type="sibTrans" cxnId="{0D5798D5-D0D5-9D43-B934-2C6003CE1BB8}">
      <dgm:prSet/>
      <dgm:spPr/>
      <dgm:t>
        <a:bodyPr/>
        <a:lstStyle/>
        <a:p>
          <a:endParaRPr lang="en-US"/>
        </a:p>
      </dgm:t>
    </dgm:pt>
    <dgm:pt modelId="{ABDF3250-57C7-8540-B858-779F54539B9E}">
      <dgm:prSet phldrT="[Text]"/>
      <dgm:spPr/>
      <dgm:t>
        <a:bodyPr/>
        <a:lstStyle/>
        <a:p>
          <a:pPr>
            <a:spcAft>
              <a:spcPts val="1542"/>
            </a:spcAft>
          </a:pPr>
          <a:r>
            <a:rPr lang="en-US" dirty="0"/>
            <a:t>Department</a:t>
          </a:r>
        </a:p>
      </dgm:t>
    </dgm:pt>
    <dgm:pt modelId="{7EA023E4-AFE4-BF41-A8FE-3DE54E146BE4}" type="parTrans" cxnId="{10ACDCCB-51A3-F243-B914-8F3E90B21E73}">
      <dgm:prSet/>
      <dgm:spPr/>
      <dgm:t>
        <a:bodyPr/>
        <a:lstStyle/>
        <a:p>
          <a:endParaRPr lang="en-US"/>
        </a:p>
      </dgm:t>
    </dgm:pt>
    <dgm:pt modelId="{8850E70A-A9C0-904B-9C57-C20DD944A20C}" type="sibTrans" cxnId="{10ACDCCB-51A3-F243-B914-8F3E90B21E73}">
      <dgm:prSet/>
      <dgm:spPr/>
      <dgm:t>
        <a:bodyPr/>
        <a:lstStyle/>
        <a:p>
          <a:endParaRPr lang="en-US"/>
        </a:p>
      </dgm:t>
    </dgm:pt>
    <dgm:pt modelId="{71A543E2-497D-D641-BA93-77132FB997A2}">
      <dgm:prSet phldrT="[Text]"/>
      <dgm:spPr/>
      <dgm:t>
        <a:bodyPr/>
        <a:lstStyle/>
        <a:p>
          <a:pPr>
            <a:spcAft>
              <a:spcPts val="1542"/>
            </a:spcAft>
          </a:pPr>
          <a:r>
            <a:rPr lang="en-US" dirty="0"/>
            <a:t>Undergrad/Grad Students</a:t>
          </a:r>
        </a:p>
      </dgm:t>
    </dgm:pt>
    <dgm:pt modelId="{CCCD62A8-77D7-2A4D-B4B4-7C0139D21F7A}" type="parTrans" cxnId="{A9BC2647-B916-4C41-92DA-D3A2D02A0EBA}">
      <dgm:prSet/>
      <dgm:spPr/>
      <dgm:t>
        <a:bodyPr/>
        <a:lstStyle/>
        <a:p>
          <a:endParaRPr lang="en-US"/>
        </a:p>
      </dgm:t>
    </dgm:pt>
    <dgm:pt modelId="{589FA73D-8520-CF43-887B-5818B612BFF2}" type="sibTrans" cxnId="{A9BC2647-B916-4C41-92DA-D3A2D02A0EBA}">
      <dgm:prSet/>
      <dgm:spPr/>
      <dgm:t>
        <a:bodyPr/>
        <a:lstStyle/>
        <a:p>
          <a:endParaRPr lang="en-US"/>
        </a:p>
      </dgm:t>
    </dgm:pt>
    <dgm:pt modelId="{F54D877B-2665-854B-BBB2-D8D82139BDA3}">
      <dgm:prSet phldrT="[Text]"/>
      <dgm:spPr/>
      <dgm:t>
        <a:bodyPr/>
        <a:lstStyle/>
        <a:p>
          <a:pPr>
            <a:spcAft>
              <a:spcPts val="1542"/>
            </a:spcAft>
          </a:pPr>
          <a:r>
            <a:rPr lang="en-US" dirty="0"/>
            <a:t>Year in school</a:t>
          </a:r>
        </a:p>
      </dgm:t>
    </dgm:pt>
    <dgm:pt modelId="{3EE06EBC-F973-3146-9010-2133EADB5A82}" type="parTrans" cxnId="{DA17F90E-C540-7845-8770-1B64274DA6F1}">
      <dgm:prSet/>
      <dgm:spPr/>
      <dgm:t>
        <a:bodyPr/>
        <a:lstStyle/>
        <a:p>
          <a:endParaRPr lang="en-US"/>
        </a:p>
      </dgm:t>
    </dgm:pt>
    <dgm:pt modelId="{9CDE03B0-7902-734E-8F0A-FEC5C0E94868}" type="sibTrans" cxnId="{DA17F90E-C540-7845-8770-1B64274DA6F1}">
      <dgm:prSet/>
      <dgm:spPr/>
      <dgm:t>
        <a:bodyPr/>
        <a:lstStyle/>
        <a:p>
          <a:endParaRPr lang="en-US"/>
        </a:p>
      </dgm:t>
    </dgm:pt>
    <dgm:pt modelId="{42231F33-0E94-C140-A449-2BD43B78870F}">
      <dgm:prSet phldrT="[Text]"/>
      <dgm:spPr/>
      <dgm:t>
        <a:bodyPr/>
        <a:lstStyle/>
        <a:p>
          <a:pPr>
            <a:spcAft>
              <a:spcPts val="1542"/>
            </a:spcAft>
          </a:pPr>
          <a:r>
            <a:rPr lang="en-US" dirty="0"/>
            <a:t>Native language</a:t>
          </a:r>
        </a:p>
      </dgm:t>
    </dgm:pt>
    <dgm:pt modelId="{88E803BA-4A8E-F743-9CFA-BF8889E982A9}" type="parTrans" cxnId="{C287BFEF-4571-7149-88AD-E59F2AE7E1F7}">
      <dgm:prSet/>
      <dgm:spPr/>
      <dgm:t>
        <a:bodyPr/>
        <a:lstStyle/>
        <a:p>
          <a:endParaRPr lang="en-US"/>
        </a:p>
      </dgm:t>
    </dgm:pt>
    <dgm:pt modelId="{78DE227E-2847-584B-8681-37EBC69FD162}" type="sibTrans" cxnId="{C287BFEF-4571-7149-88AD-E59F2AE7E1F7}">
      <dgm:prSet/>
      <dgm:spPr/>
      <dgm:t>
        <a:bodyPr/>
        <a:lstStyle/>
        <a:p>
          <a:endParaRPr lang="en-US"/>
        </a:p>
      </dgm:t>
    </dgm:pt>
    <dgm:pt modelId="{62022854-CF46-1743-A9C3-C170966A53F9}">
      <dgm:prSet phldrT="[Text]"/>
      <dgm:spPr/>
      <dgm:t>
        <a:bodyPr/>
        <a:lstStyle/>
        <a:p>
          <a:pPr>
            <a:spcAft>
              <a:spcPts val="1542"/>
            </a:spcAft>
          </a:pPr>
          <a:r>
            <a:rPr lang="en-US" dirty="0"/>
            <a:t>Resources they would like access to</a:t>
          </a:r>
        </a:p>
      </dgm:t>
    </dgm:pt>
    <dgm:pt modelId="{834010A7-A960-6F4F-BD2B-2A10EB0BBB02}" type="parTrans" cxnId="{185860D7-B5C3-BF48-A189-231351ADAD8B}">
      <dgm:prSet/>
      <dgm:spPr/>
      <dgm:t>
        <a:bodyPr/>
        <a:lstStyle/>
        <a:p>
          <a:endParaRPr lang="en-US"/>
        </a:p>
      </dgm:t>
    </dgm:pt>
    <dgm:pt modelId="{4F901055-0080-AF46-87EF-58D8B044A6EB}" type="sibTrans" cxnId="{185860D7-B5C3-BF48-A189-231351ADAD8B}">
      <dgm:prSet/>
      <dgm:spPr/>
      <dgm:t>
        <a:bodyPr/>
        <a:lstStyle/>
        <a:p>
          <a:endParaRPr lang="en-US"/>
        </a:p>
      </dgm:t>
    </dgm:pt>
    <dgm:pt modelId="{16327786-C462-F148-9EBC-CE24BC329573}">
      <dgm:prSet phldrT="[Text]"/>
      <dgm:spPr/>
      <dgm:t>
        <a:bodyPr/>
        <a:lstStyle/>
        <a:p>
          <a:pPr>
            <a:spcAft>
              <a:spcPts val="1542"/>
            </a:spcAft>
          </a:pPr>
          <a:r>
            <a:rPr lang="en-US" dirty="0"/>
            <a:t>Likelihood of accessing these resources if they existed</a:t>
          </a:r>
        </a:p>
      </dgm:t>
    </dgm:pt>
    <dgm:pt modelId="{F50667FF-C435-184D-BC2D-655786F7F154}" type="parTrans" cxnId="{FD5C5409-AD4F-6143-AC51-9F74C6B0226D}">
      <dgm:prSet/>
      <dgm:spPr/>
      <dgm:t>
        <a:bodyPr/>
        <a:lstStyle/>
        <a:p>
          <a:endParaRPr lang="en-US"/>
        </a:p>
      </dgm:t>
    </dgm:pt>
    <dgm:pt modelId="{5F9CF8DD-77E7-8940-8999-085E4EC9BDE2}" type="sibTrans" cxnId="{FD5C5409-AD4F-6143-AC51-9F74C6B0226D}">
      <dgm:prSet/>
      <dgm:spPr/>
      <dgm:t>
        <a:bodyPr/>
        <a:lstStyle/>
        <a:p>
          <a:endParaRPr lang="en-US"/>
        </a:p>
      </dgm:t>
    </dgm:pt>
    <dgm:pt modelId="{5A8AC342-40F1-C14A-B53F-177C47FC75DA}">
      <dgm:prSet phldrT="[Text]"/>
      <dgm:spPr/>
      <dgm:t>
        <a:bodyPr/>
        <a:lstStyle/>
        <a:p>
          <a:pPr>
            <a:spcAft>
              <a:spcPts val="1542"/>
            </a:spcAft>
          </a:pPr>
          <a:r>
            <a:rPr lang="en-US" dirty="0"/>
            <a:t>Present info on current university supports (Ex. ISSS)</a:t>
          </a:r>
        </a:p>
      </dgm:t>
    </dgm:pt>
    <dgm:pt modelId="{CB5CE71B-AD50-A349-B67C-D61FDA854059}" type="parTrans" cxnId="{A1A246F3-1E35-D14D-87A4-2FC586341969}">
      <dgm:prSet/>
      <dgm:spPr/>
      <dgm:t>
        <a:bodyPr/>
        <a:lstStyle/>
        <a:p>
          <a:endParaRPr lang="en-US"/>
        </a:p>
      </dgm:t>
    </dgm:pt>
    <dgm:pt modelId="{15069FBA-CBB2-D545-A20A-B41C150F797B}" type="sibTrans" cxnId="{A1A246F3-1E35-D14D-87A4-2FC586341969}">
      <dgm:prSet/>
      <dgm:spPr/>
      <dgm:t>
        <a:bodyPr/>
        <a:lstStyle/>
        <a:p>
          <a:endParaRPr lang="en-US"/>
        </a:p>
      </dgm:t>
    </dgm:pt>
    <dgm:pt modelId="{3C54218E-3CF2-2E48-BBF7-6D541518C0EF}">
      <dgm:prSet phldrT="[Text]"/>
      <dgm:spPr/>
      <dgm:t>
        <a:bodyPr/>
        <a:lstStyle/>
        <a:p>
          <a:pPr>
            <a:spcAft>
              <a:spcPts val="1542"/>
            </a:spcAft>
          </a:pPr>
          <a:r>
            <a:rPr lang="en-US" dirty="0"/>
            <a:t>Nationality</a:t>
          </a:r>
        </a:p>
      </dgm:t>
    </dgm:pt>
    <dgm:pt modelId="{398A3333-0352-1A44-8CA7-886389BB5C16}" type="parTrans" cxnId="{74736346-B79F-6F4A-94BF-A2F02BA99444}">
      <dgm:prSet/>
      <dgm:spPr/>
      <dgm:t>
        <a:bodyPr/>
        <a:lstStyle/>
        <a:p>
          <a:endParaRPr lang="en-US"/>
        </a:p>
      </dgm:t>
    </dgm:pt>
    <dgm:pt modelId="{2E7EE5DB-DABC-2341-8775-CEDAFCAC39B2}" type="sibTrans" cxnId="{74736346-B79F-6F4A-94BF-A2F02BA99444}">
      <dgm:prSet/>
      <dgm:spPr/>
      <dgm:t>
        <a:bodyPr/>
        <a:lstStyle/>
        <a:p>
          <a:endParaRPr lang="en-US"/>
        </a:p>
      </dgm:t>
    </dgm:pt>
    <dgm:pt modelId="{7B98EC11-B97F-6A4E-9162-57659F9ACD8B}" type="pres">
      <dgm:prSet presAssocID="{6F536913-97CE-3B43-9783-0FA18608F08E}" presName="Name0" presStyleCnt="0">
        <dgm:presLayoutVars>
          <dgm:dir/>
          <dgm:animLvl val="lvl"/>
          <dgm:resizeHandles val="exact"/>
        </dgm:presLayoutVars>
      </dgm:prSet>
      <dgm:spPr/>
    </dgm:pt>
    <dgm:pt modelId="{8E841D2F-D628-6142-881C-155E483DF2B6}" type="pres">
      <dgm:prSet presAssocID="{90BBF11D-9451-7549-8932-9991E5C4F053}" presName="composite" presStyleCnt="0"/>
      <dgm:spPr/>
    </dgm:pt>
    <dgm:pt modelId="{EE8A4D64-76EF-7441-B840-772A2AFB19CD}" type="pres">
      <dgm:prSet presAssocID="{90BBF11D-9451-7549-8932-9991E5C4F053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</dgm:pt>
    <dgm:pt modelId="{D5A76862-1D98-1545-AF20-BC88BA85A0E6}" type="pres">
      <dgm:prSet presAssocID="{90BBF11D-9451-7549-8932-9991E5C4F053}" presName="desTx" presStyleLbl="alignAccFollowNode1" presStyleIdx="0" presStyleCnt="1">
        <dgm:presLayoutVars>
          <dgm:bulletEnabled val="1"/>
        </dgm:presLayoutVars>
      </dgm:prSet>
      <dgm:spPr/>
    </dgm:pt>
  </dgm:ptLst>
  <dgm:cxnLst>
    <dgm:cxn modelId="{FD5C5409-AD4F-6143-AC51-9F74C6B0226D}" srcId="{90BBF11D-9451-7549-8932-9991E5C4F053}" destId="{16327786-C462-F148-9EBC-CE24BC329573}" srcOrd="7" destOrd="0" parTransId="{F50667FF-C435-184D-BC2D-655786F7F154}" sibTransId="{5F9CF8DD-77E7-8940-8999-085E4EC9BDE2}"/>
    <dgm:cxn modelId="{DA17F90E-C540-7845-8770-1B64274DA6F1}" srcId="{90BBF11D-9451-7549-8932-9991E5C4F053}" destId="{F54D877B-2665-854B-BBB2-D8D82139BDA3}" srcOrd="2" destOrd="0" parTransId="{3EE06EBC-F973-3146-9010-2133EADB5A82}" sibTransId="{9CDE03B0-7902-734E-8F0A-FEC5C0E94868}"/>
    <dgm:cxn modelId="{3AF45921-6325-2148-AB6E-AEA2EA324ABE}" type="presOf" srcId="{ABDF3250-57C7-8540-B858-779F54539B9E}" destId="{D5A76862-1D98-1545-AF20-BC88BA85A0E6}" srcOrd="0" destOrd="0" presId="urn:microsoft.com/office/officeart/2005/8/layout/hList1"/>
    <dgm:cxn modelId="{74736346-B79F-6F4A-94BF-A2F02BA99444}" srcId="{90BBF11D-9451-7549-8932-9991E5C4F053}" destId="{3C54218E-3CF2-2E48-BBF7-6D541518C0EF}" srcOrd="3" destOrd="0" parTransId="{398A3333-0352-1A44-8CA7-886389BB5C16}" sibTransId="{2E7EE5DB-DABC-2341-8775-CEDAFCAC39B2}"/>
    <dgm:cxn modelId="{A9BC2647-B916-4C41-92DA-D3A2D02A0EBA}" srcId="{90BBF11D-9451-7549-8932-9991E5C4F053}" destId="{71A543E2-497D-D641-BA93-77132FB997A2}" srcOrd="1" destOrd="0" parTransId="{CCCD62A8-77D7-2A4D-B4B4-7C0139D21F7A}" sibTransId="{589FA73D-8520-CF43-887B-5818B612BFF2}"/>
    <dgm:cxn modelId="{4C5DE24E-684B-F64D-BC6A-DA7411E0F53B}" type="presOf" srcId="{62022854-CF46-1743-A9C3-C170966A53F9}" destId="{D5A76862-1D98-1545-AF20-BC88BA85A0E6}" srcOrd="0" destOrd="6" presId="urn:microsoft.com/office/officeart/2005/8/layout/hList1"/>
    <dgm:cxn modelId="{6A3D6B65-D4E2-3D48-A9E5-C24A62A9B402}" type="presOf" srcId="{42231F33-0E94-C140-A449-2BD43B78870F}" destId="{D5A76862-1D98-1545-AF20-BC88BA85A0E6}" srcOrd="0" destOrd="4" presId="urn:microsoft.com/office/officeart/2005/8/layout/hList1"/>
    <dgm:cxn modelId="{34E64A78-BC1C-7D44-B07D-592E4AEAE00E}" type="presOf" srcId="{16327786-C462-F148-9EBC-CE24BC329573}" destId="{D5A76862-1D98-1545-AF20-BC88BA85A0E6}" srcOrd="0" destOrd="7" presId="urn:microsoft.com/office/officeart/2005/8/layout/hList1"/>
    <dgm:cxn modelId="{F1B2A17E-300A-D14E-B088-F4DCF05DB278}" type="presOf" srcId="{3C54218E-3CF2-2E48-BBF7-6D541518C0EF}" destId="{D5A76862-1D98-1545-AF20-BC88BA85A0E6}" srcOrd="0" destOrd="3" presId="urn:microsoft.com/office/officeart/2005/8/layout/hList1"/>
    <dgm:cxn modelId="{FF51F4B5-C9E1-1D43-B776-FF90F612AD8F}" type="presOf" srcId="{90BBF11D-9451-7549-8932-9991E5C4F053}" destId="{EE8A4D64-76EF-7441-B840-772A2AFB19CD}" srcOrd="0" destOrd="0" presId="urn:microsoft.com/office/officeart/2005/8/layout/hList1"/>
    <dgm:cxn modelId="{54F187BA-6399-454B-BE71-61D988024F08}" type="presOf" srcId="{F54D877B-2665-854B-BBB2-D8D82139BDA3}" destId="{D5A76862-1D98-1545-AF20-BC88BA85A0E6}" srcOrd="0" destOrd="2" presId="urn:microsoft.com/office/officeart/2005/8/layout/hList1"/>
    <dgm:cxn modelId="{E73A71C7-96FF-6C4D-B6E7-9283EB12A48D}" srcId="{6F536913-97CE-3B43-9783-0FA18608F08E}" destId="{90BBF11D-9451-7549-8932-9991E5C4F053}" srcOrd="0" destOrd="0" parTransId="{03C0787A-A239-B64B-AACA-FBAC2368A796}" sibTransId="{DC0318A2-8106-8142-A435-C3B9176D683A}"/>
    <dgm:cxn modelId="{10ACDCCB-51A3-F243-B914-8F3E90B21E73}" srcId="{90BBF11D-9451-7549-8932-9991E5C4F053}" destId="{ABDF3250-57C7-8540-B858-779F54539B9E}" srcOrd="0" destOrd="0" parTransId="{7EA023E4-AFE4-BF41-A8FE-3DE54E146BE4}" sibTransId="{8850E70A-A9C0-904B-9C57-C20DD944A20C}"/>
    <dgm:cxn modelId="{454ED0CC-726C-E741-8069-2F8957F600B5}" type="presOf" srcId="{5A8AC342-40F1-C14A-B53F-177C47FC75DA}" destId="{D5A76862-1D98-1545-AF20-BC88BA85A0E6}" srcOrd="0" destOrd="8" presId="urn:microsoft.com/office/officeart/2005/8/layout/hList1"/>
    <dgm:cxn modelId="{151CC4D0-F18B-3D44-8B20-C4FF376DEDA6}" type="presOf" srcId="{71A543E2-497D-D641-BA93-77132FB997A2}" destId="{D5A76862-1D98-1545-AF20-BC88BA85A0E6}" srcOrd="0" destOrd="1" presId="urn:microsoft.com/office/officeart/2005/8/layout/hList1"/>
    <dgm:cxn modelId="{0D5798D5-D0D5-9D43-B934-2C6003CE1BB8}" srcId="{90BBF11D-9451-7549-8932-9991E5C4F053}" destId="{023B8254-04C8-B049-B935-2C7BEB818AC1}" srcOrd="5" destOrd="0" parTransId="{C13D0F38-A968-B542-B463-7BD6695E41E5}" sibTransId="{91393730-92AB-E64D-8236-823582BBF282}"/>
    <dgm:cxn modelId="{185860D7-B5C3-BF48-A189-231351ADAD8B}" srcId="{90BBF11D-9451-7549-8932-9991E5C4F053}" destId="{62022854-CF46-1743-A9C3-C170966A53F9}" srcOrd="6" destOrd="0" parTransId="{834010A7-A960-6F4F-BD2B-2A10EB0BBB02}" sibTransId="{4F901055-0080-AF46-87EF-58D8B044A6EB}"/>
    <dgm:cxn modelId="{B25360DC-732D-C642-AFA3-C6B8721DC2D7}" type="presOf" srcId="{6F536913-97CE-3B43-9783-0FA18608F08E}" destId="{7B98EC11-B97F-6A4E-9162-57659F9ACD8B}" srcOrd="0" destOrd="0" presId="urn:microsoft.com/office/officeart/2005/8/layout/hList1"/>
    <dgm:cxn modelId="{025F96EC-BBD4-7640-B7A8-980A66A9B00C}" type="presOf" srcId="{023B8254-04C8-B049-B935-2C7BEB818AC1}" destId="{D5A76862-1D98-1545-AF20-BC88BA85A0E6}" srcOrd="0" destOrd="5" presId="urn:microsoft.com/office/officeart/2005/8/layout/hList1"/>
    <dgm:cxn modelId="{C287BFEF-4571-7149-88AD-E59F2AE7E1F7}" srcId="{90BBF11D-9451-7549-8932-9991E5C4F053}" destId="{42231F33-0E94-C140-A449-2BD43B78870F}" srcOrd="4" destOrd="0" parTransId="{88E803BA-4A8E-F743-9CFA-BF8889E982A9}" sibTransId="{78DE227E-2847-584B-8681-37EBC69FD162}"/>
    <dgm:cxn modelId="{A1A246F3-1E35-D14D-87A4-2FC586341969}" srcId="{90BBF11D-9451-7549-8932-9991E5C4F053}" destId="{5A8AC342-40F1-C14A-B53F-177C47FC75DA}" srcOrd="8" destOrd="0" parTransId="{CB5CE71B-AD50-A349-B67C-D61FDA854059}" sibTransId="{15069FBA-CBB2-D545-A20A-B41C150F797B}"/>
    <dgm:cxn modelId="{566C482A-8B0E-9948-BC67-661E8535E46B}" type="presParOf" srcId="{7B98EC11-B97F-6A4E-9162-57659F9ACD8B}" destId="{8E841D2F-D628-6142-881C-155E483DF2B6}" srcOrd="0" destOrd="0" presId="urn:microsoft.com/office/officeart/2005/8/layout/hList1"/>
    <dgm:cxn modelId="{82B244D0-6645-DB4C-B045-6F50FECA8340}" type="presParOf" srcId="{8E841D2F-D628-6142-881C-155E483DF2B6}" destId="{EE8A4D64-76EF-7441-B840-772A2AFB19CD}" srcOrd="0" destOrd="0" presId="urn:microsoft.com/office/officeart/2005/8/layout/hList1"/>
    <dgm:cxn modelId="{184949B9-39CE-C742-AED7-E5C6765E932A}" type="presParOf" srcId="{8E841D2F-D628-6142-881C-155E483DF2B6}" destId="{D5A76862-1D98-1545-AF20-BC88BA85A0E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E59992-71FC-4515-9EBC-62EAC262C73E}">
      <dsp:nvSpPr>
        <dsp:cNvPr id="0" name=""/>
        <dsp:cNvSpPr/>
      </dsp:nvSpPr>
      <dsp:spPr>
        <a:xfrm>
          <a:off x="3520" y="1027999"/>
          <a:ext cx="812109" cy="81210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9AF9CC-9D94-4700-936B-92D7ACF345C5}">
      <dsp:nvSpPr>
        <dsp:cNvPr id="0" name=""/>
        <dsp:cNvSpPr/>
      </dsp:nvSpPr>
      <dsp:spPr>
        <a:xfrm>
          <a:off x="3520" y="1946724"/>
          <a:ext cx="2320312" cy="13051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b="0" kern="1200" dirty="0"/>
            <a:t>International students are faced with a host of challenges from </a:t>
          </a:r>
          <a:r>
            <a:rPr lang="en-US" sz="1400" b="1" kern="1200" dirty="0"/>
            <a:t>cultural adjustment</a:t>
          </a:r>
          <a:r>
            <a:rPr lang="en-US" sz="1400" b="0" kern="1200" dirty="0"/>
            <a:t> to </a:t>
          </a:r>
          <a:r>
            <a:rPr lang="en-US" sz="1400" b="1" kern="1200" dirty="0"/>
            <a:t>overcoming language barriers</a:t>
          </a:r>
        </a:p>
      </dsp:txBody>
      <dsp:txXfrm>
        <a:off x="3520" y="1946724"/>
        <a:ext cx="2320312" cy="1305107"/>
      </dsp:txXfrm>
    </dsp:sp>
    <dsp:sp modelId="{541BC37A-6969-4E7F-85CB-E7DAB0A67078}">
      <dsp:nvSpPr>
        <dsp:cNvPr id="0" name=""/>
        <dsp:cNvSpPr/>
      </dsp:nvSpPr>
      <dsp:spPr>
        <a:xfrm>
          <a:off x="3520" y="3301420"/>
          <a:ext cx="2320312" cy="2060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453A92-4544-4C11-9BBE-C0D05C11AA2A}">
      <dsp:nvSpPr>
        <dsp:cNvPr id="0" name=""/>
        <dsp:cNvSpPr/>
      </dsp:nvSpPr>
      <dsp:spPr>
        <a:xfrm>
          <a:off x="3853709" y="904323"/>
          <a:ext cx="812109" cy="812109"/>
        </a:xfrm>
        <a:prstGeom prst="rect">
          <a:avLst/>
        </a:prstGeom>
        <a:noFill/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88D5DD-F208-4DC7-93A5-6420529FF82A}">
      <dsp:nvSpPr>
        <dsp:cNvPr id="0" name=""/>
        <dsp:cNvSpPr/>
      </dsp:nvSpPr>
      <dsp:spPr>
        <a:xfrm>
          <a:off x="2729888" y="1946724"/>
          <a:ext cx="2320312" cy="13051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b="0" kern="1200" dirty="0"/>
            <a:t>Science education presents </a:t>
          </a:r>
          <a:r>
            <a:rPr lang="en-US" sz="1400" b="1" kern="1200" dirty="0"/>
            <a:t>unique challenges </a:t>
          </a:r>
          <a:r>
            <a:rPr lang="en-US" sz="1400" b="0" kern="1200" dirty="0"/>
            <a:t>to international students:</a:t>
          </a:r>
        </a:p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endParaRPr lang="en-US" sz="1400" kern="1200" dirty="0"/>
        </a:p>
      </dsp:txBody>
      <dsp:txXfrm>
        <a:off x="2729888" y="1946724"/>
        <a:ext cx="2320312" cy="1305107"/>
      </dsp:txXfrm>
    </dsp:sp>
    <dsp:sp modelId="{DCBDD3E8-B221-4297-8DDB-59E1440AEACE}">
      <dsp:nvSpPr>
        <dsp:cNvPr id="0" name=""/>
        <dsp:cNvSpPr/>
      </dsp:nvSpPr>
      <dsp:spPr>
        <a:xfrm>
          <a:off x="2683180" y="2972147"/>
          <a:ext cx="2320312" cy="2060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EBEED9-CC10-4348-857A-B63352263D41}">
      <dsp:nvSpPr>
        <dsp:cNvPr id="0" name=""/>
        <dsp:cNvSpPr/>
      </dsp:nvSpPr>
      <dsp:spPr>
        <a:xfrm>
          <a:off x="5456255" y="1027999"/>
          <a:ext cx="812109" cy="81210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116E20-7676-4EAD-9EDD-8C5039EFE690}">
      <dsp:nvSpPr>
        <dsp:cNvPr id="0" name=""/>
        <dsp:cNvSpPr/>
      </dsp:nvSpPr>
      <dsp:spPr>
        <a:xfrm>
          <a:off x="5456255" y="1946724"/>
          <a:ext cx="2320312" cy="13051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b="0" kern="1200" dirty="0"/>
            <a:t>Programmatic supports for international students in the dept. of MCDB </a:t>
          </a:r>
          <a:r>
            <a:rPr lang="en-US" sz="1400" kern="1200" dirty="0"/>
            <a:t>do not exist</a:t>
          </a:r>
        </a:p>
      </dsp:txBody>
      <dsp:txXfrm>
        <a:off x="5456255" y="1946724"/>
        <a:ext cx="2320312" cy="1305107"/>
      </dsp:txXfrm>
    </dsp:sp>
    <dsp:sp modelId="{1C187883-6E54-49BA-8A1F-A63E6F285680}">
      <dsp:nvSpPr>
        <dsp:cNvPr id="0" name=""/>
        <dsp:cNvSpPr/>
      </dsp:nvSpPr>
      <dsp:spPr>
        <a:xfrm>
          <a:off x="5456255" y="3301420"/>
          <a:ext cx="2320312" cy="2060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F2CC2B-28B6-46D1-A58F-4522DE04945E}">
      <dsp:nvSpPr>
        <dsp:cNvPr id="0" name=""/>
        <dsp:cNvSpPr/>
      </dsp:nvSpPr>
      <dsp:spPr>
        <a:xfrm>
          <a:off x="8182622" y="1027999"/>
          <a:ext cx="812109" cy="81210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1FF9B7-C710-4A05-97DF-08F01075DA23}">
      <dsp:nvSpPr>
        <dsp:cNvPr id="0" name=""/>
        <dsp:cNvSpPr/>
      </dsp:nvSpPr>
      <dsp:spPr>
        <a:xfrm>
          <a:off x="8182622" y="1946724"/>
          <a:ext cx="2320312" cy="13051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b="0" kern="1200" dirty="0"/>
            <a:t>Instructors and faculty in our department are probably unaware of </a:t>
          </a:r>
          <a:r>
            <a:rPr lang="en-US" sz="1400" kern="1200" dirty="0"/>
            <a:t>how many international students we serve </a:t>
          </a:r>
          <a:r>
            <a:rPr lang="en-US" sz="1400" b="0" kern="1200" dirty="0"/>
            <a:t>or</a:t>
          </a:r>
          <a:r>
            <a:rPr lang="en-US" sz="1400" kern="1200" dirty="0"/>
            <a:t> what specific needs they have</a:t>
          </a:r>
        </a:p>
      </dsp:txBody>
      <dsp:txXfrm>
        <a:off x="8182622" y="1946724"/>
        <a:ext cx="2320312" cy="1305107"/>
      </dsp:txXfrm>
    </dsp:sp>
    <dsp:sp modelId="{C3D58543-E865-486C-B108-D1BCF43E9BE9}">
      <dsp:nvSpPr>
        <dsp:cNvPr id="0" name=""/>
        <dsp:cNvSpPr/>
      </dsp:nvSpPr>
      <dsp:spPr>
        <a:xfrm>
          <a:off x="8182622" y="3301420"/>
          <a:ext cx="2320312" cy="2060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221384-9FD9-FB4A-8A37-58D1AB1078BD}">
      <dsp:nvSpPr>
        <dsp:cNvPr id="0" name=""/>
        <dsp:cNvSpPr/>
      </dsp:nvSpPr>
      <dsp:spPr>
        <a:xfrm>
          <a:off x="0" y="0"/>
          <a:ext cx="6502400" cy="11921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Courier New" panose="02070309020205020404" pitchFamily="49" charset="0"/>
            <a:buNone/>
          </a:pPr>
          <a:r>
            <a:rPr lang="en-US" sz="2200" kern="1200" dirty="0"/>
            <a:t>Interview the chair of each department (2-3 weeks)</a:t>
          </a:r>
        </a:p>
      </dsp:txBody>
      <dsp:txXfrm>
        <a:off x="34916" y="34916"/>
        <a:ext cx="5115290" cy="1122274"/>
      </dsp:txXfrm>
    </dsp:sp>
    <dsp:sp modelId="{C4008505-4783-7B4F-A876-46D7AA9D5613}">
      <dsp:nvSpPr>
        <dsp:cNvPr id="0" name=""/>
        <dsp:cNvSpPr/>
      </dsp:nvSpPr>
      <dsp:spPr>
        <a:xfrm>
          <a:off x="544575" y="1408853"/>
          <a:ext cx="6502400" cy="11921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Seek support from department advisors (1 week)</a:t>
          </a:r>
        </a:p>
      </dsp:txBody>
      <dsp:txXfrm>
        <a:off x="579491" y="1443769"/>
        <a:ext cx="5113122" cy="1122274"/>
      </dsp:txXfrm>
    </dsp:sp>
    <dsp:sp modelId="{A847F34D-03E4-E547-B780-55DB08A7992D}">
      <dsp:nvSpPr>
        <dsp:cNvPr id="0" name=""/>
        <dsp:cNvSpPr/>
      </dsp:nvSpPr>
      <dsp:spPr>
        <a:xfrm>
          <a:off x="1081024" y="2817706"/>
          <a:ext cx="6502400" cy="11921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Administer an anonymous survey to current international students (3 weeks)</a:t>
          </a:r>
        </a:p>
      </dsp:txBody>
      <dsp:txXfrm>
        <a:off x="1115940" y="2852622"/>
        <a:ext cx="5121250" cy="1122274"/>
      </dsp:txXfrm>
    </dsp:sp>
    <dsp:sp modelId="{798D16E6-7E46-4149-869D-AA2619E6CCA5}">
      <dsp:nvSpPr>
        <dsp:cNvPr id="0" name=""/>
        <dsp:cNvSpPr/>
      </dsp:nvSpPr>
      <dsp:spPr>
        <a:xfrm>
          <a:off x="1625599" y="4226560"/>
          <a:ext cx="6502400" cy="11921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Summarize findings; Present to dept. leaders; Develop collaborative action plan (2-3 weeks)</a:t>
          </a:r>
        </a:p>
      </dsp:txBody>
      <dsp:txXfrm>
        <a:off x="1660515" y="4261476"/>
        <a:ext cx="5113122" cy="1122274"/>
      </dsp:txXfrm>
    </dsp:sp>
    <dsp:sp modelId="{2C547D7B-ECA3-F94C-8497-E25770DB0C52}">
      <dsp:nvSpPr>
        <dsp:cNvPr id="0" name=""/>
        <dsp:cNvSpPr/>
      </dsp:nvSpPr>
      <dsp:spPr>
        <a:xfrm>
          <a:off x="5727530" y="913045"/>
          <a:ext cx="774869" cy="77486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/>
        </a:p>
      </dsp:txBody>
      <dsp:txXfrm>
        <a:off x="5901876" y="913045"/>
        <a:ext cx="426177" cy="583089"/>
      </dsp:txXfrm>
    </dsp:sp>
    <dsp:sp modelId="{D61570F0-FFC7-FD4A-88CC-210891BCB697}">
      <dsp:nvSpPr>
        <dsp:cNvPr id="0" name=""/>
        <dsp:cNvSpPr/>
      </dsp:nvSpPr>
      <dsp:spPr>
        <a:xfrm>
          <a:off x="6272106" y="2321898"/>
          <a:ext cx="774869" cy="77486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/>
        </a:p>
      </dsp:txBody>
      <dsp:txXfrm>
        <a:off x="6446452" y="2321898"/>
        <a:ext cx="426177" cy="583089"/>
      </dsp:txXfrm>
    </dsp:sp>
    <dsp:sp modelId="{61D87DA5-4E25-9A4F-8D69-6FA9A6FC3A57}">
      <dsp:nvSpPr>
        <dsp:cNvPr id="0" name=""/>
        <dsp:cNvSpPr/>
      </dsp:nvSpPr>
      <dsp:spPr>
        <a:xfrm>
          <a:off x="6808554" y="3730752"/>
          <a:ext cx="774869" cy="77486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/>
        </a:p>
      </dsp:txBody>
      <dsp:txXfrm>
        <a:off x="6982900" y="3730752"/>
        <a:ext cx="426177" cy="58308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8A4D64-76EF-7441-B840-772A2AFB19CD}">
      <dsp:nvSpPr>
        <dsp:cNvPr id="0" name=""/>
        <dsp:cNvSpPr/>
      </dsp:nvSpPr>
      <dsp:spPr>
        <a:xfrm>
          <a:off x="0" y="146622"/>
          <a:ext cx="2832924" cy="8483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60960" rIns="106680" bIns="6096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u="sng" kern="1200" dirty="0"/>
            <a:t>Survey:</a:t>
          </a:r>
        </a:p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Supporting International Students in STEM @ CU</a:t>
          </a:r>
        </a:p>
      </dsp:txBody>
      <dsp:txXfrm>
        <a:off x="0" y="146622"/>
        <a:ext cx="2832924" cy="848319"/>
      </dsp:txXfrm>
    </dsp:sp>
    <dsp:sp modelId="{D5A76862-1D98-1545-AF20-BC88BA85A0E6}">
      <dsp:nvSpPr>
        <dsp:cNvPr id="0" name=""/>
        <dsp:cNvSpPr/>
      </dsp:nvSpPr>
      <dsp:spPr>
        <a:xfrm>
          <a:off x="0" y="994941"/>
          <a:ext cx="2832924" cy="469395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ts val="1542"/>
            </a:spcAft>
            <a:buChar char="•"/>
          </a:pPr>
          <a:r>
            <a:rPr lang="en-US" sz="1500" kern="1200" dirty="0"/>
            <a:t>Department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ts val="1542"/>
            </a:spcAft>
            <a:buChar char="•"/>
          </a:pPr>
          <a:r>
            <a:rPr lang="en-US" sz="1500" kern="1200" dirty="0"/>
            <a:t>Undergrad/Grad Students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ts val="1542"/>
            </a:spcAft>
            <a:buChar char="•"/>
          </a:pPr>
          <a:r>
            <a:rPr lang="en-US" sz="1500" kern="1200" dirty="0"/>
            <a:t>Year in school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ts val="1542"/>
            </a:spcAft>
            <a:buChar char="•"/>
          </a:pPr>
          <a:r>
            <a:rPr lang="en-US" sz="1500" kern="1200" dirty="0"/>
            <a:t>Nationality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ts val="1542"/>
            </a:spcAft>
            <a:buChar char="•"/>
          </a:pPr>
          <a:r>
            <a:rPr lang="en-US" sz="1500" kern="1200" dirty="0"/>
            <a:t>Native language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ts val="1542"/>
            </a:spcAft>
            <a:buChar char="•"/>
          </a:pPr>
          <a:r>
            <a:rPr lang="en-US" sz="1500" kern="1200" dirty="0"/>
            <a:t>Discipline-specific needs/challenges (open response or categorized)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ts val="1542"/>
            </a:spcAft>
            <a:buChar char="•"/>
          </a:pPr>
          <a:r>
            <a:rPr lang="en-US" sz="1500" kern="1200" dirty="0"/>
            <a:t>Resources they would like access to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ts val="1542"/>
            </a:spcAft>
            <a:buChar char="•"/>
          </a:pPr>
          <a:r>
            <a:rPr lang="en-US" sz="1500" kern="1200" dirty="0"/>
            <a:t>Likelihood of accessing these resources if they existed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ts val="1542"/>
            </a:spcAft>
            <a:buChar char="•"/>
          </a:pPr>
          <a:r>
            <a:rPr lang="en-US" sz="1500" kern="1200" dirty="0"/>
            <a:t>Present info on current university supports (Ex. ISSS)</a:t>
          </a:r>
        </a:p>
      </dsp:txBody>
      <dsp:txXfrm>
        <a:off x="0" y="994941"/>
        <a:ext cx="2832924" cy="46939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F04C4-962D-527F-3912-3BE90BF785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E68C10-93E8-1C5B-846D-F5406A0F99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10A1A8-CC19-B9ED-DAA6-1203ABF33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B4DBE-51CF-6B4A-9316-4EE3AE583289}" type="datetimeFigureOut">
              <a:rPr lang="en-US" smtClean="0"/>
              <a:t>4/18/24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379E20-D535-165B-2DCF-16352B57A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0DF2B-08D7-00B6-B66D-B5EF1B0BC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DDF6D-AD82-9D45-B6AC-C048864E6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309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63DE1-8B2E-FCC0-3A62-21B65E128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EB8A90-C992-82CA-32E8-A68A2D29F5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C208ED-F65A-438C-8404-46AD063D8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B4DBE-51CF-6B4A-9316-4EE3AE583289}" type="datetimeFigureOut">
              <a:rPr lang="en-US" smtClean="0"/>
              <a:t>4/18/24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310A39-5EDD-4AFC-6895-898924194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58406F-8A49-0A1B-C35D-339F1EBE9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DDF6D-AD82-9D45-B6AC-C048864E6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905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1E19AE-E2AC-0C20-58C0-73075C1AAC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BFFF25-6B9B-71C9-BAD1-7527F0A7A5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C77768-CC33-2F45-D676-67BFDC8C3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B4DBE-51CF-6B4A-9316-4EE3AE583289}" type="datetimeFigureOut">
              <a:rPr lang="en-US" smtClean="0"/>
              <a:t>4/18/24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5ACCD9-249C-9A88-678E-3B3B48765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FB7B1A-D4D4-8AEF-179A-834DF57CD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DDF6D-AD82-9D45-B6AC-C048864E6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068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F5F0D-345E-3764-7871-32B4FF9E9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0BC3B0-6DCD-0FFA-D3B7-2C3C7512F3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6C36D9-63E7-2166-2BE2-A6E4D7230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B4DBE-51CF-6B4A-9316-4EE3AE583289}" type="datetimeFigureOut">
              <a:rPr lang="en-US" smtClean="0"/>
              <a:t>4/18/24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7A488B-A202-DE27-6D22-90FA98B28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DA0CF2-BED5-E260-EFF0-2E6A28CEE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DDF6D-AD82-9D45-B6AC-C048864E6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604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C2FCE-9250-9876-C085-1161741C1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5B83E4-7DDC-FBA2-533C-6707F52373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9F2ED0-E1E7-B821-A461-DC9B3F425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B4DBE-51CF-6B4A-9316-4EE3AE583289}" type="datetimeFigureOut">
              <a:rPr lang="en-US" smtClean="0"/>
              <a:t>4/18/24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0DA130-BCEC-0062-C339-93638BB98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7198CD-A49B-3937-670A-166110292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DDF6D-AD82-9D45-B6AC-C048864E6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618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0C377-5F7A-B348-A337-169A51516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B39E7A-C6DC-A4AA-681A-068F3F2A63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52E2CF-65BA-6342-861E-3845AFF652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CDD6D2-4512-FBAA-540C-F1B3A63E1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B4DBE-51CF-6B4A-9316-4EE3AE583289}" type="datetimeFigureOut">
              <a:rPr lang="en-US" smtClean="0"/>
              <a:t>4/18/24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F5E836-CB48-AE97-EFC3-44312EA4B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319A00-B3BC-164B-82EB-3874A3CB6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DDF6D-AD82-9D45-B6AC-C048864E6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749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8CDE9-810B-8A0A-ECCF-A5A18E560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A8FE1-1530-EE31-033A-E7AD8A3F92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1C583B-A636-4A16-CF35-30195B9884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E6A69F-68E3-671C-B3C8-43AEC6D198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9A74C7-3001-D937-6118-DD809919F1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072719-C6EA-4A49-E7DF-39447B71C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B4DBE-51CF-6B4A-9316-4EE3AE583289}" type="datetimeFigureOut">
              <a:rPr lang="en-US" smtClean="0"/>
              <a:t>4/18/24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0E40EF-16C0-FAB0-0E51-CE951E536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77D766-2931-3DCD-FD90-F3D3C0599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DDF6D-AD82-9D45-B6AC-C048864E6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746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89513-653B-D1BA-984C-2182BFB38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C3D491-C8C8-EE4D-05AF-F9FBC679B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B4DBE-51CF-6B4A-9316-4EE3AE583289}" type="datetimeFigureOut">
              <a:rPr lang="en-US" smtClean="0"/>
              <a:t>4/18/24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4FD583-5A14-82A6-5263-06D6D805E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755082-B06F-0C40-C92E-79209E099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DDF6D-AD82-9D45-B6AC-C048864E6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968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AD9376-5502-B44B-A96F-D500BD923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B4DBE-51CF-6B4A-9316-4EE3AE583289}" type="datetimeFigureOut">
              <a:rPr lang="en-US" smtClean="0"/>
              <a:t>4/18/24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435A27-7143-BBC1-32B3-ECBC87ECC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6745B2-7C8C-C22B-523D-D42015467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DDF6D-AD82-9D45-B6AC-C048864E6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220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25128-88A3-8670-C959-AF394B485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FE54BD-991B-BEA0-0CC7-55A74DD0D1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2F1E6E-3A15-5D80-0FE8-C9286F5D15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E1A87B-D57B-746D-EAF3-0958A04DB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B4DBE-51CF-6B4A-9316-4EE3AE583289}" type="datetimeFigureOut">
              <a:rPr lang="en-US" smtClean="0"/>
              <a:t>4/18/24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3C520C-F1CC-AB78-FBC6-ED7B24911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388244-8B90-87FD-46B1-D2A6185A7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DDF6D-AD82-9D45-B6AC-C048864E6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208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DED91-4874-E9BC-9A2A-C678D288A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CDD06E5-3465-05BC-C3BE-C46BA6D607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AB9D29-B956-452C-F0B1-8D9749B8F4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FE648C-DF10-4B95-8530-011B8B13A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B4DBE-51CF-6B4A-9316-4EE3AE583289}" type="datetimeFigureOut">
              <a:rPr lang="en-US" smtClean="0"/>
              <a:t>4/18/24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3C3A7E-43F3-D2F8-3A11-2C06349C9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6612ED-7377-1956-C729-741F4DD46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DDF6D-AD82-9D45-B6AC-C048864E6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603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FA42CA-ED9A-8D44-F44A-CB8092F16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FBD55C-9194-2B5C-2C63-AC21B0FDEC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9A6C22-0174-4C9F-7552-16F91AE4F1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8B4DBE-51CF-6B4A-9316-4EE3AE583289}" type="datetimeFigureOut">
              <a:rPr lang="en-US" smtClean="0"/>
              <a:t>4/18/24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C139F2-A37D-FDFE-79CF-C35541ACDD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9E55F3-49B7-661B-7E31-CC2544DA72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BDDF6D-AD82-9D45-B6AC-C048864E6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110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diagramLayout" Target="../diagrams/layout1.xml"/><Relationship Id="rId7" Type="http://schemas.openxmlformats.org/officeDocument/2006/relationships/image" Target="../media/image9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B7BD7FCF-A254-4A97-A15C-319B67622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2FFAF72-6204-4676-9C6F-9A4CC4D918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962785" cy="6858000"/>
          </a:xfrm>
          <a:custGeom>
            <a:avLst/>
            <a:gdLst>
              <a:gd name="connsiteX0" fmla="*/ 1044839 w 5962785"/>
              <a:gd name="connsiteY0" fmla="*/ 0 h 6858000"/>
              <a:gd name="connsiteX1" fmla="*/ 5962785 w 5962785"/>
              <a:gd name="connsiteY1" fmla="*/ 0 h 6858000"/>
              <a:gd name="connsiteX2" fmla="*/ 5962785 w 5962785"/>
              <a:gd name="connsiteY2" fmla="*/ 6858000 h 6858000"/>
              <a:gd name="connsiteX3" fmla="*/ 1469886 w 5962785"/>
              <a:gd name="connsiteY3" fmla="*/ 6858000 h 6858000"/>
              <a:gd name="connsiteX4" fmla="*/ 1416006 w 5962785"/>
              <a:gd name="connsiteY4" fmla="*/ 6823984 h 6858000"/>
              <a:gd name="connsiteX5" fmla="*/ 1232473 w 5962785"/>
              <a:gd name="connsiteY5" fmla="*/ 6733873 h 6858000"/>
              <a:gd name="connsiteX6" fmla="*/ 1075471 w 5962785"/>
              <a:gd name="connsiteY6" fmla="*/ 6503186 h 6858000"/>
              <a:gd name="connsiteX7" fmla="*/ 1020229 w 5962785"/>
              <a:gd name="connsiteY7" fmla="*/ 6438306 h 6858000"/>
              <a:gd name="connsiteX8" fmla="*/ 883579 w 5962785"/>
              <a:gd name="connsiteY8" fmla="*/ 6351798 h 6858000"/>
              <a:gd name="connsiteX9" fmla="*/ 645167 w 5962785"/>
              <a:gd name="connsiteY9" fmla="*/ 6167969 h 6858000"/>
              <a:gd name="connsiteX10" fmla="*/ 732391 w 5962785"/>
              <a:gd name="connsiteY10" fmla="*/ 6124716 h 6858000"/>
              <a:gd name="connsiteX11" fmla="*/ 985339 w 5962785"/>
              <a:gd name="connsiteY11" fmla="*/ 6236455 h 6858000"/>
              <a:gd name="connsiteX12" fmla="*/ 1168509 w 5962785"/>
              <a:gd name="connsiteY12" fmla="*/ 6265291 h 6858000"/>
              <a:gd name="connsiteX13" fmla="*/ 909746 w 5962785"/>
              <a:gd name="connsiteY13" fmla="*/ 6070649 h 6858000"/>
              <a:gd name="connsiteX14" fmla="*/ 659704 w 5962785"/>
              <a:gd name="connsiteY14" fmla="*/ 5818335 h 6858000"/>
              <a:gd name="connsiteX15" fmla="*/ 851597 w 5962785"/>
              <a:gd name="connsiteY15" fmla="*/ 5865193 h 6858000"/>
              <a:gd name="connsiteX16" fmla="*/ 860319 w 5962785"/>
              <a:gd name="connsiteY16" fmla="*/ 5832753 h 6858000"/>
              <a:gd name="connsiteX17" fmla="*/ 691686 w 5962785"/>
              <a:gd name="connsiteY17" fmla="*/ 5533581 h 6858000"/>
              <a:gd name="connsiteX18" fmla="*/ 610278 w 5962785"/>
              <a:gd name="connsiteY18" fmla="*/ 5411029 h 6858000"/>
              <a:gd name="connsiteX19" fmla="*/ 238123 w 5962785"/>
              <a:gd name="connsiteY19" fmla="*/ 5046976 h 6858000"/>
              <a:gd name="connsiteX20" fmla="*/ 592833 w 5962785"/>
              <a:gd name="connsiteY20" fmla="*/ 5209177 h 6858000"/>
              <a:gd name="connsiteX21" fmla="*/ 226494 w 5962785"/>
              <a:gd name="connsiteY21" fmla="*/ 4855939 h 6858000"/>
              <a:gd name="connsiteX22" fmla="*/ 49139 w 5962785"/>
              <a:gd name="connsiteY22" fmla="*/ 4726177 h 6858000"/>
              <a:gd name="connsiteX23" fmla="*/ 5527 w 5962785"/>
              <a:gd name="connsiteY23" fmla="*/ 4650483 h 6858000"/>
              <a:gd name="connsiteX24" fmla="*/ 84029 w 5962785"/>
              <a:gd name="connsiteY24" fmla="*/ 4632460 h 6858000"/>
              <a:gd name="connsiteX25" fmla="*/ 325347 w 5962785"/>
              <a:gd name="connsiteY25" fmla="*/ 4661296 h 6858000"/>
              <a:gd name="connsiteX26" fmla="*/ 25879 w 5962785"/>
              <a:gd name="connsiteY26" fmla="*/ 4423401 h 6858000"/>
              <a:gd name="connsiteX27" fmla="*/ 249753 w 5962785"/>
              <a:gd name="connsiteY27" fmla="*/ 4459446 h 6858000"/>
              <a:gd name="connsiteX28" fmla="*/ 313718 w 5962785"/>
              <a:gd name="connsiteY28" fmla="*/ 4365729 h 6858000"/>
              <a:gd name="connsiteX29" fmla="*/ 418386 w 5962785"/>
              <a:gd name="connsiteY29" fmla="*/ 4214341 h 6858000"/>
              <a:gd name="connsiteX30" fmla="*/ 491072 w 5962785"/>
              <a:gd name="connsiteY30" fmla="*/ 4131438 h 6858000"/>
              <a:gd name="connsiteX31" fmla="*/ 520147 w 5962785"/>
              <a:gd name="connsiteY31" fmla="*/ 3864706 h 6858000"/>
              <a:gd name="connsiteX32" fmla="*/ 459090 w 5962785"/>
              <a:gd name="connsiteY32" fmla="*/ 3572743 h 6858000"/>
              <a:gd name="connsiteX33" fmla="*/ 290458 w 5962785"/>
              <a:gd name="connsiteY33" fmla="*/ 3424959 h 6858000"/>
              <a:gd name="connsiteX34" fmla="*/ 339884 w 5962785"/>
              <a:gd name="connsiteY34" fmla="*/ 3259153 h 6858000"/>
              <a:gd name="connsiteX35" fmla="*/ 697501 w 5962785"/>
              <a:gd name="connsiteY35" fmla="*/ 3360078 h 6858000"/>
              <a:gd name="connsiteX36" fmla="*/ 165437 w 5962785"/>
              <a:gd name="connsiteY36" fmla="*/ 2967190 h 6858000"/>
              <a:gd name="connsiteX37" fmla="*/ 255568 w 5962785"/>
              <a:gd name="connsiteY37" fmla="*/ 2949167 h 6858000"/>
              <a:gd name="connsiteX38" fmla="*/ 578296 w 5962785"/>
              <a:gd name="connsiteY38" fmla="*/ 2725691 h 6858000"/>
              <a:gd name="connsiteX39" fmla="*/ 595740 w 5962785"/>
              <a:gd name="connsiteY39" fmla="*/ 2714876 h 6858000"/>
              <a:gd name="connsiteX40" fmla="*/ 650982 w 5962785"/>
              <a:gd name="connsiteY40" fmla="*/ 2574301 h 6858000"/>
              <a:gd name="connsiteX41" fmla="*/ 825429 w 5962785"/>
              <a:gd name="connsiteY41" fmla="*/ 2552674 h 6858000"/>
              <a:gd name="connsiteX42" fmla="*/ 970802 w 5962785"/>
              <a:gd name="connsiteY42" fmla="*/ 2585115 h 6858000"/>
              <a:gd name="connsiteX43" fmla="*/ 1127805 w 5962785"/>
              <a:gd name="connsiteY43" fmla="*/ 2545465 h 6858000"/>
              <a:gd name="connsiteX44" fmla="*/ 1267362 w 5962785"/>
              <a:gd name="connsiteY44" fmla="*/ 2563488 h 6858000"/>
              <a:gd name="connsiteX45" fmla="*/ 1386568 w 5962785"/>
              <a:gd name="connsiteY45" fmla="*/ 2538257 h 6858000"/>
              <a:gd name="connsiteX46" fmla="*/ 1270270 w 5962785"/>
              <a:gd name="connsiteY46" fmla="*/ 2419309 h 6858000"/>
              <a:gd name="connsiteX47" fmla="*/ 1107453 w 5962785"/>
              <a:gd name="connsiteY47" fmla="*/ 2419309 h 6858000"/>
              <a:gd name="connsiteX48" fmla="*/ 991154 w 5962785"/>
              <a:gd name="connsiteY48" fmla="*/ 2343615 h 6858000"/>
              <a:gd name="connsiteX49" fmla="*/ 880671 w 5962785"/>
              <a:gd name="connsiteY49" fmla="*/ 2206645 h 6858000"/>
              <a:gd name="connsiteX50" fmla="*/ 491072 w 5962785"/>
              <a:gd name="connsiteY50" fmla="*/ 1986771 h 6858000"/>
              <a:gd name="connsiteX51" fmla="*/ 421293 w 5962785"/>
              <a:gd name="connsiteY51" fmla="*/ 1903868 h 6858000"/>
              <a:gd name="connsiteX52" fmla="*/ 1531941 w 5962785"/>
              <a:gd name="connsiteY52" fmla="*/ 2224667 h 6858000"/>
              <a:gd name="connsiteX53" fmla="*/ 1188861 w 5962785"/>
              <a:gd name="connsiteY53" fmla="*/ 2091301 h 6858000"/>
              <a:gd name="connsiteX54" fmla="*/ 1421458 w 5962785"/>
              <a:gd name="connsiteY54" fmla="*/ 2116532 h 6858000"/>
              <a:gd name="connsiteX55" fmla="*/ 1549386 w 5962785"/>
              <a:gd name="connsiteY55" fmla="*/ 2026420 h 6858000"/>
              <a:gd name="connsiteX56" fmla="*/ 1549386 w 5962785"/>
              <a:gd name="connsiteY56" fmla="*/ 1997584 h 6858000"/>
              <a:gd name="connsiteX57" fmla="*/ 1453440 w 5962785"/>
              <a:gd name="connsiteY57" fmla="*/ 1914682 h 6858000"/>
              <a:gd name="connsiteX58" fmla="*/ 1398198 w 5962785"/>
              <a:gd name="connsiteY58" fmla="*/ 1860614 h 6858000"/>
              <a:gd name="connsiteX59" fmla="*/ 1247011 w 5962785"/>
              <a:gd name="connsiteY59" fmla="*/ 1665972 h 6858000"/>
              <a:gd name="connsiteX60" fmla="*/ 1354586 w 5962785"/>
              <a:gd name="connsiteY60" fmla="*/ 1644345 h 6858000"/>
              <a:gd name="connsiteX61" fmla="*/ 1395290 w 5962785"/>
              <a:gd name="connsiteY61" fmla="*/ 1604696 h 6858000"/>
              <a:gd name="connsiteX62" fmla="*/ 1366216 w 5962785"/>
              <a:gd name="connsiteY62" fmla="*/ 1547025 h 6858000"/>
              <a:gd name="connsiteX63" fmla="*/ 1031858 w 5962785"/>
              <a:gd name="connsiteY63" fmla="*/ 1370405 h 6858000"/>
              <a:gd name="connsiteX64" fmla="*/ 1005692 w 5962785"/>
              <a:gd name="connsiteY64" fmla="*/ 1233435 h 6858000"/>
              <a:gd name="connsiteX65" fmla="*/ 1069655 w 5962785"/>
              <a:gd name="connsiteY65" fmla="*/ 1211808 h 6858000"/>
              <a:gd name="connsiteX66" fmla="*/ 1142342 w 5962785"/>
              <a:gd name="connsiteY66" fmla="*/ 1222621 h 6858000"/>
              <a:gd name="connsiteX67" fmla="*/ 1084193 w 5962785"/>
              <a:gd name="connsiteY67" fmla="*/ 1114487 h 6858000"/>
              <a:gd name="connsiteX68" fmla="*/ 848689 w 5962785"/>
              <a:gd name="connsiteY68" fmla="*/ 1006353 h 6858000"/>
              <a:gd name="connsiteX69" fmla="*/ 805077 w 5962785"/>
              <a:gd name="connsiteY69" fmla="*/ 948681 h 6858000"/>
              <a:gd name="connsiteX70" fmla="*/ 863226 w 5962785"/>
              <a:gd name="connsiteY70" fmla="*/ 919844 h 6858000"/>
              <a:gd name="connsiteX71" fmla="*/ 906838 w 5962785"/>
              <a:gd name="connsiteY71" fmla="*/ 909031 h 6858000"/>
              <a:gd name="connsiteX72" fmla="*/ 5527 w 5962785"/>
              <a:gd name="connsiteY72" fmla="*/ 458471 h 6858000"/>
              <a:gd name="connsiteX73" fmla="*/ 209049 w 5962785"/>
              <a:gd name="connsiteY73" fmla="*/ 454867 h 6858000"/>
              <a:gd name="connsiteX74" fmla="*/ 409664 w 5962785"/>
              <a:gd name="connsiteY74" fmla="*/ 526956 h 6858000"/>
              <a:gd name="connsiteX75" fmla="*/ 621908 w 5962785"/>
              <a:gd name="connsiteY75" fmla="*/ 516143 h 6858000"/>
              <a:gd name="connsiteX76" fmla="*/ 822522 w 5962785"/>
              <a:gd name="connsiteY76" fmla="*/ 552188 h 6858000"/>
              <a:gd name="connsiteX77" fmla="*/ 996969 w 5962785"/>
              <a:gd name="connsiteY77" fmla="*/ 552188 h 6858000"/>
              <a:gd name="connsiteX78" fmla="*/ 834151 w 5962785"/>
              <a:gd name="connsiteY78" fmla="*/ 498120 h 6858000"/>
              <a:gd name="connsiteX79" fmla="*/ 773095 w 5962785"/>
              <a:gd name="connsiteY79" fmla="*/ 408008 h 6858000"/>
              <a:gd name="connsiteX80" fmla="*/ 793447 w 5962785"/>
              <a:gd name="connsiteY80" fmla="*/ 325106 h 6858000"/>
              <a:gd name="connsiteX81" fmla="*/ 860319 w 5962785"/>
              <a:gd name="connsiteY81" fmla="*/ 350336 h 6858000"/>
              <a:gd name="connsiteX82" fmla="*/ 938820 w 5962785"/>
              <a:gd name="connsiteY82" fmla="*/ 444054 h 6858000"/>
              <a:gd name="connsiteX83" fmla="*/ 956265 w 5962785"/>
              <a:gd name="connsiteY83" fmla="*/ 386381 h 6858000"/>
              <a:gd name="connsiteX84" fmla="*/ 1002784 w 5962785"/>
              <a:gd name="connsiteY84" fmla="*/ 343127 h 6858000"/>
              <a:gd name="connsiteX85" fmla="*/ 1270270 w 5962785"/>
              <a:gd name="connsiteY85" fmla="*/ 364755 h 6858000"/>
              <a:gd name="connsiteX86" fmla="*/ 1092915 w 5962785"/>
              <a:gd name="connsiteY86" fmla="*/ 180926 h 6858000"/>
              <a:gd name="connsiteX87" fmla="*/ 979525 w 5962785"/>
              <a:gd name="connsiteY87" fmla="*/ 152090 h 6858000"/>
              <a:gd name="connsiteX88" fmla="*/ 953358 w 5962785"/>
              <a:gd name="connsiteY88" fmla="*/ 76396 h 6858000"/>
              <a:gd name="connsiteX89" fmla="*/ 1005692 w 5962785"/>
              <a:gd name="connsiteY89" fmla="*/ 58373 h 6858000"/>
              <a:gd name="connsiteX90" fmla="*/ 1267362 w 5962785"/>
              <a:gd name="connsiteY90" fmla="*/ 123254 h 6858000"/>
              <a:gd name="connsiteX91" fmla="*/ 1310975 w 5962785"/>
              <a:gd name="connsiteY91" fmla="*/ 98023 h 6858000"/>
              <a:gd name="connsiteX92" fmla="*/ 1159787 w 5962785"/>
              <a:gd name="connsiteY92" fmla="*/ 43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0C80F6-78E5-2972-F38C-73BC2114E2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1007" y="86419"/>
            <a:ext cx="4768752" cy="4157426"/>
          </a:xfrm>
        </p:spPr>
        <p:txBody>
          <a:bodyPr>
            <a:normAutofit/>
          </a:bodyPr>
          <a:lstStyle/>
          <a:p>
            <a:pPr algn="l"/>
            <a:r>
              <a:rPr lang="en-US" sz="4400" dirty="0"/>
              <a:t>Investigating the needs of </a:t>
            </a:r>
            <a:br>
              <a:rPr lang="en-US" sz="4400" dirty="0"/>
            </a:br>
            <a:r>
              <a:rPr lang="en-US" sz="4400" dirty="0"/>
              <a:t>CU Boulder’s international students in science degree programs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B91484-F282-71F2-C5A7-50EEAA0377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1007" y="5005260"/>
            <a:ext cx="4088234" cy="1398460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Zachary Hazlett (he/him) Capstone Project Action Plan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TIS Workshop – Spring ‘24</a:t>
            </a:r>
          </a:p>
          <a:p>
            <a:pPr algn="l"/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B05C74C-BD5F-37C2-83FB-C34C95085E08}"/>
              </a:ext>
            </a:extLst>
          </p:cNvPr>
          <p:cNvCxnSpPr/>
          <p:nvPr/>
        </p:nvCxnSpPr>
        <p:spPr>
          <a:xfrm>
            <a:off x="221007" y="4649996"/>
            <a:ext cx="4477117" cy="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5" name="Picture 24">
            <a:extLst>
              <a:ext uri="{FF2B5EF4-FFF2-40B4-BE49-F238E27FC236}">
                <a16:creationId xmlns:a16="http://schemas.microsoft.com/office/drawing/2014/main" id="{EAE5DF8A-394F-CC8F-65D4-C11C444E7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83792" y="86419"/>
            <a:ext cx="5548312" cy="83594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0348F861-B1F7-DA23-14F9-44382466A0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1280" y="842848"/>
            <a:ext cx="4565124" cy="5928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9956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301F447-EEF7-48F5-AF73-7566EE7F64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435590-95A9-B43F-B392-6081A63B3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34644"/>
            <a:ext cx="10509504" cy="1076914"/>
          </a:xfrm>
        </p:spPr>
        <p:txBody>
          <a:bodyPr anchor="ctr">
            <a:normAutofit/>
          </a:bodyPr>
          <a:lstStyle/>
          <a:p>
            <a:r>
              <a:rPr lang="en-US" sz="4000" dirty="0"/>
              <a:t>Identifying the gap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7117410-A2A4-4085-9ADC-46744551DB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2772" y="0"/>
            <a:ext cx="10506456" cy="1913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9F74EB5-E547-4FB4-95F5-BCC788F3C4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1512994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75CEC2F-C0D5-F033-5D9C-405AF4D5AF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9799523"/>
              </p:ext>
            </p:extLst>
          </p:nvPr>
        </p:nvGraphicFramePr>
        <p:xfrm>
          <a:off x="841248" y="1002254"/>
          <a:ext cx="10506456" cy="4535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C1033434-727D-8CE1-8C9C-2256F0C5AD60}"/>
              </a:ext>
            </a:extLst>
          </p:cNvPr>
          <p:cNvSpPr txBox="1"/>
          <p:nvPr/>
        </p:nvSpPr>
        <p:spPr>
          <a:xfrm>
            <a:off x="3598723" y="3746818"/>
            <a:ext cx="2192477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lnSpc>
                <a:spcPct val="100000"/>
              </a:lnSpc>
              <a:spcAft>
                <a:spcPts val="1200"/>
              </a:spcAft>
              <a:buFont typeface="Wingdings" pitchFamily="2" charset="2"/>
              <a:buChar char="Ø"/>
            </a:pPr>
            <a:r>
              <a:rPr lang="en-US" sz="1400" dirty="0"/>
              <a:t>Technical language barriers</a:t>
            </a:r>
          </a:p>
          <a:p>
            <a:pPr marL="285750" lvl="0" indent="-285750">
              <a:lnSpc>
                <a:spcPct val="100000"/>
              </a:lnSpc>
              <a:spcAft>
                <a:spcPts val="1200"/>
              </a:spcAft>
              <a:buFont typeface="Wingdings" pitchFamily="2" charset="2"/>
              <a:buChar char="Ø"/>
            </a:pPr>
            <a:r>
              <a:rPr lang="en-US" sz="1400" dirty="0"/>
              <a:t>Historically difficult STEM courses</a:t>
            </a:r>
          </a:p>
          <a:p>
            <a:pPr marL="285750" lvl="0" indent="-285750">
              <a:lnSpc>
                <a:spcPct val="100000"/>
              </a:lnSpc>
              <a:spcAft>
                <a:spcPts val="1200"/>
              </a:spcAft>
              <a:buFont typeface="Wingdings" pitchFamily="2" charset="2"/>
              <a:buChar char="Ø"/>
            </a:pPr>
            <a:r>
              <a:rPr lang="en-US" sz="1400" dirty="0"/>
              <a:t>The “Hidden Curriculum”</a:t>
            </a:r>
          </a:p>
        </p:txBody>
      </p:sp>
      <p:pic>
        <p:nvPicPr>
          <p:cNvPr id="12" name="Graphic 11" descr="Scientist male with solid fill">
            <a:extLst>
              <a:ext uri="{FF2B5EF4-FFF2-40B4-BE49-F238E27FC236}">
                <a16:creationId xmlns:a16="http://schemas.microsoft.com/office/drawing/2014/main" id="{817734AA-D387-2E49-BEC9-F7E83B07146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598723" y="2024286"/>
            <a:ext cx="808177" cy="808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506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CE01D691-BFA1-8E2A-C4F9-0DA9E4862A6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53569558"/>
              </p:ext>
            </p:extLst>
          </p:nvPr>
        </p:nvGraphicFramePr>
        <p:xfrm>
          <a:off x="398050" y="1054279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7A66FB66-9A98-0648-28D9-5C21255A689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22967575"/>
              </p:ext>
            </p:extLst>
          </p:nvPr>
        </p:nvGraphicFramePr>
        <p:xfrm>
          <a:off x="8863368" y="691695"/>
          <a:ext cx="2832924" cy="58355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31AEE436-628F-9563-4A63-38C558287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153238"/>
            <a:ext cx="7472573" cy="901041"/>
          </a:xfrm>
        </p:spPr>
        <p:txBody>
          <a:bodyPr anchor="ctr">
            <a:normAutofit/>
          </a:bodyPr>
          <a:lstStyle/>
          <a:p>
            <a:r>
              <a:rPr lang="en-US" sz="4000" dirty="0"/>
              <a:t>Action Plan (8-14 weeks)</a:t>
            </a:r>
          </a:p>
        </p:txBody>
      </p:sp>
    </p:spTree>
    <p:extLst>
      <p:ext uri="{BB962C8B-B14F-4D97-AF65-F5344CB8AC3E}">
        <p14:creationId xmlns:p14="http://schemas.microsoft.com/office/powerpoint/2010/main" val="2268720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E802028D-23CF-1DC4-8DEF-69F0B86051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8F83D31-EBA2-1F50-1636-51AE047DEC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7574" y="3971925"/>
            <a:ext cx="2598214" cy="250348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8355F34-C05F-22E8-C96D-CA59F4742CA0}"/>
              </a:ext>
            </a:extLst>
          </p:cNvPr>
          <p:cNvSpPr txBox="1"/>
          <p:nvPr/>
        </p:nvSpPr>
        <p:spPr>
          <a:xfrm rot="21402117">
            <a:off x="8404176" y="107774"/>
            <a:ext cx="37688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i="1" u="sng" dirty="0">
                <a:solidFill>
                  <a:schemeClr val="bg1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Questions?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134C363-4486-826E-6DA4-C4994E2DD886}"/>
              </a:ext>
            </a:extLst>
          </p:cNvPr>
          <p:cNvSpPr txBox="1"/>
          <p:nvPr/>
        </p:nvSpPr>
        <p:spPr>
          <a:xfrm>
            <a:off x="0" y="6596390"/>
            <a:ext cx="415187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b="0" i="0" u="none" strike="noStrike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@</a:t>
            </a:r>
            <a:r>
              <a:rPr lang="en-US" sz="1050" b="0" i="0" u="none" strike="noStrike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LabsterVirtualLab</a:t>
            </a:r>
            <a:r>
              <a:rPr lang="en-US" sz="1050" b="0" i="0" u="none" strike="noStrike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; </a:t>
            </a:r>
            <a:r>
              <a:rPr lang="en-US" sz="1050" b="0" i="0" u="none" strike="noStrike" dirty="0" err="1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Youtube.com</a:t>
            </a:r>
            <a:endParaRPr lang="en-US" sz="105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4212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11234</TotalTime>
  <Words>223</Words>
  <Application>Microsoft Macintosh PowerPoint</Application>
  <PresentationFormat>Widescreen</PresentationFormat>
  <Paragraphs>29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Cavolini</vt:lpstr>
      <vt:lpstr>Courier New</vt:lpstr>
      <vt:lpstr>Roboto</vt:lpstr>
      <vt:lpstr>Wingdings</vt:lpstr>
      <vt:lpstr>Office Theme</vt:lpstr>
      <vt:lpstr>Investigating the needs of  CU Boulder’s international students in science degree programs </vt:lpstr>
      <vt:lpstr>Identifying the gap</vt:lpstr>
      <vt:lpstr>Action Plan (8-14 weeks)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Zachary Hazlett</dc:creator>
  <cp:lastModifiedBy>Zachary Hazlett</cp:lastModifiedBy>
  <cp:revision>4</cp:revision>
  <dcterms:created xsi:type="dcterms:W3CDTF">2024-04-16T21:22:20Z</dcterms:created>
  <dcterms:modified xsi:type="dcterms:W3CDTF">2024-04-26T18:58:16Z</dcterms:modified>
</cp:coreProperties>
</file>