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61" r:id="rId5"/>
    <p:sldId id="263" r:id="rId6"/>
    <p:sldId id="264" r:id="rId7"/>
    <p:sldId id="266" r:id="rId8"/>
    <p:sldId id="1091" r:id="rId9"/>
    <p:sldId id="265" r:id="rId10"/>
    <p:sldId id="1071" r:id="rId11"/>
    <p:sldId id="258" r:id="rId12"/>
    <p:sldId id="1118" r:id="rId13"/>
    <p:sldId id="1073" r:id="rId14"/>
    <p:sldId id="1075" r:id="rId15"/>
    <p:sldId id="1093" r:id="rId16"/>
    <p:sldId id="1094" r:id="rId17"/>
    <p:sldId id="1097" r:id="rId18"/>
    <p:sldId id="1095" r:id="rId19"/>
    <p:sldId id="1096" r:id="rId20"/>
    <p:sldId id="1098" r:id="rId21"/>
    <p:sldId id="1100" r:id="rId22"/>
    <p:sldId id="1101" r:id="rId23"/>
    <p:sldId id="1102" r:id="rId24"/>
    <p:sldId id="1103" r:id="rId25"/>
    <p:sldId id="1104" r:id="rId26"/>
    <p:sldId id="1105" r:id="rId27"/>
    <p:sldId id="1106" r:id="rId28"/>
    <p:sldId id="1107" r:id="rId29"/>
    <p:sldId id="1108" r:id="rId30"/>
    <p:sldId id="1110" r:id="rId31"/>
    <p:sldId id="1114" r:id="rId32"/>
    <p:sldId id="1115" r:id="rId33"/>
    <p:sldId id="1116" r:id="rId34"/>
    <p:sldId id="1111" r:id="rId35"/>
    <p:sldId id="1117" r:id="rId36"/>
    <p:sldId id="1113"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890" autoAdjust="0"/>
    <p:restoredTop sz="94660"/>
  </p:normalViewPr>
  <p:slideViewPr>
    <p:cSldViewPr snapToGrid="0">
      <p:cViewPr varScale="1">
        <p:scale>
          <a:sx n="120" d="100"/>
          <a:sy n="120" d="100"/>
        </p:scale>
        <p:origin x="208"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D4F83-7697-47FF-A1A1-32BBF38122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396BDA3-73B1-4248-98B6-6B03617550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E3E61C-CD1B-405C-959F-854E1E334A9D}"/>
              </a:ext>
            </a:extLst>
          </p:cNvPr>
          <p:cNvSpPr>
            <a:spLocks noGrp="1"/>
          </p:cNvSpPr>
          <p:nvPr>
            <p:ph type="dt" sz="half" idx="10"/>
          </p:nvPr>
        </p:nvSpPr>
        <p:spPr/>
        <p:txBody>
          <a:bodyPr/>
          <a:lstStyle>
            <a:lvl1pPr>
              <a:defRPr/>
            </a:lvl1pPr>
          </a:lstStyle>
          <a:p>
            <a:r>
              <a:rPr lang="en-US" dirty="0"/>
              <a:t>2021</a:t>
            </a:r>
          </a:p>
        </p:txBody>
      </p:sp>
      <p:sp>
        <p:nvSpPr>
          <p:cNvPr id="6" name="Slide Number Placeholder 5">
            <a:extLst>
              <a:ext uri="{FF2B5EF4-FFF2-40B4-BE49-F238E27FC236}">
                <a16:creationId xmlns:a16="http://schemas.microsoft.com/office/drawing/2014/main" id="{80F9D309-F8E2-43C4-A4F5-668D05AC5518}"/>
              </a:ext>
            </a:extLst>
          </p:cNvPr>
          <p:cNvSpPr>
            <a:spLocks noGrp="1"/>
          </p:cNvSpPr>
          <p:nvPr>
            <p:ph type="sldNum" sz="quarter" idx="12"/>
          </p:nvPr>
        </p:nvSpPr>
        <p:spPr/>
        <p:txBody>
          <a:bodyPr/>
          <a:lstStyle/>
          <a:p>
            <a:fld id="{BF241036-A3DC-439F-B342-3ED96891CBD0}" type="slidenum">
              <a:rPr lang="en-US" smtClean="0"/>
              <a:t>‹#›</a:t>
            </a:fld>
            <a:endParaRPr lang="en-US"/>
          </a:p>
        </p:txBody>
      </p:sp>
      <p:sp>
        <p:nvSpPr>
          <p:cNvPr id="7" name="TextBox 6">
            <a:extLst>
              <a:ext uri="{FF2B5EF4-FFF2-40B4-BE49-F238E27FC236}">
                <a16:creationId xmlns:a16="http://schemas.microsoft.com/office/drawing/2014/main" id="{3CA43F06-17DC-48A3-BF6B-8D0C39F3A45F}"/>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Tree>
    <p:extLst>
      <p:ext uri="{BB962C8B-B14F-4D97-AF65-F5344CB8AC3E}">
        <p14:creationId xmlns:p14="http://schemas.microsoft.com/office/powerpoint/2010/main" val="2508684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4295B-FDE2-4CB1-8146-91BD0C45DE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E4FC5A-8B7E-4DB1-95EA-B472506E8F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EEA8CE-8A93-48A0-A823-A7DEE5CDDC22}"/>
              </a:ext>
            </a:extLst>
          </p:cNvPr>
          <p:cNvSpPr>
            <a:spLocks noGrp="1"/>
          </p:cNvSpPr>
          <p:nvPr>
            <p:ph type="dt" sz="half" idx="10"/>
          </p:nvPr>
        </p:nvSpPr>
        <p:spPr/>
        <p:txBody>
          <a:bodyPr/>
          <a:lstStyle>
            <a:lvl1pPr>
              <a:defRPr/>
            </a:lvl1pPr>
          </a:lstStyle>
          <a:p>
            <a:r>
              <a:rPr lang="en-US" dirty="0"/>
              <a:t>2021</a:t>
            </a:r>
          </a:p>
        </p:txBody>
      </p:sp>
      <p:sp>
        <p:nvSpPr>
          <p:cNvPr id="6" name="Slide Number Placeholder 5">
            <a:extLst>
              <a:ext uri="{FF2B5EF4-FFF2-40B4-BE49-F238E27FC236}">
                <a16:creationId xmlns:a16="http://schemas.microsoft.com/office/drawing/2014/main" id="{DE9C0007-2144-47B5-81BD-128BE60D6729}"/>
              </a:ext>
            </a:extLst>
          </p:cNvPr>
          <p:cNvSpPr>
            <a:spLocks noGrp="1"/>
          </p:cNvSpPr>
          <p:nvPr>
            <p:ph type="sldNum" sz="quarter" idx="12"/>
          </p:nvPr>
        </p:nvSpPr>
        <p:spPr/>
        <p:txBody>
          <a:bodyPr/>
          <a:lstStyle/>
          <a:p>
            <a:fld id="{BF241036-A3DC-439F-B342-3ED96891CBD0}" type="slidenum">
              <a:rPr lang="en-US" smtClean="0"/>
              <a:t>‹#›</a:t>
            </a:fld>
            <a:endParaRPr lang="en-US"/>
          </a:p>
        </p:txBody>
      </p:sp>
      <p:sp>
        <p:nvSpPr>
          <p:cNvPr id="7" name="Title 1">
            <a:extLst>
              <a:ext uri="{FF2B5EF4-FFF2-40B4-BE49-F238E27FC236}">
                <a16:creationId xmlns:a16="http://schemas.microsoft.com/office/drawing/2014/main" id="{9142DFA8-9C29-4658-A3E3-EC1848FA6055}"/>
              </a:ext>
            </a:extLst>
          </p:cNvPr>
          <p:cNvSpPr txBox="1">
            <a:spLocks/>
          </p:cNvSpPr>
          <p:nvPr userDrawn="1"/>
        </p:nvSpPr>
        <p:spPr>
          <a:xfrm>
            <a:off x="0" y="1"/>
            <a:ext cx="12192000" cy="1287495"/>
          </a:xfrm>
          <a:prstGeom prst="rect">
            <a:avLst/>
          </a:prstGeom>
          <a:solidFill>
            <a:schemeClr val="bg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cxnSp>
        <p:nvCxnSpPr>
          <p:cNvPr id="8" name="Straight Connector 7">
            <a:extLst>
              <a:ext uri="{FF2B5EF4-FFF2-40B4-BE49-F238E27FC236}">
                <a16:creationId xmlns:a16="http://schemas.microsoft.com/office/drawing/2014/main" id="{0B509005-2030-416F-ADFB-BA12AFE01D77}"/>
              </a:ext>
            </a:extLst>
          </p:cNvPr>
          <p:cNvCxnSpPr/>
          <p:nvPr userDrawn="1"/>
        </p:nvCxnSpPr>
        <p:spPr>
          <a:xfrm>
            <a:off x="0" y="1006446"/>
            <a:ext cx="11015003" cy="0"/>
          </a:xfrm>
          <a:prstGeom prst="line">
            <a:avLst/>
          </a:prstGeom>
          <a:ln w="25400">
            <a:gradFill>
              <a:gsLst>
                <a:gs pos="0">
                  <a:srgbClr val="B08456"/>
                </a:gs>
                <a:gs pos="99000">
                  <a:srgbClr val="CEB87B"/>
                </a:gs>
              </a:gsLst>
              <a:lin ang="5400000" scaled="1"/>
            </a:gradFill>
            <a:headEnd type="none"/>
            <a:tailEnd type="non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EB24AC3A-1570-4DD3-B999-BECC7E2B3586}"/>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Tree>
    <p:extLst>
      <p:ext uri="{BB962C8B-B14F-4D97-AF65-F5344CB8AC3E}">
        <p14:creationId xmlns:p14="http://schemas.microsoft.com/office/powerpoint/2010/main" val="922061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BA2B0-7741-4F4B-9A7D-BEE93E6AD4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68D55B-6159-4A93-9FCA-85A27C14E7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DAAC0E-81BD-4240-AA3D-59E35991CF01}"/>
              </a:ext>
            </a:extLst>
          </p:cNvPr>
          <p:cNvSpPr>
            <a:spLocks noGrp="1"/>
          </p:cNvSpPr>
          <p:nvPr>
            <p:ph type="dt" sz="half" idx="10"/>
          </p:nvPr>
        </p:nvSpPr>
        <p:spPr/>
        <p:txBody>
          <a:bodyPr/>
          <a:lstStyle>
            <a:lvl1pPr>
              <a:defRPr/>
            </a:lvl1pPr>
          </a:lstStyle>
          <a:p>
            <a:r>
              <a:rPr lang="en-US" dirty="0"/>
              <a:t>2021</a:t>
            </a:r>
          </a:p>
        </p:txBody>
      </p:sp>
      <p:sp>
        <p:nvSpPr>
          <p:cNvPr id="6" name="Slide Number Placeholder 5">
            <a:extLst>
              <a:ext uri="{FF2B5EF4-FFF2-40B4-BE49-F238E27FC236}">
                <a16:creationId xmlns:a16="http://schemas.microsoft.com/office/drawing/2014/main" id="{395978E5-C1D9-4D38-95F9-02A1257A207B}"/>
              </a:ext>
            </a:extLst>
          </p:cNvPr>
          <p:cNvSpPr>
            <a:spLocks noGrp="1"/>
          </p:cNvSpPr>
          <p:nvPr>
            <p:ph type="sldNum" sz="quarter" idx="12"/>
          </p:nvPr>
        </p:nvSpPr>
        <p:spPr/>
        <p:txBody>
          <a:bodyPr/>
          <a:lstStyle/>
          <a:p>
            <a:fld id="{BF241036-A3DC-439F-B342-3ED96891CBD0}" type="slidenum">
              <a:rPr lang="en-US" smtClean="0"/>
              <a:t>‹#›</a:t>
            </a:fld>
            <a:endParaRPr lang="en-US"/>
          </a:p>
        </p:txBody>
      </p:sp>
      <p:sp>
        <p:nvSpPr>
          <p:cNvPr id="7" name="TextBox 6">
            <a:extLst>
              <a:ext uri="{FF2B5EF4-FFF2-40B4-BE49-F238E27FC236}">
                <a16:creationId xmlns:a16="http://schemas.microsoft.com/office/drawing/2014/main" id="{12C5AA3E-6EFB-45EA-B44B-C63538AC11BB}"/>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Tree>
    <p:extLst>
      <p:ext uri="{BB962C8B-B14F-4D97-AF65-F5344CB8AC3E}">
        <p14:creationId xmlns:p14="http://schemas.microsoft.com/office/powerpoint/2010/main" val="1023539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48F51-FBAC-418E-9D55-1E0589571CE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E5931393-3F9F-4839-A160-3080AD2C8E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FCC312-5F6F-4514-AFE0-CD336A56A2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828964B-C0A8-4374-8FC4-F772E8D9BEDF}"/>
              </a:ext>
            </a:extLst>
          </p:cNvPr>
          <p:cNvSpPr>
            <a:spLocks noGrp="1"/>
          </p:cNvSpPr>
          <p:nvPr>
            <p:ph type="dt" sz="half" idx="10"/>
          </p:nvPr>
        </p:nvSpPr>
        <p:spPr/>
        <p:txBody>
          <a:bodyPr/>
          <a:lstStyle>
            <a:lvl1pPr>
              <a:defRPr/>
            </a:lvl1pPr>
          </a:lstStyle>
          <a:p>
            <a:r>
              <a:rPr lang="en-US" dirty="0"/>
              <a:t>2021</a:t>
            </a:r>
          </a:p>
        </p:txBody>
      </p:sp>
      <p:sp>
        <p:nvSpPr>
          <p:cNvPr id="7" name="Slide Number Placeholder 6">
            <a:extLst>
              <a:ext uri="{FF2B5EF4-FFF2-40B4-BE49-F238E27FC236}">
                <a16:creationId xmlns:a16="http://schemas.microsoft.com/office/drawing/2014/main" id="{D9DB7DAF-2495-467B-B0C8-A9C8F3639D91}"/>
              </a:ext>
            </a:extLst>
          </p:cNvPr>
          <p:cNvSpPr>
            <a:spLocks noGrp="1"/>
          </p:cNvSpPr>
          <p:nvPr>
            <p:ph type="sldNum" sz="quarter" idx="12"/>
          </p:nvPr>
        </p:nvSpPr>
        <p:spPr/>
        <p:txBody>
          <a:bodyPr/>
          <a:lstStyle/>
          <a:p>
            <a:fld id="{BF241036-A3DC-439F-B342-3ED96891CBD0}" type="slidenum">
              <a:rPr lang="en-US" smtClean="0"/>
              <a:t>‹#›</a:t>
            </a:fld>
            <a:endParaRPr lang="en-US"/>
          </a:p>
        </p:txBody>
      </p:sp>
      <p:sp>
        <p:nvSpPr>
          <p:cNvPr id="8" name="Title 1">
            <a:extLst>
              <a:ext uri="{FF2B5EF4-FFF2-40B4-BE49-F238E27FC236}">
                <a16:creationId xmlns:a16="http://schemas.microsoft.com/office/drawing/2014/main" id="{0E14CCB9-305D-47BB-B267-A85B4D0BF52E}"/>
              </a:ext>
            </a:extLst>
          </p:cNvPr>
          <p:cNvSpPr txBox="1">
            <a:spLocks/>
          </p:cNvSpPr>
          <p:nvPr userDrawn="1"/>
        </p:nvSpPr>
        <p:spPr>
          <a:xfrm>
            <a:off x="0" y="1"/>
            <a:ext cx="12192000" cy="1287495"/>
          </a:xfrm>
          <a:prstGeom prst="rect">
            <a:avLst/>
          </a:prstGeom>
          <a:solidFill>
            <a:schemeClr val="bg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cxnSp>
        <p:nvCxnSpPr>
          <p:cNvPr id="9" name="Straight Connector 8">
            <a:extLst>
              <a:ext uri="{FF2B5EF4-FFF2-40B4-BE49-F238E27FC236}">
                <a16:creationId xmlns:a16="http://schemas.microsoft.com/office/drawing/2014/main" id="{349AC33F-BD0E-47A9-8D6E-9D95EE99B383}"/>
              </a:ext>
            </a:extLst>
          </p:cNvPr>
          <p:cNvCxnSpPr/>
          <p:nvPr userDrawn="1"/>
        </p:nvCxnSpPr>
        <p:spPr>
          <a:xfrm>
            <a:off x="0" y="1006446"/>
            <a:ext cx="11015003" cy="0"/>
          </a:xfrm>
          <a:prstGeom prst="line">
            <a:avLst/>
          </a:prstGeom>
          <a:ln w="25400">
            <a:gradFill>
              <a:gsLst>
                <a:gs pos="0">
                  <a:srgbClr val="B08456"/>
                </a:gs>
                <a:gs pos="99000">
                  <a:srgbClr val="CEB87B"/>
                </a:gs>
              </a:gsLst>
              <a:lin ang="5400000" scaled="1"/>
            </a:gradFill>
            <a:headEnd type="none"/>
            <a:tailEnd type="non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A0189E8-F5DE-4280-BFAF-40B4501452B2}"/>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Tree>
    <p:extLst>
      <p:ext uri="{BB962C8B-B14F-4D97-AF65-F5344CB8AC3E}">
        <p14:creationId xmlns:p14="http://schemas.microsoft.com/office/powerpoint/2010/main" val="2378125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2222C-AC97-41F1-B429-8F20A3223A5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792A63-D106-498A-8CA0-2971313B42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2537EC-CD62-4724-96E5-91982E31C7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8D9773-15A3-43E5-B095-A4849790EA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588D8E-BDE4-4844-8060-B2B6F2A2E2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EADA85-E643-4696-A8C7-61C492DDAAE9}"/>
              </a:ext>
            </a:extLst>
          </p:cNvPr>
          <p:cNvSpPr>
            <a:spLocks noGrp="1"/>
          </p:cNvSpPr>
          <p:nvPr>
            <p:ph type="dt" sz="half" idx="10"/>
          </p:nvPr>
        </p:nvSpPr>
        <p:spPr/>
        <p:txBody>
          <a:bodyPr/>
          <a:lstStyle>
            <a:lvl1pPr>
              <a:defRPr/>
            </a:lvl1pPr>
          </a:lstStyle>
          <a:p>
            <a:r>
              <a:rPr lang="en-US" dirty="0"/>
              <a:t>2021</a:t>
            </a:r>
          </a:p>
        </p:txBody>
      </p:sp>
      <p:sp>
        <p:nvSpPr>
          <p:cNvPr id="9" name="Slide Number Placeholder 8">
            <a:extLst>
              <a:ext uri="{FF2B5EF4-FFF2-40B4-BE49-F238E27FC236}">
                <a16:creationId xmlns:a16="http://schemas.microsoft.com/office/drawing/2014/main" id="{1AD67701-CDFA-4C1C-BCCE-23880DF3F2D2}"/>
              </a:ext>
            </a:extLst>
          </p:cNvPr>
          <p:cNvSpPr>
            <a:spLocks noGrp="1"/>
          </p:cNvSpPr>
          <p:nvPr>
            <p:ph type="sldNum" sz="quarter" idx="12"/>
          </p:nvPr>
        </p:nvSpPr>
        <p:spPr/>
        <p:txBody>
          <a:bodyPr/>
          <a:lstStyle/>
          <a:p>
            <a:fld id="{BF241036-A3DC-439F-B342-3ED96891CBD0}" type="slidenum">
              <a:rPr lang="en-US" smtClean="0"/>
              <a:t>‹#›</a:t>
            </a:fld>
            <a:endParaRPr lang="en-US"/>
          </a:p>
        </p:txBody>
      </p:sp>
      <p:sp>
        <p:nvSpPr>
          <p:cNvPr id="10" name="Title 1">
            <a:extLst>
              <a:ext uri="{FF2B5EF4-FFF2-40B4-BE49-F238E27FC236}">
                <a16:creationId xmlns:a16="http://schemas.microsoft.com/office/drawing/2014/main" id="{1A25F299-47C6-48E8-82D7-74CB8255BDAB}"/>
              </a:ext>
            </a:extLst>
          </p:cNvPr>
          <p:cNvSpPr txBox="1">
            <a:spLocks/>
          </p:cNvSpPr>
          <p:nvPr userDrawn="1"/>
        </p:nvSpPr>
        <p:spPr>
          <a:xfrm>
            <a:off x="0" y="1"/>
            <a:ext cx="12192000" cy="1287495"/>
          </a:xfrm>
          <a:prstGeom prst="rect">
            <a:avLst/>
          </a:prstGeom>
          <a:solidFill>
            <a:schemeClr val="bg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cxnSp>
        <p:nvCxnSpPr>
          <p:cNvPr id="11" name="Straight Connector 10">
            <a:extLst>
              <a:ext uri="{FF2B5EF4-FFF2-40B4-BE49-F238E27FC236}">
                <a16:creationId xmlns:a16="http://schemas.microsoft.com/office/drawing/2014/main" id="{48C07DB3-9FB8-4EAA-B122-3DAA3AD69269}"/>
              </a:ext>
            </a:extLst>
          </p:cNvPr>
          <p:cNvCxnSpPr/>
          <p:nvPr userDrawn="1"/>
        </p:nvCxnSpPr>
        <p:spPr>
          <a:xfrm>
            <a:off x="0" y="1006446"/>
            <a:ext cx="11015003" cy="0"/>
          </a:xfrm>
          <a:prstGeom prst="line">
            <a:avLst/>
          </a:prstGeom>
          <a:ln w="25400">
            <a:gradFill>
              <a:gsLst>
                <a:gs pos="0">
                  <a:srgbClr val="B08456"/>
                </a:gs>
                <a:gs pos="99000">
                  <a:srgbClr val="CEB87B"/>
                </a:gs>
              </a:gsLst>
              <a:lin ang="5400000" scaled="1"/>
            </a:gradFill>
            <a:headEnd type="none"/>
            <a:tailEnd type="non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9AC16D25-8E72-4FD9-9788-C93383383F56}"/>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Tree>
    <p:extLst>
      <p:ext uri="{BB962C8B-B14F-4D97-AF65-F5344CB8AC3E}">
        <p14:creationId xmlns:p14="http://schemas.microsoft.com/office/powerpoint/2010/main" val="4143086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7076C-60BA-42AF-83DB-615E4072B1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B766820-66DC-4FDC-AB7A-A1E7DE06ABC5}"/>
              </a:ext>
            </a:extLst>
          </p:cNvPr>
          <p:cNvSpPr>
            <a:spLocks noGrp="1"/>
          </p:cNvSpPr>
          <p:nvPr>
            <p:ph type="dt" sz="half" idx="10"/>
          </p:nvPr>
        </p:nvSpPr>
        <p:spPr/>
        <p:txBody>
          <a:bodyPr/>
          <a:lstStyle>
            <a:lvl1pPr>
              <a:defRPr/>
            </a:lvl1pPr>
          </a:lstStyle>
          <a:p>
            <a:r>
              <a:rPr lang="en-US" dirty="0"/>
              <a:t>2021</a:t>
            </a:r>
          </a:p>
        </p:txBody>
      </p:sp>
      <p:sp>
        <p:nvSpPr>
          <p:cNvPr id="5" name="Slide Number Placeholder 4">
            <a:extLst>
              <a:ext uri="{FF2B5EF4-FFF2-40B4-BE49-F238E27FC236}">
                <a16:creationId xmlns:a16="http://schemas.microsoft.com/office/drawing/2014/main" id="{51874E18-A65B-4FFE-AC76-3D9D3A17EE1B}"/>
              </a:ext>
            </a:extLst>
          </p:cNvPr>
          <p:cNvSpPr>
            <a:spLocks noGrp="1"/>
          </p:cNvSpPr>
          <p:nvPr>
            <p:ph type="sldNum" sz="quarter" idx="12"/>
          </p:nvPr>
        </p:nvSpPr>
        <p:spPr/>
        <p:txBody>
          <a:bodyPr/>
          <a:lstStyle/>
          <a:p>
            <a:fld id="{BF241036-A3DC-439F-B342-3ED96891CBD0}" type="slidenum">
              <a:rPr lang="en-US" smtClean="0"/>
              <a:t>‹#›</a:t>
            </a:fld>
            <a:endParaRPr lang="en-US"/>
          </a:p>
        </p:txBody>
      </p:sp>
      <p:sp>
        <p:nvSpPr>
          <p:cNvPr id="6" name="Title 1">
            <a:extLst>
              <a:ext uri="{FF2B5EF4-FFF2-40B4-BE49-F238E27FC236}">
                <a16:creationId xmlns:a16="http://schemas.microsoft.com/office/drawing/2014/main" id="{15EFEC7E-57CD-44D0-BB26-BE9D3CBC8DE9}"/>
              </a:ext>
            </a:extLst>
          </p:cNvPr>
          <p:cNvSpPr txBox="1">
            <a:spLocks/>
          </p:cNvSpPr>
          <p:nvPr userDrawn="1"/>
        </p:nvSpPr>
        <p:spPr>
          <a:xfrm>
            <a:off x="0" y="1"/>
            <a:ext cx="12192000" cy="1287495"/>
          </a:xfrm>
          <a:prstGeom prst="rect">
            <a:avLst/>
          </a:prstGeom>
          <a:solidFill>
            <a:schemeClr val="bg2"/>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       </a:t>
            </a:r>
          </a:p>
        </p:txBody>
      </p:sp>
      <p:cxnSp>
        <p:nvCxnSpPr>
          <p:cNvPr id="7" name="Straight Connector 6">
            <a:extLst>
              <a:ext uri="{FF2B5EF4-FFF2-40B4-BE49-F238E27FC236}">
                <a16:creationId xmlns:a16="http://schemas.microsoft.com/office/drawing/2014/main" id="{D4140E1C-E9E4-498A-97EB-2E2C666331D3}"/>
              </a:ext>
            </a:extLst>
          </p:cNvPr>
          <p:cNvCxnSpPr/>
          <p:nvPr userDrawn="1"/>
        </p:nvCxnSpPr>
        <p:spPr>
          <a:xfrm>
            <a:off x="0" y="1006446"/>
            <a:ext cx="11015003" cy="0"/>
          </a:xfrm>
          <a:prstGeom prst="line">
            <a:avLst/>
          </a:prstGeom>
          <a:ln w="25400">
            <a:gradFill>
              <a:gsLst>
                <a:gs pos="0">
                  <a:srgbClr val="B08456"/>
                </a:gs>
                <a:gs pos="99000">
                  <a:srgbClr val="CEB87B"/>
                </a:gs>
              </a:gsLst>
              <a:lin ang="5400000" scaled="1"/>
            </a:gradFill>
            <a:headEnd type="none"/>
            <a:tailEnd type="non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98A89B5-333F-4937-85B6-A65007B43FF4}"/>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Tree>
    <p:extLst>
      <p:ext uri="{BB962C8B-B14F-4D97-AF65-F5344CB8AC3E}">
        <p14:creationId xmlns:p14="http://schemas.microsoft.com/office/powerpoint/2010/main" val="1919491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8D801A-3FAE-49FB-9D3A-CE50096C3C98}"/>
              </a:ext>
            </a:extLst>
          </p:cNvPr>
          <p:cNvSpPr>
            <a:spLocks noGrp="1"/>
          </p:cNvSpPr>
          <p:nvPr>
            <p:ph type="dt" sz="half" idx="10"/>
          </p:nvPr>
        </p:nvSpPr>
        <p:spPr/>
        <p:txBody>
          <a:bodyPr/>
          <a:lstStyle>
            <a:lvl1pPr>
              <a:defRPr/>
            </a:lvl1pPr>
          </a:lstStyle>
          <a:p>
            <a:r>
              <a:rPr lang="en-US" dirty="0"/>
              <a:t>2021</a:t>
            </a:r>
          </a:p>
        </p:txBody>
      </p:sp>
      <p:sp>
        <p:nvSpPr>
          <p:cNvPr id="4" name="Slide Number Placeholder 3">
            <a:extLst>
              <a:ext uri="{FF2B5EF4-FFF2-40B4-BE49-F238E27FC236}">
                <a16:creationId xmlns:a16="http://schemas.microsoft.com/office/drawing/2014/main" id="{D92AC3E2-6676-455B-88B9-1D66C253A857}"/>
              </a:ext>
            </a:extLst>
          </p:cNvPr>
          <p:cNvSpPr>
            <a:spLocks noGrp="1"/>
          </p:cNvSpPr>
          <p:nvPr>
            <p:ph type="sldNum" sz="quarter" idx="12"/>
          </p:nvPr>
        </p:nvSpPr>
        <p:spPr/>
        <p:txBody>
          <a:bodyPr/>
          <a:lstStyle/>
          <a:p>
            <a:fld id="{BF241036-A3DC-439F-B342-3ED96891CBD0}" type="slidenum">
              <a:rPr lang="en-US" smtClean="0"/>
              <a:t>‹#›</a:t>
            </a:fld>
            <a:endParaRPr lang="en-US"/>
          </a:p>
        </p:txBody>
      </p:sp>
      <p:sp>
        <p:nvSpPr>
          <p:cNvPr id="5" name="Title 1">
            <a:extLst>
              <a:ext uri="{FF2B5EF4-FFF2-40B4-BE49-F238E27FC236}">
                <a16:creationId xmlns:a16="http://schemas.microsoft.com/office/drawing/2014/main" id="{484A4A18-77AB-4E1B-99E8-31F041EF8BEF}"/>
              </a:ext>
            </a:extLst>
          </p:cNvPr>
          <p:cNvSpPr>
            <a:spLocks noGrp="1"/>
          </p:cNvSpPr>
          <p:nvPr>
            <p:ph type="title" hasCustomPrompt="1"/>
          </p:nvPr>
        </p:nvSpPr>
        <p:spPr>
          <a:xfrm>
            <a:off x="0" y="1"/>
            <a:ext cx="12192000" cy="1287495"/>
          </a:xfrm>
          <a:solidFill>
            <a:schemeClr val="bg2"/>
          </a:solidFill>
        </p:spPr>
        <p:txBody>
          <a:bodyPr/>
          <a:lstStyle>
            <a:lvl1pPr algn="l">
              <a:defRPr/>
            </a:lvl1pPr>
          </a:lstStyle>
          <a:p>
            <a:r>
              <a:rPr lang="en-US" dirty="0"/>
              <a:t>       </a:t>
            </a:r>
          </a:p>
        </p:txBody>
      </p:sp>
      <p:cxnSp>
        <p:nvCxnSpPr>
          <p:cNvPr id="6" name="Straight Connector 5">
            <a:extLst>
              <a:ext uri="{FF2B5EF4-FFF2-40B4-BE49-F238E27FC236}">
                <a16:creationId xmlns:a16="http://schemas.microsoft.com/office/drawing/2014/main" id="{0A30DE34-25A2-4D66-B017-A492379D0FF8}"/>
              </a:ext>
            </a:extLst>
          </p:cNvPr>
          <p:cNvCxnSpPr/>
          <p:nvPr userDrawn="1"/>
        </p:nvCxnSpPr>
        <p:spPr>
          <a:xfrm>
            <a:off x="0" y="1006446"/>
            <a:ext cx="11015003" cy="0"/>
          </a:xfrm>
          <a:prstGeom prst="line">
            <a:avLst/>
          </a:prstGeom>
          <a:ln w="25400">
            <a:gradFill>
              <a:gsLst>
                <a:gs pos="0">
                  <a:srgbClr val="B08456"/>
                </a:gs>
                <a:gs pos="99000">
                  <a:srgbClr val="CEB87B"/>
                </a:gs>
              </a:gsLst>
              <a:lin ang="5400000" scaled="1"/>
            </a:gradFill>
            <a:headEnd type="none"/>
            <a:tailEnd type="non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4AA3886-6528-4AC2-A056-C5A2445ADDE3}"/>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Tree>
    <p:extLst>
      <p:ext uri="{BB962C8B-B14F-4D97-AF65-F5344CB8AC3E}">
        <p14:creationId xmlns:p14="http://schemas.microsoft.com/office/powerpoint/2010/main" val="2870324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0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74B13-A886-1643-A1CA-E6BDD0669945}"/>
              </a:ext>
            </a:extLst>
          </p:cNvPr>
          <p:cNvSpPr>
            <a:spLocks noGrp="1"/>
          </p:cNvSpPr>
          <p:nvPr>
            <p:ph type="title" hasCustomPrompt="1"/>
          </p:nvPr>
        </p:nvSpPr>
        <p:spPr>
          <a:xfrm>
            <a:off x="0" y="1"/>
            <a:ext cx="12192000" cy="1287495"/>
          </a:xfrm>
          <a:solidFill>
            <a:schemeClr val="bg2"/>
          </a:solidFill>
        </p:spPr>
        <p:txBody>
          <a:bodyPr/>
          <a:lstStyle>
            <a:lvl1pPr algn="l">
              <a:defRPr/>
            </a:lvl1pPr>
          </a:lstStyle>
          <a:p>
            <a:r>
              <a:rPr lang="en-US" dirty="0"/>
              <a:t>       </a:t>
            </a:r>
          </a:p>
        </p:txBody>
      </p:sp>
      <p:sp>
        <p:nvSpPr>
          <p:cNvPr id="3" name="Slide Number Placeholder 2">
            <a:extLst>
              <a:ext uri="{FF2B5EF4-FFF2-40B4-BE49-F238E27FC236}">
                <a16:creationId xmlns:a16="http://schemas.microsoft.com/office/drawing/2014/main" id="{428CFE2B-292B-3C41-82D4-B195444CAE52}"/>
              </a:ext>
            </a:extLst>
          </p:cNvPr>
          <p:cNvSpPr>
            <a:spLocks noGrp="1"/>
          </p:cNvSpPr>
          <p:nvPr>
            <p:ph type="sldNum" sz="quarter" idx="10"/>
          </p:nvPr>
        </p:nvSpPr>
        <p:spPr/>
        <p:txBody>
          <a:bodyPr/>
          <a:lstStyle/>
          <a:p>
            <a:fld id="{9692582C-7B32-F941-9865-9B5BBD66E383}" type="slidenum">
              <a:rPr lang="en-US" smtClean="0"/>
              <a:pPr/>
              <a:t>‹#›</a:t>
            </a:fld>
            <a:endParaRPr lang="en-US" dirty="0"/>
          </a:p>
        </p:txBody>
      </p:sp>
      <p:sp>
        <p:nvSpPr>
          <p:cNvPr id="11" name="Text Placeholder 17">
            <a:extLst>
              <a:ext uri="{FF2B5EF4-FFF2-40B4-BE49-F238E27FC236}">
                <a16:creationId xmlns:a16="http://schemas.microsoft.com/office/drawing/2014/main" id="{AEB89528-112E-2740-B991-FAB85AF0310C}"/>
              </a:ext>
            </a:extLst>
          </p:cNvPr>
          <p:cNvSpPr>
            <a:spLocks noGrp="1"/>
          </p:cNvSpPr>
          <p:nvPr>
            <p:ph type="body" sz="quarter" idx="13"/>
          </p:nvPr>
        </p:nvSpPr>
        <p:spPr>
          <a:xfrm>
            <a:off x="1093047" y="1119511"/>
            <a:ext cx="3337687" cy="520312"/>
          </a:xfrm>
          <a:solidFill>
            <a:schemeClr val="tx2"/>
          </a:solidFill>
        </p:spPr>
        <p:txBody>
          <a:bodyPr anchor="ctr"/>
          <a:lstStyle>
            <a:lvl1pPr algn="l">
              <a:defRPr sz="2200" i="0" baseline="0">
                <a:solidFill>
                  <a:srgbClr val="CEB87B"/>
                </a:solidFill>
                <a:latin typeface="Georgia" panose="02040502050405020303" pitchFamily="18" charset="0"/>
              </a:defRPr>
            </a:lvl1pPr>
            <a:lvl2pPr>
              <a:defRPr sz="1800" i="1" baseline="0">
                <a:latin typeface="Georgia" panose="02040502050405020303" pitchFamily="18" charset="0"/>
              </a:defRPr>
            </a:lvl2pPr>
            <a:lvl3pPr>
              <a:defRPr sz="1800" i="1" baseline="0">
                <a:latin typeface="Georgia" panose="02040502050405020303" pitchFamily="18" charset="0"/>
              </a:defRPr>
            </a:lvl3pPr>
            <a:lvl4pPr>
              <a:defRPr sz="1800" i="1" baseline="0">
                <a:latin typeface="Georgia" panose="02040502050405020303" pitchFamily="18" charset="0"/>
              </a:defRPr>
            </a:lvl4pPr>
            <a:lvl5pPr>
              <a:defRPr sz="1800" i="1" baseline="0">
                <a:latin typeface="Georgia" panose="02040502050405020303" pitchFamily="18" charset="0"/>
              </a:defRPr>
            </a:lvl5pPr>
          </a:lstStyle>
          <a:p>
            <a:pPr lvl="0"/>
            <a:endParaRPr lang="en-US" dirty="0"/>
          </a:p>
        </p:txBody>
      </p:sp>
      <p:sp>
        <p:nvSpPr>
          <p:cNvPr id="12" name="Text Placeholder 36">
            <a:extLst>
              <a:ext uri="{FF2B5EF4-FFF2-40B4-BE49-F238E27FC236}">
                <a16:creationId xmlns:a16="http://schemas.microsoft.com/office/drawing/2014/main" id="{D0D3EA02-A9A8-1B4D-83EA-1D14CFCF1E9D}"/>
              </a:ext>
            </a:extLst>
          </p:cNvPr>
          <p:cNvSpPr>
            <a:spLocks noGrp="1"/>
          </p:cNvSpPr>
          <p:nvPr>
            <p:ph type="body" sz="quarter" idx="14"/>
          </p:nvPr>
        </p:nvSpPr>
        <p:spPr>
          <a:xfrm>
            <a:off x="608706" y="1971130"/>
            <a:ext cx="11005225" cy="3990638"/>
          </a:xfrm>
        </p:spPr>
        <p:txBody>
          <a:bodyPr/>
          <a:lstStyle>
            <a:lvl1pPr marL="0" indent="0" algn="l">
              <a:lnSpc>
                <a:spcPct val="100000"/>
              </a:lnSpc>
              <a:spcBef>
                <a:spcPts val="1000"/>
              </a:spcBef>
              <a:buClr>
                <a:schemeClr val="accent1"/>
              </a:buClr>
              <a:buFont typeface="Arial" panose="020B0604020202020204" pitchFamily="34" charset="0"/>
              <a:buNone/>
              <a:defRPr sz="2000"/>
            </a:lvl1pPr>
          </a:lstStyle>
          <a:p>
            <a:pPr lvl="0"/>
            <a:endParaRPr lang="en-US" dirty="0"/>
          </a:p>
        </p:txBody>
      </p:sp>
      <p:sp>
        <p:nvSpPr>
          <p:cNvPr id="7" name="TextBox 6">
            <a:extLst>
              <a:ext uri="{FF2B5EF4-FFF2-40B4-BE49-F238E27FC236}">
                <a16:creationId xmlns:a16="http://schemas.microsoft.com/office/drawing/2014/main" id="{3CCFFFFA-CDB7-4D17-9A18-C4503F941D38}"/>
              </a:ext>
            </a:extLst>
          </p:cNvPr>
          <p:cNvSpPr txBox="1"/>
          <p:nvPr userDrawn="1"/>
        </p:nvSpPr>
        <p:spPr>
          <a:xfrm>
            <a:off x="4152304" y="6422476"/>
            <a:ext cx="6104334" cy="276999"/>
          </a:xfrm>
          <a:prstGeom prst="rect">
            <a:avLst/>
          </a:prstGeom>
          <a:noFill/>
        </p:spPr>
        <p:txBody>
          <a:bodyPr wrap="square">
            <a:spAutoFit/>
          </a:bodyPr>
          <a:lstStyle/>
          <a:p>
            <a:r>
              <a:rPr lang="en-US" sz="1200" dirty="0"/>
              <a:t>Open Education Resource- Karen M. Crofton - 2022</a:t>
            </a:r>
          </a:p>
        </p:txBody>
      </p:sp>
      <p:sp>
        <p:nvSpPr>
          <p:cNvPr id="8" name="Date Placeholder 3">
            <a:extLst>
              <a:ext uri="{FF2B5EF4-FFF2-40B4-BE49-F238E27FC236}">
                <a16:creationId xmlns:a16="http://schemas.microsoft.com/office/drawing/2014/main" id="{F9B76B90-D847-450F-8C46-F257834ABA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2021</a:t>
            </a:r>
          </a:p>
        </p:txBody>
      </p:sp>
      <p:cxnSp>
        <p:nvCxnSpPr>
          <p:cNvPr id="9" name="Straight Connector 8">
            <a:extLst>
              <a:ext uri="{FF2B5EF4-FFF2-40B4-BE49-F238E27FC236}">
                <a16:creationId xmlns:a16="http://schemas.microsoft.com/office/drawing/2014/main" id="{BFE2BEDA-1D2D-465E-AAE0-99F662D095EC}"/>
              </a:ext>
            </a:extLst>
          </p:cNvPr>
          <p:cNvCxnSpPr/>
          <p:nvPr userDrawn="1"/>
        </p:nvCxnSpPr>
        <p:spPr>
          <a:xfrm>
            <a:off x="0" y="1006446"/>
            <a:ext cx="11015003" cy="0"/>
          </a:xfrm>
          <a:prstGeom prst="line">
            <a:avLst/>
          </a:prstGeom>
          <a:ln w="25400">
            <a:gradFill>
              <a:gsLst>
                <a:gs pos="0">
                  <a:srgbClr val="B08456"/>
                </a:gs>
                <a:gs pos="99000">
                  <a:srgbClr val="CEB87B"/>
                </a:gs>
              </a:gsLst>
              <a:lin ang="5400000" scaled="1"/>
            </a:gradFill>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7592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166A79-082D-4778-92A8-1AC8F7707C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5FF49C-C982-4812-9BD9-E76E81BE1F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3FB7D4-4F9B-4484-AD4C-637FC13D32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2021</a:t>
            </a:r>
          </a:p>
        </p:txBody>
      </p:sp>
      <p:sp>
        <p:nvSpPr>
          <p:cNvPr id="5" name="Footer Placeholder 4">
            <a:extLst>
              <a:ext uri="{FF2B5EF4-FFF2-40B4-BE49-F238E27FC236}">
                <a16:creationId xmlns:a16="http://schemas.microsoft.com/office/drawing/2014/main" id="{03576C0F-D362-4055-8C25-4628293837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a:p>
            <a:r>
              <a:rPr lang="en-US" dirty="0"/>
              <a:t>Karen Crofton – Open Education Resource</a:t>
            </a:r>
          </a:p>
          <a:p>
            <a:endParaRPr lang="en-US" dirty="0"/>
          </a:p>
        </p:txBody>
      </p:sp>
      <p:sp>
        <p:nvSpPr>
          <p:cNvPr id="6" name="Slide Number Placeholder 5">
            <a:extLst>
              <a:ext uri="{FF2B5EF4-FFF2-40B4-BE49-F238E27FC236}">
                <a16:creationId xmlns:a16="http://schemas.microsoft.com/office/drawing/2014/main" id="{6A097C4C-511F-49A0-BBC2-5E760BC732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241036-A3DC-439F-B342-3ED96891CBD0}" type="slidenum">
              <a:rPr lang="en-US" smtClean="0"/>
              <a:t>‹#›</a:t>
            </a:fld>
            <a:endParaRPr lang="en-US" dirty="0"/>
          </a:p>
        </p:txBody>
      </p:sp>
    </p:spTree>
    <p:extLst>
      <p:ext uri="{BB962C8B-B14F-4D97-AF65-F5344CB8AC3E}">
        <p14:creationId xmlns:p14="http://schemas.microsoft.com/office/powerpoint/2010/main" val="2784030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1"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creativecommons.org/licenses/by/4.0/?ref=chooser-v1"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creativecommons.org/licenses/by/4.0/?ref=chooser-v1" TargetMode="External"/><Relationship Id="rId2" Type="http://schemas.openxmlformats.org/officeDocument/2006/relationships/hyperlink" Target="mailto:Karen.Crofton@colorado.edu" TargetMode="Externa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731EA8-E766-426A-AAE4-46AC95923ECC}"/>
              </a:ext>
            </a:extLst>
          </p:cNvPr>
          <p:cNvSpPr>
            <a:spLocks noGrp="1"/>
          </p:cNvSpPr>
          <p:nvPr>
            <p:ph type="ctrTitle"/>
          </p:nvPr>
        </p:nvSpPr>
        <p:spPr>
          <a:xfrm>
            <a:off x="1524000" y="1293338"/>
            <a:ext cx="9144000" cy="3274592"/>
          </a:xfrm>
        </p:spPr>
        <p:txBody>
          <a:bodyPr anchor="ctr">
            <a:normAutofit/>
          </a:bodyPr>
          <a:lstStyle/>
          <a:p>
            <a:r>
              <a:rPr lang="en-US" sz="4800"/>
              <a:t>Start-up Finance </a:t>
            </a:r>
            <a:r>
              <a:rPr lang="en-US" sz="4800" dirty="0"/>
              <a:t>for First Time Entrepreneurs </a:t>
            </a:r>
            <a:br>
              <a:rPr lang="en-US" sz="3200" dirty="0"/>
            </a:br>
            <a:endParaRPr lang="en-US" sz="7200" dirty="0"/>
          </a:p>
        </p:txBody>
      </p:sp>
      <p:sp>
        <p:nvSpPr>
          <p:cNvPr id="3" name="Subtitle 2">
            <a:extLst>
              <a:ext uri="{FF2B5EF4-FFF2-40B4-BE49-F238E27FC236}">
                <a16:creationId xmlns:a16="http://schemas.microsoft.com/office/drawing/2014/main" id="{FF30A6D2-A97B-49C3-8CB7-032185536DA5}"/>
              </a:ext>
            </a:extLst>
          </p:cNvPr>
          <p:cNvSpPr>
            <a:spLocks noGrp="1"/>
          </p:cNvSpPr>
          <p:nvPr>
            <p:ph type="subTitle" idx="1"/>
          </p:nvPr>
        </p:nvSpPr>
        <p:spPr>
          <a:xfrm>
            <a:off x="596464" y="5526097"/>
            <a:ext cx="11218000" cy="651910"/>
          </a:xfrm>
        </p:spPr>
        <p:txBody>
          <a:bodyPr anchor="ctr">
            <a:normAutofit fontScale="92500" lnSpcReduction="10000"/>
          </a:bodyPr>
          <a:lstStyle/>
          <a:p>
            <a:r>
              <a:rPr lang="en-US" dirty="0"/>
              <a:t>“Start-up Finance for First Time Entrepreneurs” by Karen Crofton is licensed under </a:t>
            </a:r>
            <a:r>
              <a:rPr lang="en-US" u="sng" dirty="0">
                <a:hlinkClick r:id="rId2"/>
              </a:rPr>
              <a:t>CC BY 4.0</a:t>
            </a:r>
            <a:r>
              <a:rPr lang="en-US" dirty="0"/>
              <a:t> – Slides plus supplemental Spreadsheets</a:t>
            </a:r>
            <a:r>
              <a:rPr lang="en-US" sz="2400" dirty="0"/>
              <a:t> </a:t>
            </a:r>
          </a:p>
          <a:p>
            <a:endParaRPr lang="en-US" dirty="0"/>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
        <p:nvSpPr>
          <p:cNvPr id="9" name="Subtitle 2">
            <a:extLst>
              <a:ext uri="{FF2B5EF4-FFF2-40B4-BE49-F238E27FC236}">
                <a16:creationId xmlns:a16="http://schemas.microsoft.com/office/drawing/2014/main" id="{10B838D2-3939-4582-A4F5-0CAF4F67D61D}"/>
              </a:ext>
            </a:extLst>
          </p:cNvPr>
          <p:cNvSpPr txBox="1">
            <a:spLocks/>
          </p:cNvSpPr>
          <p:nvPr/>
        </p:nvSpPr>
        <p:spPr>
          <a:xfrm>
            <a:off x="1524000" y="3944089"/>
            <a:ext cx="9144000" cy="651910"/>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The Financial Basics of Starting a Business</a:t>
            </a:r>
          </a:p>
        </p:txBody>
      </p:sp>
      <p:pic>
        <p:nvPicPr>
          <p:cNvPr id="1026" name="Picture 2">
            <a:hlinkClick r:id="rId2"/>
            <a:extLst>
              <a:ext uri="{FF2B5EF4-FFF2-40B4-BE49-F238E27FC236}">
                <a16:creationId xmlns:a16="http://schemas.microsoft.com/office/drawing/2014/main" id="{391239C9-96F8-4D36-8A90-2CCEBABE35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7909" y="5928933"/>
            <a:ext cx="1905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a:extLst>
              <a:ext uri="{FF2B5EF4-FFF2-40B4-BE49-F238E27FC236}">
                <a16:creationId xmlns:a16="http://schemas.microsoft.com/office/drawing/2014/main" id="{FD941E84-E041-4847-92BB-7AF6829A62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6486" y="5928933"/>
            <a:ext cx="190500" cy="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2718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6E0E9-34D7-4400-8EC7-300B83A7B028}"/>
              </a:ext>
            </a:extLst>
          </p:cNvPr>
          <p:cNvSpPr>
            <a:spLocks noGrp="1"/>
          </p:cNvSpPr>
          <p:nvPr>
            <p:ph type="title"/>
          </p:nvPr>
        </p:nvSpPr>
        <p:spPr/>
        <p:txBody>
          <a:bodyPr/>
          <a:lstStyle/>
          <a:p>
            <a:r>
              <a:rPr lang="en-US" dirty="0"/>
              <a:t>1. Business Models</a:t>
            </a:r>
          </a:p>
        </p:txBody>
      </p:sp>
      <p:sp>
        <p:nvSpPr>
          <p:cNvPr id="3" name="Text Placeholder 2">
            <a:extLst>
              <a:ext uri="{FF2B5EF4-FFF2-40B4-BE49-F238E27FC236}">
                <a16:creationId xmlns:a16="http://schemas.microsoft.com/office/drawing/2014/main" id="{3E45EDE9-CECF-4CB5-B9B1-72330C8AB4AF}"/>
              </a:ext>
            </a:extLst>
          </p:cNvPr>
          <p:cNvSpPr>
            <a:spLocks noGrp="1"/>
          </p:cNvSpPr>
          <p:nvPr>
            <p:ph type="body" sz="quarter" idx="13"/>
          </p:nvPr>
        </p:nvSpPr>
        <p:spPr/>
        <p:txBody>
          <a:bodyPr/>
          <a:lstStyle/>
          <a:p>
            <a:r>
              <a:rPr lang="en-US" dirty="0"/>
              <a:t>Assignment</a:t>
            </a:r>
          </a:p>
        </p:txBody>
      </p:sp>
      <p:sp>
        <p:nvSpPr>
          <p:cNvPr id="4" name="Text Placeholder 3">
            <a:extLst>
              <a:ext uri="{FF2B5EF4-FFF2-40B4-BE49-F238E27FC236}">
                <a16:creationId xmlns:a16="http://schemas.microsoft.com/office/drawing/2014/main" id="{C13DFCB4-206A-458A-A0EB-C3794350FD9D}"/>
              </a:ext>
            </a:extLst>
          </p:cNvPr>
          <p:cNvSpPr>
            <a:spLocks noGrp="1"/>
          </p:cNvSpPr>
          <p:nvPr>
            <p:ph type="body" sz="quarter" idx="14"/>
          </p:nvPr>
        </p:nvSpPr>
        <p:spPr/>
        <p:txBody>
          <a:bodyPr/>
          <a:lstStyle/>
          <a:p>
            <a:r>
              <a:rPr lang="en-US" dirty="0"/>
              <a:t>Review the financial statements for your favorite company.</a:t>
            </a:r>
          </a:p>
          <a:p>
            <a:r>
              <a:rPr lang="en-US" dirty="0"/>
              <a:t>How can things go wrong?</a:t>
            </a:r>
          </a:p>
          <a:p>
            <a:r>
              <a:rPr lang="en-US" dirty="0"/>
              <a:t>Do they have enough cash?</a:t>
            </a:r>
          </a:p>
          <a:p>
            <a:r>
              <a:rPr lang="en-US" dirty="0"/>
              <a:t>Do they have diversified revenue streams?</a:t>
            </a:r>
          </a:p>
          <a:p>
            <a:r>
              <a:rPr lang="en-US" dirty="0"/>
              <a:t>Look up the following terms and check them against your company:</a:t>
            </a:r>
          </a:p>
          <a:p>
            <a:r>
              <a:rPr lang="en-US" dirty="0"/>
              <a:t>	Working Capital</a:t>
            </a:r>
          </a:p>
          <a:p>
            <a:r>
              <a:rPr lang="en-US" dirty="0"/>
              <a:t>	Debt to Equity Ratio</a:t>
            </a:r>
          </a:p>
          <a:p>
            <a:r>
              <a:rPr lang="en-US" dirty="0"/>
              <a:t>	Return on Equity</a:t>
            </a:r>
          </a:p>
        </p:txBody>
      </p:sp>
    </p:spTree>
    <p:extLst>
      <p:ext uri="{BB962C8B-B14F-4D97-AF65-F5344CB8AC3E}">
        <p14:creationId xmlns:p14="http://schemas.microsoft.com/office/powerpoint/2010/main" val="2865859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06B93-88FA-4EB7-9D95-025023D6D107}"/>
              </a:ext>
            </a:extLst>
          </p:cNvPr>
          <p:cNvSpPr>
            <a:spLocks noGrp="1"/>
          </p:cNvSpPr>
          <p:nvPr>
            <p:ph type="title"/>
          </p:nvPr>
        </p:nvSpPr>
        <p:spPr>
          <a:xfrm>
            <a:off x="76200" y="181409"/>
            <a:ext cx="10515600" cy="725920"/>
          </a:xfrm>
        </p:spPr>
        <p:txBody>
          <a:bodyPr>
            <a:normAutofit/>
          </a:bodyPr>
          <a:lstStyle/>
          <a:p>
            <a:r>
              <a:rPr lang="en-US" dirty="0"/>
              <a:t>2. Legal Entity- What IS a company? (USA)</a:t>
            </a:r>
          </a:p>
        </p:txBody>
      </p:sp>
      <p:graphicFrame>
        <p:nvGraphicFramePr>
          <p:cNvPr id="5" name="Table 4">
            <a:extLst>
              <a:ext uri="{FF2B5EF4-FFF2-40B4-BE49-F238E27FC236}">
                <a16:creationId xmlns:a16="http://schemas.microsoft.com/office/drawing/2014/main" id="{E4CF29B6-6E74-4E9D-986F-46E35023D673}"/>
              </a:ext>
            </a:extLst>
          </p:cNvPr>
          <p:cNvGraphicFramePr>
            <a:graphicFrameLocks noGrp="1"/>
          </p:cNvGraphicFramePr>
          <p:nvPr>
            <p:extLst>
              <p:ext uri="{D42A27DB-BD31-4B8C-83A1-F6EECF244321}">
                <p14:modId xmlns:p14="http://schemas.microsoft.com/office/powerpoint/2010/main" val="3257806847"/>
              </p:ext>
            </p:extLst>
          </p:nvPr>
        </p:nvGraphicFramePr>
        <p:xfrm>
          <a:off x="1153069" y="2173060"/>
          <a:ext cx="10200731" cy="3241040"/>
        </p:xfrm>
        <a:graphic>
          <a:graphicData uri="http://schemas.openxmlformats.org/drawingml/2006/table">
            <a:tbl>
              <a:tblPr firstRow="1" bandRow="1">
                <a:tableStyleId>{9DCAF9ED-07DC-4A11-8D7F-57B35C25682E}</a:tableStyleId>
              </a:tblPr>
              <a:tblGrid>
                <a:gridCol w="1512692">
                  <a:extLst>
                    <a:ext uri="{9D8B030D-6E8A-4147-A177-3AD203B41FA5}">
                      <a16:colId xmlns:a16="http://schemas.microsoft.com/office/drawing/2014/main" val="2143116339"/>
                    </a:ext>
                  </a:extLst>
                </a:gridCol>
                <a:gridCol w="1572483">
                  <a:extLst>
                    <a:ext uri="{9D8B030D-6E8A-4147-A177-3AD203B41FA5}">
                      <a16:colId xmlns:a16="http://schemas.microsoft.com/office/drawing/2014/main" val="3478469073"/>
                    </a:ext>
                  </a:extLst>
                </a:gridCol>
                <a:gridCol w="1423111">
                  <a:extLst>
                    <a:ext uri="{9D8B030D-6E8A-4147-A177-3AD203B41FA5}">
                      <a16:colId xmlns:a16="http://schemas.microsoft.com/office/drawing/2014/main" val="60966567"/>
                    </a:ext>
                  </a:extLst>
                </a:gridCol>
                <a:gridCol w="1423111">
                  <a:extLst>
                    <a:ext uri="{9D8B030D-6E8A-4147-A177-3AD203B41FA5}">
                      <a16:colId xmlns:a16="http://schemas.microsoft.com/office/drawing/2014/main" val="3323076193"/>
                    </a:ext>
                  </a:extLst>
                </a:gridCol>
                <a:gridCol w="1601000">
                  <a:extLst>
                    <a:ext uri="{9D8B030D-6E8A-4147-A177-3AD203B41FA5}">
                      <a16:colId xmlns:a16="http://schemas.microsoft.com/office/drawing/2014/main" val="2860116826"/>
                    </a:ext>
                  </a:extLst>
                </a:gridCol>
                <a:gridCol w="1334167">
                  <a:extLst>
                    <a:ext uri="{9D8B030D-6E8A-4147-A177-3AD203B41FA5}">
                      <a16:colId xmlns:a16="http://schemas.microsoft.com/office/drawing/2014/main" val="1138248290"/>
                    </a:ext>
                  </a:extLst>
                </a:gridCol>
                <a:gridCol w="1334167">
                  <a:extLst>
                    <a:ext uri="{9D8B030D-6E8A-4147-A177-3AD203B41FA5}">
                      <a16:colId xmlns:a16="http://schemas.microsoft.com/office/drawing/2014/main" val="1235892899"/>
                    </a:ext>
                  </a:extLst>
                </a:gridCol>
              </a:tblGrid>
              <a:tr h="370840">
                <a:tc>
                  <a:txBody>
                    <a:bodyPr/>
                    <a:lstStyle>
                      <a:lvl1pPr marL="0" algn="l" defTabSz="914400" rtl="0" eaLnBrk="1" latinLnBrk="0" hangingPunct="1">
                        <a:defRPr sz="1800" b="1" kern="1200">
                          <a:solidFill>
                            <a:schemeClr val="lt1"/>
                          </a:solidFill>
                          <a:latin typeface="Franklin Gothic Book"/>
                        </a:defRPr>
                      </a:lvl1pPr>
                      <a:lvl2pPr marL="457200" algn="l" defTabSz="914400" rtl="0" eaLnBrk="1" latinLnBrk="0" hangingPunct="1">
                        <a:defRPr sz="1800" b="1" kern="1200">
                          <a:solidFill>
                            <a:schemeClr val="lt1"/>
                          </a:solidFill>
                          <a:latin typeface="Franklin Gothic Book"/>
                        </a:defRPr>
                      </a:lvl2pPr>
                      <a:lvl3pPr marL="914400" algn="l" defTabSz="914400" rtl="0" eaLnBrk="1" latinLnBrk="0" hangingPunct="1">
                        <a:defRPr sz="1800" b="1" kern="1200">
                          <a:solidFill>
                            <a:schemeClr val="lt1"/>
                          </a:solidFill>
                          <a:latin typeface="Franklin Gothic Book"/>
                        </a:defRPr>
                      </a:lvl3pPr>
                      <a:lvl4pPr marL="1371600" algn="l" defTabSz="914400" rtl="0" eaLnBrk="1" latinLnBrk="0" hangingPunct="1">
                        <a:defRPr sz="1800" b="1" kern="1200">
                          <a:solidFill>
                            <a:schemeClr val="lt1"/>
                          </a:solidFill>
                          <a:latin typeface="Franklin Gothic Book"/>
                        </a:defRPr>
                      </a:lvl4pPr>
                      <a:lvl5pPr marL="1828800" algn="l" defTabSz="914400" rtl="0" eaLnBrk="1" latinLnBrk="0" hangingPunct="1">
                        <a:defRPr sz="1800" b="1" kern="1200">
                          <a:solidFill>
                            <a:schemeClr val="lt1"/>
                          </a:solidFill>
                          <a:latin typeface="Franklin Gothic Book"/>
                        </a:defRPr>
                      </a:lvl5pPr>
                      <a:lvl6pPr marL="2286000" algn="l" defTabSz="914400" rtl="0" eaLnBrk="1" latinLnBrk="0" hangingPunct="1">
                        <a:defRPr sz="1800" b="1" kern="1200">
                          <a:solidFill>
                            <a:schemeClr val="lt1"/>
                          </a:solidFill>
                          <a:latin typeface="Franklin Gothic Book"/>
                        </a:defRPr>
                      </a:lvl6pPr>
                      <a:lvl7pPr marL="2743200" algn="l" defTabSz="914400" rtl="0" eaLnBrk="1" latinLnBrk="0" hangingPunct="1">
                        <a:defRPr sz="1800" b="1" kern="1200">
                          <a:solidFill>
                            <a:schemeClr val="lt1"/>
                          </a:solidFill>
                          <a:latin typeface="Franklin Gothic Book"/>
                        </a:defRPr>
                      </a:lvl7pPr>
                      <a:lvl8pPr marL="3200400" algn="l" defTabSz="914400" rtl="0" eaLnBrk="1" latinLnBrk="0" hangingPunct="1">
                        <a:defRPr sz="1800" b="1" kern="1200">
                          <a:solidFill>
                            <a:schemeClr val="lt1"/>
                          </a:solidFill>
                          <a:latin typeface="Franklin Gothic Book"/>
                        </a:defRPr>
                      </a:lvl8pPr>
                      <a:lvl9pPr marL="3657600" algn="l" defTabSz="914400" rtl="0" eaLnBrk="1" latinLnBrk="0" hangingPunct="1">
                        <a:defRPr sz="1800" b="1" kern="1200">
                          <a:solidFill>
                            <a:schemeClr val="lt1"/>
                          </a:solidFill>
                          <a:latin typeface="Franklin Gothic Book"/>
                        </a:defRPr>
                      </a:lvl9pPr>
                    </a:lstStyle>
                    <a:p>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Franklin Gothic Book"/>
                        </a:defRPr>
                      </a:lvl1pPr>
                      <a:lvl2pPr marL="457200" algn="l" defTabSz="914400" rtl="0" eaLnBrk="1" latinLnBrk="0" hangingPunct="1">
                        <a:defRPr sz="1800" b="1" kern="1200">
                          <a:solidFill>
                            <a:schemeClr val="lt1"/>
                          </a:solidFill>
                          <a:latin typeface="Franklin Gothic Book"/>
                        </a:defRPr>
                      </a:lvl2pPr>
                      <a:lvl3pPr marL="914400" algn="l" defTabSz="914400" rtl="0" eaLnBrk="1" latinLnBrk="0" hangingPunct="1">
                        <a:defRPr sz="1800" b="1" kern="1200">
                          <a:solidFill>
                            <a:schemeClr val="lt1"/>
                          </a:solidFill>
                          <a:latin typeface="Franklin Gothic Book"/>
                        </a:defRPr>
                      </a:lvl3pPr>
                      <a:lvl4pPr marL="1371600" algn="l" defTabSz="914400" rtl="0" eaLnBrk="1" latinLnBrk="0" hangingPunct="1">
                        <a:defRPr sz="1800" b="1" kern="1200">
                          <a:solidFill>
                            <a:schemeClr val="lt1"/>
                          </a:solidFill>
                          <a:latin typeface="Franklin Gothic Book"/>
                        </a:defRPr>
                      </a:lvl4pPr>
                      <a:lvl5pPr marL="1828800" algn="l" defTabSz="914400" rtl="0" eaLnBrk="1" latinLnBrk="0" hangingPunct="1">
                        <a:defRPr sz="1800" b="1" kern="1200">
                          <a:solidFill>
                            <a:schemeClr val="lt1"/>
                          </a:solidFill>
                          <a:latin typeface="Franklin Gothic Book"/>
                        </a:defRPr>
                      </a:lvl5pPr>
                      <a:lvl6pPr marL="2286000" algn="l" defTabSz="914400" rtl="0" eaLnBrk="1" latinLnBrk="0" hangingPunct="1">
                        <a:defRPr sz="1800" b="1" kern="1200">
                          <a:solidFill>
                            <a:schemeClr val="lt1"/>
                          </a:solidFill>
                          <a:latin typeface="Franklin Gothic Book"/>
                        </a:defRPr>
                      </a:lvl6pPr>
                      <a:lvl7pPr marL="2743200" algn="l" defTabSz="914400" rtl="0" eaLnBrk="1" latinLnBrk="0" hangingPunct="1">
                        <a:defRPr sz="1800" b="1" kern="1200">
                          <a:solidFill>
                            <a:schemeClr val="lt1"/>
                          </a:solidFill>
                          <a:latin typeface="Franklin Gothic Book"/>
                        </a:defRPr>
                      </a:lvl7pPr>
                      <a:lvl8pPr marL="3200400" algn="l" defTabSz="914400" rtl="0" eaLnBrk="1" latinLnBrk="0" hangingPunct="1">
                        <a:defRPr sz="1800" b="1" kern="1200">
                          <a:solidFill>
                            <a:schemeClr val="lt1"/>
                          </a:solidFill>
                          <a:latin typeface="Franklin Gothic Book"/>
                        </a:defRPr>
                      </a:lvl8pPr>
                      <a:lvl9pPr marL="3657600" algn="l" defTabSz="914400" rtl="0" eaLnBrk="1" latinLnBrk="0" hangingPunct="1">
                        <a:defRPr sz="1800" b="1" kern="1200">
                          <a:solidFill>
                            <a:schemeClr val="lt1"/>
                          </a:solidFill>
                          <a:latin typeface="Franklin Gothic Book"/>
                        </a:defRPr>
                      </a:lvl9pPr>
                    </a:lstStyle>
                    <a:p>
                      <a:r>
                        <a:rPr lang="en-US" sz="1400" dirty="0"/>
                        <a:t>Sole</a:t>
                      </a:r>
                    </a:p>
                    <a:p>
                      <a:r>
                        <a:rPr lang="en-US" sz="1400" dirty="0"/>
                        <a:t>Proprietorship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Franklin Gothic Book"/>
                        </a:defRPr>
                      </a:lvl1pPr>
                      <a:lvl2pPr marL="457200" algn="l" defTabSz="914400" rtl="0" eaLnBrk="1" latinLnBrk="0" hangingPunct="1">
                        <a:defRPr sz="1800" b="1" kern="1200">
                          <a:solidFill>
                            <a:schemeClr val="lt1"/>
                          </a:solidFill>
                          <a:latin typeface="Franklin Gothic Book"/>
                        </a:defRPr>
                      </a:lvl2pPr>
                      <a:lvl3pPr marL="914400" algn="l" defTabSz="914400" rtl="0" eaLnBrk="1" latinLnBrk="0" hangingPunct="1">
                        <a:defRPr sz="1800" b="1" kern="1200">
                          <a:solidFill>
                            <a:schemeClr val="lt1"/>
                          </a:solidFill>
                          <a:latin typeface="Franklin Gothic Book"/>
                        </a:defRPr>
                      </a:lvl3pPr>
                      <a:lvl4pPr marL="1371600" algn="l" defTabSz="914400" rtl="0" eaLnBrk="1" latinLnBrk="0" hangingPunct="1">
                        <a:defRPr sz="1800" b="1" kern="1200">
                          <a:solidFill>
                            <a:schemeClr val="lt1"/>
                          </a:solidFill>
                          <a:latin typeface="Franklin Gothic Book"/>
                        </a:defRPr>
                      </a:lvl4pPr>
                      <a:lvl5pPr marL="1828800" algn="l" defTabSz="914400" rtl="0" eaLnBrk="1" latinLnBrk="0" hangingPunct="1">
                        <a:defRPr sz="1800" b="1" kern="1200">
                          <a:solidFill>
                            <a:schemeClr val="lt1"/>
                          </a:solidFill>
                          <a:latin typeface="Franklin Gothic Book"/>
                        </a:defRPr>
                      </a:lvl5pPr>
                      <a:lvl6pPr marL="2286000" algn="l" defTabSz="914400" rtl="0" eaLnBrk="1" latinLnBrk="0" hangingPunct="1">
                        <a:defRPr sz="1800" b="1" kern="1200">
                          <a:solidFill>
                            <a:schemeClr val="lt1"/>
                          </a:solidFill>
                          <a:latin typeface="Franklin Gothic Book"/>
                        </a:defRPr>
                      </a:lvl6pPr>
                      <a:lvl7pPr marL="2743200" algn="l" defTabSz="914400" rtl="0" eaLnBrk="1" latinLnBrk="0" hangingPunct="1">
                        <a:defRPr sz="1800" b="1" kern="1200">
                          <a:solidFill>
                            <a:schemeClr val="lt1"/>
                          </a:solidFill>
                          <a:latin typeface="Franklin Gothic Book"/>
                        </a:defRPr>
                      </a:lvl7pPr>
                      <a:lvl8pPr marL="3200400" algn="l" defTabSz="914400" rtl="0" eaLnBrk="1" latinLnBrk="0" hangingPunct="1">
                        <a:defRPr sz="1800" b="1" kern="1200">
                          <a:solidFill>
                            <a:schemeClr val="lt1"/>
                          </a:solidFill>
                          <a:latin typeface="Franklin Gothic Book"/>
                        </a:defRPr>
                      </a:lvl8pPr>
                      <a:lvl9pPr marL="3657600" algn="l" defTabSz="914400" rtl="0" eaLnBrk="1" latinLnBrk="0" hangingPunct="1">
                        <a:defRPr sz="1800" b="1" kern="1200">
                          <a:solidFill>
                            <a:schemeClr val="lt1"/>
                          </a:solidFill>
                          <a:latin typeface="Franklin Gothic Book"/>
                        </a:defRPr>
                      </a:lvl9pPr>
                    </a:lstStyle>
                    <a:p>
                      <a:r>
                        <a:rPr lang="en-US" sz="1400" dirty="0"/>
                        <a:t>LLC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Franklin Gothic Book"/>
                        </a:defRPr>
                      </a:lvl1pPr>
                      <a:lvl2pPr marL="457200" algn="l" defTabSz="914400" rtl="0" eaLnBrk="1" latinLnBrk="0" hangingPunct="1">
                        <a:defRPr sz="1800" b="1" kern="1200">
                          <a:solidFill>
                            <a:schemeClr val="lt1"/>
                          </a:solidFill>
                          <a:latin typeface="Franklin Gothic Book"/>
                        </a:defRPr>
                      </a:lvl2pPr>
                      <a:lvl3pPr marL="914400" algn="l" defTabSz="914400" rtl="0" eaLnBrk="1" latinLnBrk="0" hangingPunct="1">
                        <a:defRPr sz="1800" b="1" kern="1200">
                          <a:solidFill>
                            <a:schemeClr val="lt1"/>
                          </a:solidFill>
                          <a:latin typeface="Franklin Gothic Book"/>
                        </a:defRPr>
                      </a:lvl3pPr>
                      <a:lvl4pPr marL="1371600" algn="l" defTabSz="914400" rtl="0" eaLnBrk="1" latinLnBrk="0" hangingPunct="1">
                        <a:defRPr sz="1800" b="1" kern="1200">
                          <a:solidFill>
                            <a:schemeClr val="lt1"/>
                          </a:solidFill>
                          <a:latin typeface="Franklin Gothic Book"/>
                        </a:defRPr>
                      </a:lvl4pPr>
                      <a:lvl5pPr marL="1828800" algn="l" defTabSz="914400" rtl="0" eaLnBrk="1" latinLnBrk="0" hangingPunct="1">
                        <a:defRPr sz="1800" b="1" kern="1200">
                          <a:solidFill>
                            <a:schemeClr val="lt1"/>
                          </a:solidFill>
                          <a:latin typeface="Franklin Gothic Book"/>
                        </a:defRPr>
                      </a:lvl5pPr>
                      <a:lvl6pPr marL="2286000" algn="l" defTabSz="914400" rtl="0" eaLnBrk="1" latinLnBrk="0" hangingPunct="1">
                        <a:defRPr sz="1800" b="1" kern="1200">
                          <a:solidFill>
                            <a:schemeClr val="lt1"/>
                          </a:solidFill>
                          <a:latin typeface="Franklin Gothic Book"/>
                        </a:defRPr>
                      </a:lvl6pPr>
                      <a:lvl7pPr marL="2743200" algn="l" defTabSz="914400" rtl="0" eaLnBrk="1" latinLnBrk="0" hangingPunct="1">
                        <a:defRPr sz="1800" b="1" kern="1200">
                          <a:solidFill>
                            <a:schemeClr val="lt1"/>
                          </a:solidFill>
                          <a:latin typeface="Franklin Gothic Book"/>
                        </a:defRPr>
                      </a:lvl7pPr>
                      <a:lvl8pPr marL="3200400" algn="l" defTabSz="914400" rtl="0" eaLnBrk="1" latinLnBrk="0" hangingPunct="1">
                        <a:defRPr sz="1800" b="1" kern="1200">
                          <a:solidFill>
                            <a:schemeClr val="lt1"/>
                          </a:solidFill>
                          <a:latin typeface="Franklin Gothic Book"/>
                        </a:defRPr>
                      </a:lvl8pPr>
                      <a:lvl9pPr marL="3657600" algn="l" defTabSz="914400" rtl="0" eaLnBrk="1" latinLnBrk="0" hangingPunct="1">
                        <a:defRPr sz="1800" b="1" kern="1200">
                          <a:solidFill>
                            <a:schemeClr val="lt1"/>
                          </a:solidFill>
                          <a:latin typeface="Franklin Gothic Book"/>
                        </a:defRPr>
                      </a:lvl9pPr>
                    </a:lstStyle>
                    <a:p>
                      <a:r>
                        <a:rPr lang="en-US" sz="1400" dirty="0"/>
                        <a:t>Partnership (General)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Franklin Gothic Book"/>
                        </a:defRPr>
                      </a:lvl1pPr>
                      <a:lvl2pPr marL="457200" algn="l" defTabSz="914400" rtl="0" eaLnBrk="1" latinLnBrk="0" hangingPunct="1">
                        <a:defRPr sz="1800" b="1" kern="1200">
                          <a:solidFill>
                            <a:schemeClr val="lt1"/>
                          </a:solidFill>
                          <a:latin typeface="Franklin Gothic Book"/>
                        </a:defRPr>
                      </a:lvl2pPr>
                      <a:lvl3pPr marL="914400" algn="l" defTabSz="914400" rtl="0" eaLnBrk="1" latinLnBrk="0" hangingPunct="1">
                        <a:defRPr sz="1800" b="1" kern="1200">
                          <a:solidFill>
                            <a:schemeClr val="lt1"/>
                          </a:solidFill>
                          <a:latin typeface="Franklin Gothic Book"/>
                        </a:defRPr>
                      </a:lvl3pPr>
                      <a:lvl4pPr marL="1371600" algn="l" defTabSz="914400" rtl="0" eaLnBrk="1" latinLnBrk="0" hangingPunct="1">
                        <a:defRPr sz="1800" b="1" kern="1200">
                          <a:solidFill>
                            <a:schemeClr val="lt1"/>
                          </a:solidFill>
                          <a:latin typeface="Franklin Gothic Book"/>
                        </a:defRPr>
                      </a:lvl4pPr>
                      <a:lvl5pPr marL="1828800" algn="l" defTabSz="914400" rtl="0" eaLnBrk="1" latinLnBrk="0" hangingPunct="1">
                        <a:defRPr sz="1800" b="1" kern="1200">
                          <a:solidFill>
                            <a:schemeClr val="lt1"/>
                          </a:solidFill>
                          <a:latin typeface="Franklin Gothic Book"/>
                        </a:defRPr>
                      </a:lvl5pPr>
                      <a:lvl6pPr marL="2286000" algn="l" defTabSz="914400" rtl="0" eaLnBrk="1" latinLnBrk="0" hangingPunct="1">
                        <a:defRPr sz="1800" b="1" kern="1200">
                          <a:solidFill>
                            <a:schemeClr val="lt1"/>
                          </a:solidFill>
                          <a:latin typeface="Franklin Gothic Book"/>
                        </a:defRPr>
                      </a:lvl6pPr>
                      <a:lvl7pPr marL="2743200" algn="l" defTabSz="914400" rtl="0" eaLnBrk="1" latinLnBrk="0" hangingPunct="1">
                        <a:defRPr sz="1800" b="1" kern="1200">
                          <a:solidFill>
                            <a:schemeClr val="lt1"/>
                          </a:solidFill>
                          <a:latin typeface="Franklin Gothic Book"/>
                        </a:defRPr>
                      </a:lvl7pPr>
                      <a:lvl8pPr marL="3200400" algn="l" defTabSz="914400" rtl="0" eaLnBrk="1" latinLnBrk="0" hangingPunct="1">
                        <a:defRPr sz="1800" b="1" kern="1200">
                          <a:solidFill>
                            <a:schemeClr val="lt1"/>
                          </a:solidFill>
                          <a:latin typeface="Franklin Gothic Book"/>
                        </a:defRPr>
                      </a:lvl8pPr>
                      <a:lvl9pPr marL="3657600" algn="l" defTabSz="914400" rtl="0" eaLnBrk="1" latinLnBrk="0" hangingPunct="1">
                        <a:defRPr sz="1800" b="1" kern="1200">
                          <a:solidFill>
                            <a:schemeClr val="lt1"/>
                          </a:solidFill>
                          <a:latin typeface="Franklin Gothic Book"/>
                        </a:defRPr>
                      </a:lvl9pPr>
                    </a:lstStyle>
                    <a:p>
                      <a:r>
                        <a:rPr lang="en-US" sz="1400" dirty="0"/>
                        <a:t>Partnership</a:t>
                      </a:r>
                    </a:p>
                    <a:p>
                      <a:r>
                        <a:rPr lang="en-US" sz="1400" dirty="0"/>
                        <a:t>(Limited)</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Franklin Gothic Book"/>
                        </a:defRPr>
                      </a:lvl1pPr>
                      <a:lvl2pPr marL="457200" algn="l" defTabSz="914400" rtl="0" eaLnBrk="1" latinLnBrk="0" hangingPunct="1">
                        <a:defRPr sz="1800" b="1" kern="1200">
                          <a:solidFill>
                            <a:schemeClr val="lt1"/>
                          </a:solidFill>
                          <a:latin typeface="Franklin Gothic Book"/>
                        </a:defRPr>
                      </a:lvl2pPr>
                      <a:lvl3pPr marL="914400" algn="l" defTabSz="914400" rtl="0" eaLnBrk="1" latinLnBrk="0" hangingPunct="1">
                        <a:defRPr sz="1800" b="1" kern="1200">
                          <a:solidFill>
                            <a:schemeClr val="lt1"/>
                          </a:solidFill>
                          <a:latin typeface="Franklin Gothic Book"/>
                        </a:defRPr>
                      </a:lvl3pPr>
                      <a:lvl4pPr marL="1371600" algn="l" defTabSz="914400" rtl="0" eaLnBrk="1" latinLnBrk="0" hangingPunct="1">
                        <a:defRPr sz="1800" b="1" kern="1200">
                          <a:solidFill>
                            <a:schemeClr val="lt1"/>
                          </a:solidFill>
                          <a:latin typeface="Franklin Gothic Book"/>
                        </a:defRPr>
                      </a:lvl4pPr>
                      <a:lvl5pPr marL="1828800" algn="l" defTabSz="914400" rtl="0" eaLnBrk="1" latinLnBrk="0" hangingPunct="1">
                        <a:defRPr sz="1800" b="1" kern="1200">
                          <a:solidFill>
                            <a:schemeClr val="lt1"/>
                          </a:solidFill>
                          <a:latin typeface="Franklin Gothic Book"/>
                        </a:defRPr>
                      </a:lvl5pPr>
                      <a:lvl6pPr marL="2286000" algn="l" defTabSz="914400" rtl="0" eaLnBrk="1" latinLnBrk="0" hangingPunct="1">
                        <a:defRPr sz="1800" b="1" kern="1200">
                          <a:solidFill>
                            <a:schemeClr val="lt1"/>
                          </a:solidFill>
                          <a:latin typeface="Franklin Gothic Book"/>
                        </a:defRPr>
                      </a:lvl6pPr>
                      <a:lvl7pPr marL="2743200" algn="l" defTabSz="914400" rtl="0" eaLnBrk="1" latinLnBrk="0" hangingPunct="1">
                        <a:defRPr sz="1800" b="1" kern="1200">
                          <a:solidFill>
                            <a:schemeClr val="lt1"/>
                          </a:solidFill>
                          <a:latin typeface="Franklin Gothic Book"/>
                        </a:defRPr>
                      </a:lvl7pPr>
                      <a:lvl8pPr marL="3200400" algn="l" defTabSz="914400" rtl="0" eaLnBrk="1" latinLnBrk="0" hangingPunct="1">
                        <a:defRPr sz="1800" b="1" kern="1200">
                          <a:solidFill>
                            <a:schemeClr val="lt1"/>
                          </a:solidFill>
                          <a:latin typeface="Franklin Gothic Book"/>
                        </a:defRPr>
                      </a:lvl8pPr>
                      <a:lvl9pPr marL="3657600" algn="l" defTabSz="914400" rtl="0" eaLnBrk="1" latinLnBrk="0" hangingPunct="1">
                        <a:defRPr sz="1800" b="1" kern="1200">
                          <a:solidFill>
                            <a:schemeClr val="lt1"/>
                          </a:solidFill>
                          <a:latin typeface="Franklin Gothic Book"/>
                        </a:defRPr>
                      </a:lvl9pPr>
                    </a:lstStyle>
                    <a:p>
                      <a:r>
                        <a:rPr lang="en-US" sz="1400" dirty="0"/>
                        <a:t>S Corp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Franklin Gothic Book"/>
                        </a:defRPr>
                      </a:lvl1pPr>
                      <a:lvl2pPr marL="457200" algn="l" defTabSz="914400" rtl="0" eaLnBrk="1" latinLnBrk="0" hangingPunct="1">
                        <a:defRPr sz="1800" b="1" kern="1200">
                          <a:solidFill>
                            <a:schemeClr val="lt1"/>
                          </a:solidFill>
                          <a:latin typeface="Franklin Gothic Book"/>
                        </a:defRPr>
                      </a:lvl2pPr>
                      <a:lvl3pPr marL="914400" algn="l" defTabSz="914400" rtl="0" eaLnBrk="1" latinLnBrk="0" hangingPunct="1">
                        <a:defRPr sz="1800" b="1" kern="1200">
                          <a:solidFill>
                            <a:schemeClr val="lt1"/>
                          </a:solidFill>
                          <a:latin typeface="Franklin Gothic Book"/>
                        </a:defRPr>
                      </a:lvl3pPr>
                      <a:lvl4pPr marL="1371600" algn="l" defTabSz="914400" rtl="0" eaLnBrk="1" latinLnBrk="0" hangingPunct="1">
                        <a:defRPr sz="1800" b="1" kern="1200">
                          <a:solidFill>
                            <a:schemeClr val="lt1"/>
                          </a:solidFill>
                          <a:latin typeface="Franklin Gothic Book"/>
                        </a:defRPr>
                      </a:lvl4pPr>
                      <a:lvl5pPr marL="1828800" algn="l" defTabSz="914400" rtl="0" eaLnBrk="1" latinLnBrk="0" hangingPunct="1">
                        <a:defRPr sz="1800" b="1" kern="1200">
                          <a:solidFill>
                            <a:schemeClr val="lt1"/>
                          </a:solidFill>
                          <a:latin typeface="Franklin Gothic Book"/>
                        </a:defRPr>
                      </a:lvl5pPr>
                      <a:lvl6pPr marL="2286000" algn="l" defTabSz="914400" rtl="0" eaLnBrk="1" latinLnBrk="0" hangingPunct="1">
                        <a:defRPr sz="1800" b="1" kern="1200">
                          <a:solidFill>
                            <a:schemeClr val="lt1"/>
                          </a:solidFill>
                          <a:latin typeface="Franklin Gothic Book"/>
                        </a:defRPr>
                      </a:lvl6pPr>
                      <a:lvl7pPr marL="2743200" algn="l" defTabSz="914400" rtl="0" eaLnBrk="1" latinLnBrk="0" hangingPunct="1">
                        <a:defRPr sz="1800" b="1" kern="1200">
                          <a:solidFill>
                            <a:schemeClr val="lt1"/>
                          </a:solidFill>
                          <a:latin typeface="Franklin Gothic Book"/>
                        </a:defRPr>
                      </a:lvl7pPr>
                      <a:lvl8pPr marL="3200400" algn="l" defTabSz="914400" rtl="0" eaLnBrk="1" latinLnBrk="0" hangingPunct="1">
                        <a:defRPr sz="1800" b="1" kern="1200">
                          <a:solidFill>
                            <a:schemeClr val="lt1"/>
                          </a:solidFill>
                          <a:latin typeface="Franklin Gothic Book"/>
                        </a:defRPr>
                      </a:lvl8pPr>
                      <a:lvl9pPr marL="3657600" algn="l" defTabSz="914400" rtl="0" eaLnBrk="1" latinLnBrk="0" hangingPunct="1">
                        <a:defRPr sz="1800" b="1" kern="1200">
                          <a:solidFill>
                            <a:schemeClr val="lt1"/>
                          </a:solidFill>
                          <a:latin typeface="Franklin Gothic Book"/>
                        </a:defRPr>
                      </a:lvl9pPr>
                    </a:lstStyle>
                    <a:p>
                      <a:r>
                        <a:rPr lang="en-US" sz="1400" dirty="0"/>
                        <a:t>C Corp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962863893"/>
                  </a:ext>
                </a:extLst>
              </a:tr>
              <a:tr h="370840">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Owners</a:t>
                      </a:r>
                    </a:p>
                  </a:txBody>
                  <a:tcP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1</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Franklin Gothic Book"/>
                          <a:ea typeface="+mn-ea"/>
                          <a:cs typeface="+mn-cs"/>
                        </a:rPr>
                        <a:t>1+, No Limit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2+</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2+</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&lt;100</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1+, No Limit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897829125"/>
                  </a:ext>
                </a:extLst>
              </a:tr>
              <a:tr h="370840">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Liability</a:t>
                      </a:r>
                    </a:p>
                  </a:txBody>
                  <a:tcP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Unlimited</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Franklin Gothic Book"/>
                          <a:ea typeface="+mn-ea"/>
                          <a:cs typeface="+mn-cs"/>
                        </a:rPr>
                        <a:t>Limited to Owners’ investment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Unlimited</a:t>
                      </a:r>
                    </a:p>
                    <a:p>
                      <a:r>
                        <a:rPr lang="en-US" sz="1400" dirty="0"/>
                        <a:t>Joint &amp; Sever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Limited to investment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Limited to SHE’ investment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Limited to SHE’ investment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91848038"/>
                  </a:ext>
                </a:extLst>
              </a:tr>
              <a:tr h="370840">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Equity Sources</a:t>
                      </a:r>
                    </a:p>
                  </a:txBody>
                  <a:tcP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Owner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Franklin Gothic Book"/>
                          <a:ea typeface="+mn-ea"/>
                          <a:cs typeface="+mn-cs"/>
                        </a:rPr>
                        <a:t>VC &amp; Equity offerings to owners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Owner; Friends &amp; Family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GPs &amp; LPs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VC &amp; Sub S investors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VC &amp; Common SHE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92668415"/>
                  </a:ext>
                </a:extLst>
              </a:tr>
              <a:tr h="370840">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Tax Rate</a:t>
                      </a:r>
                    </a:p>
                  </a:txBody>
                  <a:tcP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Personal Rate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Franklin Gothic Book"/>
                          <a:ea typeface="+mn-ea"/>
                          <a:cs typeface="+mn-cs"/>
                        </a:rPr>
                        <a:t>Personal Rate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Personal Rate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Personal Rate</a:t>
                      </a:r>
                    </a:p>
                    <a:p>
                      <a:endParaRPr lang="en-US" sz="14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Personal Rate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Franklin Gothic Book"/>
                        </a:defRPr>
                      </a:lvl1pPr>
                      <a:lvl2pPr marL="457200" algn="l" defTabSz="914400" rtl="0" eaLnBrk="1" latinLnBrk="0" hangingPunct="1">
                        <a:defRPr sz="1800" kern="1200">
                          <a:solidFill>
                            <a:schemeClr val="dk1"/>
                          </a:solidFill>
                          <a:latin typeface="Franklin Gothic Book"/>
                        </a:defRPr>
                      </a:lvl2pPr>
                      <a:lvl3pPr marL="914400" algn="l" defTabSz="914400" rtl="0" eaLnBrk="1" latinLnBrk="0" hangingPunct="1">
                        <a:defRPr sz="1800" kern="1200">
                          <a:solidFill>
                            <a:schemeClr val="dk1"/>
                          </a:solidFill>
                          <a:latin typeface="Franklin Gothic Book"/>
                        </a:defRPr>
                      </a:lvl3pPr>
                      <a:lvl4pPr marL="1371600" algn="l" defTabSz="914400" rtl="0" eaLnBrk="1" latinLnBrk="0" hangingPunct="1">
                        <a:defRPr sz="1800" kern="1200">
                          <a:solidFill>
                            <a:schemeClr val="dk1"/>
                          </a:solidFill>
                          <a:latin typeface="Franklin Gothic Book"/>
                        </a:defRPr>
                      </a:lvl4pPr>
                      <a:lvl5pPr marL="1828800" algn="l" defTabSz="914400" rtl="0" eaLnBrk="1" latinLnBrk="0" hangingPunct="1">
                        <a:defRPr sz="1800" kern="1200">
                          <a:solidFill>
                            <a:schemeClr val="dk1"/>
                          </a:solidFill>
                          <a:latin typeface="Franklin Gothic Book"/>
                        </a:defRPr>
                      </a:lvl5pPr>
                      <a:lvl6pPr marL="2286000" algn="l" defTabSz="914400" rtl="0" eaLnBrk="1" latinLnBrk="0" hangingPunct="1">
                        <a:defRPr sz="1800" kern="1200">
                          <a:solidFill>
                            <a:schemeClr val="dk1"/>
                          </a:solidFill>
                          <a:latin typeface="Franklin Gothic Book"/>
                        </a:defRPr>
                      </a:lvl6pPr>
                      <a:lvl7pPr marL="2743200" algn="l" defTabSz="914400" rtl="0" eaLnBrk="1" latinLnBrk="0" hangingPunct="1">
                        <a:defRPr sz="1800" kern="1200">
                          <a:solidFill>
                            <a:schemeClr val="dk1"/>
                          </a:solidFill>
                          <a:latin typeface="Franklin Gothic Book"/>
                        </a:defRPr>
                      </a:lvl7pPr>
                      <a:lvl8pPr marL="3200400" algn="l" defTabSz="914400" rtl="0" eaLnBrk="1" latinLnBrk="0" hangingPunct="1">
                        <a:defRPr sz="1800" kern="1200">
                          <a:solidFill>
                            <a:schemeClr val="dk1"/>
                          </a:solidFill>
                          <a:latin typeface="Franklin Gothic Book"/>
                        </a:defRPr>
                      </a:lvl8pPr>
                      <a:lvl9pPr marL="3657600" algn="l" defTabSz="914400" rtl="0" eaLnBrk="1" latinLnBrk="0" hangingPunct="1">
                        <a:defRPr sz="1800" kern="1200">
                          <a:solidFill>
                            <a:schemeClr val="dk1"/>
                          </a:solidFill>
                          <a:latin typeface="Franklin Gothic Book"/>
                        </a:defRPr>
                      </a:lvl9pPr>
                    </a:lstStyle>
                    <a:p>
                      <a:r>
                        <a:rPr lang="en-US" sz="1400" dirty="0"/>
                        <a:t>Corp. Rate + Dividends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45867506"/>
                  </a:ext>
                </a:extLst>
              </a:tr>
              <a:tr h="370840">
                <a:tc>
                  <a:txBody>
                    <a:bodyPr/>
                    <a:lstStyle/>
                    <a:p>
                      <a:pPr marL="0" algn="l" defTabSz="914400" rtl="0" eaLnBrk="1" latinLnBrk="0" hangingPunct="1"/>
                      <a:r>
                        <a:rPr lang="en-US" sz="1400" kern="1200" dirty="0">
                          <a:solidFill>
                            <a:schemeClr val="dk1"/>
                          </a:solidFill>
                        </a:rPr>
                        <a:t>Pro/Con</a:t>
                      </a:r>
                      <a:endParaRPr lang="en-US" sz="1400" kern="1200" dirty="0">
                        <a:solidFill>
                          <a:schemeClr val="dk1"/>
                        </a:solidFill>
                        <a:latin typeface="Franklin Gothic Book"/>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endParaRPr lang="en-US" sz="1400" kern="1200" dirty="0">
                        <a:solidFill>
                          <a:schemeClr val="dk1"/>
                        </a:solidFill>
                        <a:latin typeface="Franklin Gothic Book"/>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Franklin Gothic Book"/>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Franklin Gothic Book"/>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endParaRPr lang="en-US" sz="1400" kern="1200" dirty="0">
                        <a:solidFill>
                          <a:schemeClr val="dk1"/>
                        </a:solidFill>
                        <a:latin typeface="Franklin Gothic Book"/>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Franklin Gothic Book"/>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00" rtl="0" eaLnBrk="1" latinLnBrk="0" hangingPunct="1"/>
                      <a:endParaRPr lang="en-US" sz="1400" kern="1200" dirty="0">
                        <a:solidFill>
                          <a:schemeClr val="dk1"/>
                        </a:solidFill>
                        <a:latin typeface="Franklin Gothic Book"/>
                        <a:ea typeface="+mn-ea"/>
                        <a:cs typeface="+mn-cs"/>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6276860"/>
                  </a:ext>
                </a:extLst>
              </a:tr>
            </a:tbl>
          </a:graphicData>
        </a:graphic>
      </p:graphicFrame>
      <p:cxnSp>
        <p:nvCxnSpPr>
          <p:cNvPr id="7" name="Straight Arrow Connector 6">
            <a:extLst>
              <a:ext uri="{FF2B5EF4-FFF2-40B4-BE49-F238E27FC236}">
                <a16:creationId xmlns:a16="http://schemas.microsoft.com/office/drawing/2014/main" id="{CF7D0DFD-1A2C-4422-A556-B3C35AF702FB}"/>
              </a:ext>
            </a:extLst>
          </p:cNvPr>
          <p:cNvCxnSpPr/>
          <p:nvPr/>
        </p:nvCxnSpPr>
        <p:spPr>
          <a:xfrm>
            <a:off x="1531258" y="1819049"/>
            <a:ext cx="97155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8" name="TextBox 7">
            <a:extLst>
              <a:ext uri="{FF2B5EF4-FFF2-40B4-BE49-F238E27FC236}">
                <a16:creationId xmlns:a16="http://schemas.microsoft.com/office/drawing/2014/main" id="{41CC5CAE-4924-407F-AEF6-51F402AD0055}"/>
              </a:ext>
            </a:extLst>
          </p:cNvPr>
          <p:cNvSpPr txBox="1"/>
          <p:nvPr/>
        </p:nvSpPr>
        <p:spPr>
          <a:xfrm>
            <a:off x="1233384" y="1819049"/>
            <a:ext cx="1392382" cy="369332"/>
          </a:xfrm>
          <a:prstGeom prst="rect">
            <a:avLst/>
          </a:prstGeom>
          <a:noFill/>
        </p:spPr>
        <p:txBody>
          <a:bodyPr wrap="square" rtlCol="0">
            <a:spAutoFit/>
          </a:bodyPr>
          <a:lstStyle/>
          <a:p>
            <a:r>
              <a:rPr lang="en-US" dirty="0"/>
              <a:t>Easy</a:t>
            </a:r>
          </a:p>
        </p:txBody>
      </p:sp>
      <p:sp>
        <p:nvSpPr>
          <p:cNvPr id="9" name="TextBox 8">
            <a:extLst>
              <a:ext uri="{FF2B5EF4-FFF2-40B4-BE49-F238E27FC236}">
                <a16:creationId xmlns:a16="http://schemas.microsoft.com/office/drawing/2014/main" id="{02393C38-E496-4E82-B0CF-DCAC61EC86EE}"/>
              </a:ext>
            </a:extLst>
          </p:cNvPr>
          <p:cNvSpPr txBox="1"/>
          <p:nvPr/>
        </p:nvSpPr>
        <p:spPr>
          <a:xfrm>
            <a:off x="10456224" y="1822478"/>
            <a:ext cx="1392382" cy="369332"/>
          </a:xfrm>
          <a:prstGeom prst="rect">
            <a:avLst/>
          </a:prstGeom>
          <a:noFill/>
        </p:spPr>
        <p:txBody>
          <a:bodyPr wrap="square" rtlCol="0">
            <a:spAutoFit/>
          </a:bodyPr>
          <a:lstStyle/>
          <a:p>
            <a:r>
              <a:rPr lang="en-US" dirty="0"/>
              <a:t>Difficult</a:t>
            </a:r>
          </a:p>
        </p:txBody>
      </p:sp>
      <p:sp>
        <p:nvSpPr>
          <p:cNvPr id="10" name="TextBox 9">
            <a:extLst>
              <a:ext uri="{FF2B5EF4-FFF2-40B4-BE49-F238E27FC236}">
                <a16:creationId xmlns:a16="http://schemas.microsoft.com/office/drawing/2014/main" id="{CAED68E6-3B4D-46B8-8A34-5D6FFF079CC3}"/>
              </a:ext>
            </a:extLst>
          </p:cNvPr>
          <p:cNvSpPr txBox="1"/>
          <p:nvPr/>
        </p:nvSpPr>
        <p:spPr>
          <a:xfrm>
            <a:off x="5334000" y="1803728"/>
            <a:ext cx="2005445" cy="369332"/>
          </a:xfrm>
          <a:prstGeom prst="rect">
            <a:avLst/>
          </a:prstGeom>
          <a:noFill/>
        </p:spPr>
        <p:txBody>
          <a:bodyPr wrap="square" rtlCol="0">
            <a:spAutoFit/>
          </a:bodyPr>
          <a:lstStyle/>
          <a:p>
            <a:r>
              <a:rPr lang="en-US" dirty="0"/>
              <a:t>Legal effort</a:t>
            </a:r>
          </a:p>
        </p:txBody>
      </p:sp>
      <p:sp>
        <p:nvSpPr>
          <p:cNvPr id="13" name="TextBox 12">
            <a:extLst>
              <a:ext uri="{FF2B5EF4-FFF2-40B4-BE49-F238E27FC236}">
                <a16:creationId xmlns:a16="http://schemas.microsoft.com/office/drawing/2014/main" id="{75657E10-4E47-48A1-BD7C-757FB268C3FE}"/>
              </a:ext>
            </a:extLst>
          </p:cNvPr>
          <p:cNvSpPr txBox="1"/>
          <p:nvPr/>
        </p:nvSpPr>
        <p:spPr>
          <a:xfrm>
            <a:off x="1821367" y="5861828"/>
            <a:ext cx="8864134" cy="646331"/>
          </a:xfrm>
          <a:prstGeom prst="rect">
            <a:avLst/>
          </a:prstGeom>
          <a:noFill/>
        </p:spPr>
        <p:txBody>
          <a:bodyPr wrap="square" rtlCol="0">
            <a:spAutoFit/>
          </a:bodyPr>
          <a:lstStyle/>
          <a:p>
            <a:r>
              <a:rPr lang="en-US" dirty="0"/>
              <a:t>LLCs are easiest, if you want to take investment money you will need to be a C Corp</a:t>
            </a:r>
          </a:p>
          <a:p>
            <a:r>
              <a:rPr lang="en-US" dirty="0"/>
              <a:t>You can convert an LLC to a C Corp </a:t>
            </a:r>
          </a:p>
        </p:txBody>
      </p:sp>
      <p:pic>
        <p:nvPicPr>
          <p:cNvPr id="12" name="Picture 11" descr="Shape&#10;&#10;Description automatically generated with low confidence">
            <a:extLst>
              <a:ext uri="{FF2B5EF4-FFF2-40B4-BE49-F238E27FC236}">
                <a16:creationId xmlns:a16="http://schemas.microsoft.com/office/drawing/2014/main" id="{59A49566-23E0-45AA-97BE-61985FB136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8466" y="5764682"/>
            <a:ext cx="689835" cy="999845"/>
          </a:xfrm>
          <a:prstGeom prst="rect">
            <a:avLst/>
          </a:prstGeom>
        </p:spPr>
      </p:pic>
    </p:spTree>
    <p:extLst>
      <p:ext uri="{BB962C8B-B14F-4D97-AF65-F5344CB8AC3E}">
        <p14:creationId xmlns:p14="http://schemas.microsoft.com/office/powerpoint/2010/main" val="1015632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564395" y="1714500"/>
            <a:ext cx="10515600" cy="4443411"/>
          </a:xfrm>
        </p:spPr>
        <p:txBody>
          <a:bodyPr>
            <a:normAutofit/>
          </a:bodyPr>
          <a:lstStyle/>
          <a:p>
            <a:pPr marL="0" indent="0">
              <a:buNone/>
            </a:pPr>
            <a:r>
              <a:rPr lang="en-US" dirty="0"/>
              <a:t>There are several ways in which you may take money into your company:</a:t>
            </a:r>
          </a:p>
          <a:p>
            <a:r>
              <a:rPr lang="en-US" dirty="0"/>
              <a:t>Revenue from Sales of your product or service</a:t>
            </a:r>
          </a:p>
          <a:p>
            <a:r>
              <a:rPr lang="en-US" dirty="0"/>
              <a:t>Taking out a loan (bank or even using a credit card)</a:t>
            </a:r>
          </a:p>
          <a:p>
            <a:r>
              <a:rPr lang="en-US" dirty="0"/>
              <a:t>Grants/Prize Money</a:t>
            </a:r>
          </a:p>
          <a:p>
            <a:r>
              <a:rPr lang="en-US" dirty="0"/>
              <a:t>Crowdfunding</a:t>
            </a:r>
          </a:p>
          <a:p>
            <a:r>
              <a:rPr lang="en-US" dirty="0"/>
              <a:t>Convertible debt (Convertible Note, SAFE- </a:t>
            </a:r>
            <a:r>
              <a:rPr lang="en-US" sz="1600" dirty="0"/>
              <a:t>“Simple Agreement for Future Equity”</a:t>
            </a:r>
            <a:r>
              <a:rPr lang="en-US" dirty="0"/>
              <a:t>)</a:t>
            </a:r>
          </a:p>
          <a:p>
            <a:r>
              <a:rPr lang="en-US" dirty="0"/>
              <a:t>Equity Investment </a:t>
            </a:r>
          </a:p>
          <a:p>
            <a:endParaRPr lang="en-US" dirty="0"/>
          </a:p>
          <a:p>
            <a:endParaRPr lang="en-US" dirty="0"/>
          </a:p>
        </p:txBody>
      </p:sp>
      <p:sp>
        <p:nvSpPr>
          <p:cNvPr id="5" name="TextBox 4">
            <a:extLst>
              <a:ext uri="{FF2B5EF4-FFF2-40B4-BE49-F238E27FC236}">
                <a16:creationId xmlns:a16="http://schemas.microsoft.com/office/drawing/2014/main" id="{1726D7D7-81EA-4FC7-9EFA-A1DA1242A4B3}"/>
              </a:ext>
            </a:extLst>
          </p:cNvPr>
          <p:cNvSpPr txBox="1"/>
          <p:nvPr/>
        </p:nvSpPr>
        <p:spPr>
          <a:xfrm>
            <a:off x="1877130" y="5761541"/>
            <a:ext cx="8864134" cy="646331"/>
          </a:xfrm>
          <a:prstGeom prst="rect">
            <a:avLst/>
          </a:prstGeom>
          <a:noFill/>
        </p:spPr>
        <p:txBody>
          <a:bodyPr wrap="square" rtlCol="0">
            <a:spAutoFit/>
          </a:bodyPr>
          <a:lstStyle/>
          <a:p>
            <a:r>
              <a:rPr lang="en-US" dirty="0"/>
              <a:t>Equity Investments require having a Capitalization Table (CAP Table), which can be very complicated.  Thus, Cap Tables will be explained in the following slides. </a:t>
            </a:r>
          </a:p>
        </p:txBody>
      </p:sp>
      <p:sp>
        <p:nvSpPr>
          <p:cNvPr id="6" name="Title 1">
            <a:extLst>
              <a:ext uri="{FF2B5EF4-FFF2-40B4-BE49-F238E27FC236}">
                <a16:creationId xmlns:a16="http://schemas.microsoft.com/office/drawing/2014/main" id="{51976F0E-8EC5-4FC1-9379-6365005C52B8}"/>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7" name="Picture 6" descr="Shape&#10;&#10;Description automatically generated with low confidence">
            <a:extLst>
              <a:ext uri="{FF2B5EF4-FFF2-40B4-BE49-F238E27FC236}">
                <a16:creationId xmlns:a16="http://schemas.microsoft.com/office/drawing/2014/main" id="{B319FAC8-3772-4109-8EA3-47B7C65CB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64" y="5657988"/>
            <a:ext cx="689835" cy="999845"/>
          </a:xfrm>
          <a:prstGeom prst="rect">
            <a:avLst/>
          </a:prstGeom>
        </p:spPr>
      </p:pic>
    </p:spTree>
    <p:extLst>
      <p:ext uri="{BB962C8B-B14F-4D97-AF65-F5344CB8AC3E}">
        <p14:creationId xmlns:p14="http://schemas.microsoft.com/office/powerpoint/2010/main" val="40243398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564395" y="1308346"/>
            <a:ext cx="10515600" cy="4849565"/>
          </a:xfrm>
        </p:spPr>
        <p:txBody>
          <a:bodyPr>
            <a:normAutofit/>
          </a:bodyPr>
          <a:lstStyle/>
          <a:p>
            <a:r>
              <a:rPr lang="en-US" dirty="0"/>
              <a:t>A capitalization table, usually called a “cap table”, is a way to show who owns how much of the company when money is accepted as an equity investment.  For a startup, the cap table is a record of all the shareholders of your company.  This could include: any founders, angel investors(including friends and family), venture capitalist, and anyone like an employee or advisor to whom you issued shares. </a:t>
            </a:r>
          </a:p>
          <a:p>
            <a:r>
              <a:rPr lang="en-US" dirty="0"/>
              <a:t>Issued Shares may be different than Outstanding Shares or shares that have been created but not specifically assigned. </a:t>
            </a:r>
          </a:p>
        </p:txBody>
      </p:sp>
      <p:sp>
        <p:nvSpPr>
          <p:cNvPr id="5" name="TextBox 4">
            <a:extLst>
              <a:ext uri="{FF2B5EF4-FFF2-40B4-BE49-F238E27FC236}">
                <a16:creationId xmlns:a16="http://schemas.microsoft.com/office/drawing/2014/main" id="{1726D7D7-81EA-4FC7-9EFA-A1DA1242A4B3}"/>
              </a:ext>
            </a:extLst>
          </p:cNvPr>
          <p:cNvSpPr txBox="1"/>
          <p:nvPr/>
        </p:nvSpPr>
        <p:spPr>
          <a:xfrm>
            <a:off x="1877130" y="5226488"/>
            <a:ext cx="8864134" cy="646331"/>
          </a:xfrm>
          <a:prstGeom prst="rect">
            <a:avLst/>
          </a:prstGeom>
          <a:noFill/>
        </p:spPr>
        <p:txBody>
          <a:bodyPr wrap="square" rtlCol="0">
            <a:spAutoFit/>
          </a:bodyPr>
          <a:lstStyle/>
          <a:p>
            <a:r>
              <a:rPr lang="en-US" dirty="0"/>
              <a:t>This sounds like a simple list, but once you have accepted an investment, the math can be VERY complicated!  It is best to get help with accepting money. </a:t>
            </a:r>
          </a:p>
        </p:txBody>
      </p:sp>
      <p:sp>
        <p:nvSpPr>
          <p:cNvPr id="6" name="Title 1">
            <a:extLst>
              <a:ext uri="{FF2B5EF4-FFF2-40B4-BE49-F238E27FC236}">
                <a16:creationId xmlns:a16="http://schemas.microsoft.com/office/drawing/2014/main" id="{51976F0E-8EC5-4FC1-9379-6365005C52B8}"/>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7" name="Picture 6" descr="Shape&#10;&#10;Description automatically generated with low confidence">
            <a:extLst>
              <a:ext uri="{FF2B5EF4-FFF2-40B4-BE49-F238E27FC236}">
                <a16:creationId xmlns:a16="http://schemas.microsoft.com/office/drawing/2014/main" id="{B319FAC8-3772-4109-8EA3-47B7C65CB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564" y="4971253"/>
            <a:ext cx="689835" cy="999845"/>
          </a:xfrm>
          <a:prstGeom prst="rect">
            <a:avLst/>
          </a:prstGeom>
        </p:spPr>
      </p:pic>
    </p:spTree>
    <p:extLst>
      <p:ext uri="{BB962C8B-B14F-4D97-AF65-F5344CB8AC3E}">
        <p14:creationId xmlns:p14="http://schemas.microsoft.com/office/powerpoint/2010/main" val="1562015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497946" y="1523680"/>
            <a:ext cx="10743367" cy="4849565"/>
          </a:xfrm>
        </p:spPr>
        <p:txBody>
          <a:bodyPr>
            <a:normAutofit/>
          </a:bodyPr>
          <a:lstStyle/>
          <a:p>
            <a:r>
              <a:rPr lang="en-US" dirty="0"/>
              <a:t>The best way to understand a cap table is to walk through an example.</a:t>
            </a:r>
          </a:p>
          <a:p>
            <a:r>
              <a:rPr lang="en-US" dirty="0"/>
              <a:t>Please see the additional excel file associated with this course –</a:t>
            </a:r>
          </a:p>
          <a:p>
            <a:pPr marL="0" indent="0">
              <a:buNone/>
            </a:pPr>
            <a:r>
              <a:rPr lang="en-US" dirty="0"/>
              <a:t>Startup Finance for First Time Entrepreneurs – Cap Table.xlsx </a:t>
            </a:r>
          </a:p>
          <a:p>
            <a:r>
              <a:rPr lang="en-US" dirty="0"/>
              <a:t>This file will step through three rounds of financing</a:t>
            </a:r>
          </a:p>
          <a:p>
            <a:endParaRPr lang="en-US" dirty="0"/>
          </a:p>
          <a:p>
            <a:endParaRPr lang="en-US" dirty="0"/>
          </a:p>
        </p:txBody>
      </p:sp>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4" name="Picture 3">
            <a:extLst>
              <a:ext uri="{FF2B5EF4-FFF2-40B4-BE49-F238E27FC236}">
                <a16:creationId xmlns:a16="http://schemas.microsoft.com/office/drawing/2014/main" id="{A7B4E467-11DF-4697-9393-25007C15D718}"/>
              </a:ext>
            </a:extLst>
          </p:cNvPr>
          <p:cNvPicPr>
            <a:picLocks noChangeAspect="1"/>
          </p:cNvPicPr>
          <p:nvPr/>
        </p:nvPicPr>
        <p:blipFill>
          <a:blip r:embed="rId2"/>
          <a:stretch>
            <a:fillRect/>
          </a:stretch>
        </p:blipFill>
        <p:spPr>
          <a:xfrm>
            <a:off x="895312" y="3948462"/>
            <a:ext cx="10401376" cy="2047890"/>
          </a:xfrm>
          <a:prstGeom prst="rect">
            <a:avLst/>
          </a:prstGeom>
        </p:spPr>
      </p:pic>
    </p:spTree>
    <p:extLst>
      <p:ext uri="{BB962C8B-B14F-4D97-AF65-F5344CB8AC3E}">
        <p14:creationId xmlns:p14="http://schemas.microsoft.com/office/powerpoint/2010/main" val="3977300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497946" y="1523680"/>
            <a:ext cx="11056745" cy="2340023"/>
          </a:xfrm>
        </p:spPr>
        <p:txBody>
          <a:bodyPr>
            <a:normAutofit/>
          </a:bodyPr>
          <a:lstStyle/>
          <a:p>
            <a:r>
              <a:rPr lang="en-US" sz="2400" dirty="0"/>
              <a:t>Table 1 is the Pre-Financing Round, the beginning of your company</a:t>
            </a:r>
          </a:p>
          <a:p>
            <a:r>
              <a:rPr lang="en-US" sz="2400" dirty="0"/>
              <a:t>Your company many not be worth anything (Pre-Money Valuation of $0), NOTE THE TERM PRE-MONEY, this is the value of your company BEFORE that round’s investment</a:t>
            </a:r>
          </a:p>
          <a:p>
            <a:r>
              <a:rPr lang="en-US" sz="2400" dirty="0"/>
              <a:t>You must select a share price, this is somewhat arbitrary but often selected as a penny or less, along with a somewhat arbitrary selection of shares (often 100,000 or 1 Million) which then determine your ownership percentage of the company.</a:t>
            </a:r>
          </a:p>
          <a:p>
            <a:endParaRPr lang="en-US" sz="2400" dirty="0"/>
          </a:p>
          <a:p>
            <a:endParaRPr lang="en-US" dirty="0"/>
          </a:p>
          <a:p>
            <a:endParaRPr lang="en-US" dirty="0"/>
          </a:p>
        </p:txBody>
      </p:sp>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5" name="Picture 4">
            <a:extLst>
              <a:ext uri="{FF2B5EF4-FFF2-40B4-BE49-F238E27FC236}">
                <a16:creationId xmlns:a16="http://schemas.microsoft.com/office/drawing/2014/main" id="{A119CBE9-A72C-44D4-8D4C-11E7008CCDAB}"/>
              </a:ext>
            </a:extLst>
          </p:cNvPr>
          <p:cNvPicPr>
            <a:picLocks noChangeAspect="1"/>
          </p:cNvPicPr>
          <p:nvPr/>
        </p:nvPicPr>
        <p:blipFill>
          <a:blip r:embed="rId2"/>
          <a:stretch>
            <a:fillRect/>
          </a:stretch>
        </p:blipFill>
        <p:spPr>
          <a:xfrm>
            <a:off x="5921796" y="3863703"/>
            <a:ext cx="6089234" cy="2592203"/>
          </a:xfrm>
          <a:prstGeom prst="rect">
            <a:avLst/>
          </a:prstGeom>
        </p:spPr>
      </p:pic>
      <p:sp>
        <p:nvSpPr>
          <p:cNvPr id="9" name="Content Placeholder 2">
            <a:extLst>
              <a:ext uri="{FF2B5EF4-FFF2-40B4-BE49-F238E27FC236}">
                <a16:creationId xmlns:a16="http://schemas.microsoft.com/office/drawing/2014/main" id="{4CCC14B2-F780-44E6-B159-EDB54AF8668D}"/>
              </a:ext>
            </a:extLst>
          </p:cNvPr>
          <p:cNvSpPr txBox="1">
            <a:spLocks/>
          </p:cNvSpPr>
          <p:nvPr/>
        </p:nvSpPr>
        <p:spPr>
          <a:xfrm>
            <a:off x="497946" y="4031123"/>
            <a:ext cx="4850568" cy="48495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Typically, an option pool of 15 to 20 %  of shares is created so they can be given to early key employees </a:t>
            </a:r>
          </a:p>
          <a:p>
            <a:r>
              <a:rPr lang="en-US" sz="2400" dirty="0"/>
              <a:t>Lastly the ownership of each participant is calculated by dividing the number of shares by the total shares</a:t>
            </a:r>
          </a:p>
          <a:p>
            <a:endParaRPr lang="en-US" sz="2400" dirty="0"/>
          </a:p>
          <a:p>
            <a:endParaRPr lang="en-US" dirty="0"/>
          </a:p>
          <a:p>
            <a:endParaRPr lang="en-US" dirty="0"/>
          </a:p>
        </p:txBody>
      </p:sp>
    </p:spTree>
    <p:extLst>
      <p:ext uri="{BB962C8B-B14F-4D97-AF65-F5344CB8AC3E}">
        <p14:creationId xmlns:p14="http://schemas.microsoft.com/office/powerpoint/2010/main" val="2683867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457616" y="1426244"/>
            <a:ext cx="10743367" cy="2729122"/>
          </a:xfrm>
        </p:spPr>
        <p:txBody>
          <a:bodyPr>
            <a:normAutofit/>
          </a:bodyPr>
          <a:lstStyle/>
          <a:p>
            <a:r>
              <a:rPr lang="en-US" sz="2400" dirty="0"/>
              <a:t>Table 2 is the Friends and Family Round, the beginning of fundraising</a:t>
            </a:r>
          </a:p>
          <a:p>
            <a:r>
              <a:rPr lang="en-US" sz="2400" dirty="0"/>
              <a:t>Typically, your first investment will come from people you know as they are already confident in you as a person.  Professional investors will want to know you for some time (often 6 months to a year) before they invest. </a:t>
            </a:r>
          </a:p>
          <a:p>
            <a:r>
              <a:rPr lang="en-US" sz="2400" dirty="0"/>
              <a:t>At this point you must select a valuation. This is VERY difficult.  It can be based on assets, or any revenue, or a potential for revenue.  </a:t>
            </a:r>
            <a:endParaRPr lang="en-US" dirty="0"/>
          </a:p>
        </p:txBody>
      </p:sp>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4" name="Picture 3">
            <a:extLst>
              <a:ext uri="{FF2B5EF4-FFF2-40B4-BE49-F238E27FC236}">
                <a16:creationId xmlns:a16="http://schemas.microsoft.com/office/drawing/2014/main" id="{8C6FA31C-3333-4CEF-A97F-6958DF9F960B}"/>
              </a:ext>
            </a:extLst>
          </p:cNvPr>
          <p:cNvPicPr>
            <a:picLocks noChangeAspect="1"/>
          </p:cNvPicPr>
          <p:nvPr/>
        </p:nvPicPr>
        <p:blipFill>
          <a:blip r:embed="rId2"/>
          <a:stretch>
            <a:fillRect/>
          </a:stretch>
        </p:blipFill>
        <p:spPr>
          <a:xfrm>
            <a:off x="6022009" y="3783756"/>
            <a:ext cx="6016963" cy="2729122"/>
          </a:xfrm>
          <a:prstGeom prst="rect">
            <a:avLst/>
          </a:prstGeom>
        </p:spPr>
      </p:pic>
      <p:sp>
        <p:nvSpPr>
          <p:cNvPr id="7" name="TextBox 6">
            <a:extLst>
              <a:ext uri="{FF2B5EF4-FFF2-40B4-BE49-F238E27FC236}">
                <a16:creationId xmlns:a16="http://schemas.microsoft.com/office/drawing/2014/main" id="{E949AA40-C188-4DBD-BF59-91D32941D139}"/>
              </a:ext>
            </a:extLst>
          </p:cNvPr>
          <p:cNvSpPr txBox="1"/>
          <p:nvPr/>
        </p:nvSpPr>
        <p:spPr>
          <a:xfrm>
            <a:off x="1096163" y="5866547"/>
            <a:ext cx="4733137" cy="646331"/>
          </a:xfrm>
          <a:prstGeom prst="rect">
            <a:avLst/>
          </a:prstGeom>
          <a:noFill/>
        </p:spPr>
        <p:txBody>
          <a:bodyPr wrap="square" rtlCol="0">
            <a:spAutoFit/>
          </a:bodyPr>
          <a:lstStyle/>
          <a:p>
            <a:r>
              <a:rPr lang="en-US" dirty="0"/>
              <a:t>Cap Tables are complicated, and it is worth getting trusted help.</a:t>
            </a:r>
          </a:p>
        </p:txBody>
      </p:sp>
      <p:pic>
        <p:nvPicPr>
          <p:cNvPr id="8" name="Picture 7" descr="Shape&#10;&#10;Description automatically generated with low confidence">
            <a:extLst>
              <a:ext uri="{FF2B5EF4-FFF2-40B4-BE49-F238E27FC236}">
                <a16:creationId xmlns:a16="http://schemas.microsoft.com/office/drawing/2014/main" id="{E89C279E-ACEC-4008-8A9F-902F63D452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3028" y="5676746"/>
            <a:ext cx="689835" cy="999845"/>
          </a:xfrm>
          <a:prstGeom prst="rect">
            <a:avLst/>
          </a:prstGeom>
        </p:spPr>
      </p:pic>
      <p:sp>
        <p:nvSpPr>
          <p:cNvPr id="2" name="TextBox 1">
            <a:extLst>
              <a:ext uri="{FF2B5EF4-FFF2-40B4-BE49-F238E27FC236}">
                <a16:creationId xmlns:a16="http://schemas.microsoft.com/office/drawing/2014/main" id="{F37ED739-DBB1-4F79-AEB7-3A47BF510DD1}"/>
              </a:ext>
            </a:extLst>
          </p:cNvPr>
          <p:cNvSpPr txBox="1"/>
          <p:nvPr/>
        </p:nvSpPr>
        <p:spPr>
          <a:xfrm>
            <a:off x="498754" y="3890334"/>
            <a:ext cx="5330545" cy="1569660"/>
          </a:xfrm>
          <a:prstGeom prst="rect">
            <a:avLst/>
          </a:prstGeom>
          <a:noFill/>
        </p:spPr>
        <p:txBody>
          <a:bodyPr wrap="square" rtlCol="0">
            <a:spAutoFit/>
          </a:bodyPr>
          <a:lstStyle/>
          <a:p>
            <a:pPr marL="342900" indent="-342900">
              <a:buFont typeface="Arial" panose="020B0604020202020204" pitchFamily="34" charset="0"/>
              <a:buChar char="•"/>
            </a:pPr>
            <a:r>
              <a:rPr lang="en-US" sz="2400" dirty="0"/>
              <a:t>NOTE THE TERM POST-MONEY which is the value of your company after you add the current round’s investment to the PRE-MONEY valuation</a:t>
            </a:r>
          </a:p>
        </p:txBody>
      </p:sp>
    </p:spTree>
    <p:extLst>
      <p:ext uri="{BB962C8B-B14F-4D97-AF65-F5344CB8AC3E}">
        <p14:creationId xmlns:p14="http://schemas.microsoft.com/office/powerpoint/2010/main" val="1281306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497945" y="1448730"/>
            <a:ext cx="10743367" cy="4849565"/>
          </a:xfrm>
        </p:spPr>
        <p:txBody>
          <a:bodyPr>
            <a:normAutofit/>
          </a:bodyPr>
          <a:lstStyle/>
          <a:p>
            <a:r>
              <a:rPr lang="en-US" sz="2400" dirty="0"/>
              <a:t>The outstanding shares are transferred from the previous round.  This allows the new </a:t>
            </a:r>
            <a:r>
              <a:rPr lang="en-US" sz="2400" b="1" dirty="0"/>
              <a:t>share price </a:t>
            </a:r>
            <a:r>
              <a:rPr lang="en-US" sz="2400" dirty="0"/>
              <a:t>to be calculated by dividing the pre-money valuation by the outstanding shares, as this is the baseline we are working from.</a:t>
            </a:r>
          </a:p>
          <a:p>
            <a:r>
              <a:rPr lang="en-US" sz="2400" dirty="0"/>
              <a:t>As such, then the new investors are “purchasing” shares at that price.  So the new investment </a:t>
            </a:r>
            <a:r>
              <a:rPr lang="en-US" sz="2400" dirty="0">
                <a:solidFill>
                  <a:schemeClr val="accent1"/>
                </a:solidFill>
              </a:rPr>
              <a:t>($20,000) </a:t>
            </a:r>
            <a:r>
              <a:rPr lang="en-US" sz="2400" dirty="0"/>
              <a:t>divided by the new share price ($0.80) provides the number of new shares (25,000), which are added to the outstanding shares to create the Total Post-Round Shares (275,000). </a:t>
            </a:r>
            <a:endParaRPr lang="en-US" sz="2400" dirty="0">
              <a:solidFill>
                <a:schemeClr val="accent1"/>
              </a:solidFill>
            </a:endParaRPr>
          </a:p>
        </p:txBody>
      </p:sp>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4" name="Picture 3">
            <a:extLst>
              <a:ext uri="{FF2B5EF4-FFF2-40B4-BE49-F238E27FC236}">
                <a16:creationId xmlns:a16="http://schemas.microsoft.com/office/drawing/2014/main" id="{8C6FA31C-3333-4CEF-A97F-6958DF9F960B}"/>
              </a:ext>
            </a:extLst>
          </p:cNvPr>
          <p:cNvPicPr>
            <a:picLocks noChangeAspect="1"/>
          </p:cNvPicPr>
          <p:nvPr/>
        </p:nvPicPr>
        <p:blipFill>
          <a:blip r:embed="rId2"/>
          <a:stretch>
            <a:fillRect/>
          </a:stretch>
        </p:blipFill>
        <p:spPr>
          <a:xfrm>
            <a:off x="5853659" y="3577380"/>
            <a:ext cx="6398301" cy="2902086"/>
          </a:xfrm>
          <a:prstGeom prst="rect">
            <a:avLst/>
          </a:prstGeom>
        </p:spPr>
      </p:pic>
      <p:sp>
        <p:nvSpPr>
          <p:cNvPr id="9" name="Content Placeholder 2">
            <a:extLst>
              <a:ext uri="{FF2B5EF4-FFF2-40B4-BE49-F238E27FC236}">
                <a16:creationId xmlns:a16="http://schemas.microsoft.com/office/drawing/2014/main" id="{EE79D113-BBEE-47AD-B6B6-038171A21D12}"/>
              </a:ext>
            </a:extLst>
          </p:cNvPr>
          <p:cNvSpPr txBox="1">
            <a:spLocks/>
          </p:cNvSpPr>
          <p:nvPr/>
        </p:nvSpPr>
        <p:spPr>
          <a:xfrm>
            <a:off x="497945" y="4001574"/>
            <a:ext cx="4887629" cy="48495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Which allows the percentage of ownership to be recalculated by dividing owned shares by the total post-round shares.</a:t>
            </a:r>
          </a:p>
          <a:p>
            <a:r>
              <a:rPr lang="en-US" sz="2400" dirty="0"/>
              <a:t>As you can see, prior owners own less, which means they have been “diluted”</a:t>
            </a:r>
          </a:p>
        </p:txBody>
      </p:sp>
    </p:spTree>
    <p:extLst>
      <p:ext uri="{BB962C8B-B14F-4D97-AF65-F5344CB8AC3E}">
        <p14:creationId xmlns:p14="http://schemas.microsoft.com/office/powerpoint/2010/main" val="37686823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497946" y="1523680"/>
            <a:ext cx="10743367" cy="4849565"/>
          </a:xfrm>
        </p:spPr>
        <p:txBody>
          <a:bodyPr>
            <a:normAutofit/>
          </a:bodyPr>
          <a:lstStyle/>
          <a:p>
            <a:r>
              <a:rPr lang="en-US" dirty="0"/>
              <a:t>Table 3 is the Angel Round, this is often your first money from people you did not previously know</a:t>
            </a:r>
          </a:p>
          <a:p>
            <a:r>
              <a:rPr lang="en-US" dirty="0"/>
              <a:t>Once again we must determine a pre-money valuation, this is likely NOT the same as your first round of funding since you will have made progress to get to this funding round. </a:t>
            </a:r>
          </a:p>
          <a:p>
            <a:endParaRPr lang="en-US" dirty="0"/>
          </a:p>
          <a:p>
            <a:endParaRPr lang="en-US" dirty="0"/>
          </a:p>
        </p:txBody>
      </p:sp>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8" name="Picture 7">
            <a:extLst>
              <a:ext uri="{FF2B5EF4-FFF2-40B4-BE49-F238E27FC236}">
                <a16:creationId xmlns:a16="http://schemas.microsoft.com/office/drawing/2014/main" id="{65B3D11A-8469-4BB6-A4C7-7D0D52D41FEB}"/>
              </a:ext>
            </a:extLst>
          </p:cNvPr>
          <p:cNvPicPr>
            <a:picLocks noChangeAspect="1"/>
          </p:cNvPicPr>
          <p:nvPr/>
        </p:nvPicPr>
        <p:blipFill>
          <a:blip r:embed="rId2"/>
          <a:stretch>
            <a:fillRect/>
          </a:stretch>
        </p:blipFill>
        <p:spPr>
          <a:xfrm>
            <a:off x="6553158" y="3527225"/>
            <a:ext cx="5510518" cy="2588762"/>
          </a:xfrm>
          <a:prstGeom prst="rect">
            <a:avLst/>
          </a:prstGeom>
        </p:spPr>
      </p:pic>
      <p:sp>
        <p:nvSpPr>
          <p:cNvPr id="9" name="Content Placeholder 2">
            <a:extLst>
              <a:ext uri="{FF2B5EF4-FFF2-40B4-BE49-F238E27FC236}">
                <a16:creationId xmlns:a16="http://schemas.microsoft.com/office/drawing/2014/main" id="{6CB44F82-F795-41E8-9931-970715C1BCB2}"/>
              </a:ext>
            </a:extLst>
          </p:cNvPr>
          <p:cNvSpPr txBox="1">
            <a:spLocks/>
          </p:cNvSpPr>
          <p:nvPr/>
        </p:nvSpPr>
        <p:spPr>
          <a:xfrm>
            <a:off x="497946" y="3715912"/>
            <a:ext cx="5977665" cy="48495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Then the following math to get to a post-money valuation, new share price and percentage ownership is the same</a:t>
            </a:r>
          </a:p>
          <a:p>
            <a:r>
              <a:rPr lang="en-US" dirty="0"/>
              <a:t>Note again, the decrease in ownership percentage of the co-founders AND the first round Friend. </a:t>
            </a:r>
          </a:p>
          <a:p>
            <a:endParaRPr lang="en-US" dirty="0"/>
          </a:p>
        </p:txBody>
      </p:sp>
    </p:spTree>
    <p:extLst>
      <p:ext uri="{BB962C8B-B14F-4D97-AF65-F5344CB8AC3E}">
        <p14:creationId xmlns:p14="http://schemas.microsoft.com/office/powerpoint/2010/main" val="2548139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46791E-A5BF-4AB6-A1C4-5AE23EA69C02}"/>
              </a:ext>
            </a:extLst>
          </p:cNvPr>
          <p:cNvSpPr>
            <a:spLocks noGrp="1"/>
          </p:cNvSpPr>
          <p:nvPr>
            <p:ph idx="1"/>
          </p:nvPr>
        </p:nvSpPr>
        <p:spPr>
          <a:xfrm>
            <a:off x="497946" y="1523680"/>
            <a:ext cx="10743367" cy="4849565"/>
          </a:xfrm>
        </p:spPr>
        <p:txBody>
          <a:bodyPr>
            <a:normAutofit/>
          </a:bodyPr>
          <a:lstStyle/>
          <a:p>
            <a:r>
              <a:rPr lang="en-US" sz="2400" dirty="0"/>
              <a:t>Table 4 is the Venture Capital Round of funding.  Most companies will NOT reach this stage because they either do not need to, or are not successful enough to do so. </a:t>
            </a:r>
          </a:p>
          <a:p>
            <a:r>
              <a:rPr lang="en-US" sz="2400" dirty="0"/>
              <a:t>Once again, we select a pre-money valuation which is likely a larger increase than from Table 2 to Table 3. The rest of the math is the same</a:t>
            </a:r>
          </a:p>
          <a:p>
            <a:endParaRPr lang="en-US" dirty="0"/>
          </a:p>
          <a:p>
            <a:endParaRPr lang="en-US" dirty="0"/>
          </a:p>
          <a:p>
            <a:endParaRPr lang="en-US" dirty="0"/>
          </a:p>
        </p:txBody>
      </p:sp>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a:t>
            </a:r>
          </a:p>
        </p:txBody>
      </p:sp>
      <p:pic>
        <p:nvPicPr>
          <p:cNvPr id="4" name="Picture 3">
            <a:extLst>
              <a:ext uri="{FF2B5EF4-FFF2-40B4-BE49-F238E27FC236}">
                <a16:creationId xmlns:a16="http://schemas.microsoft.com/office/drawing/2014/main" id="{B9F2840C-CEF1-4CCF-81C9-F9EB7B2523CE}"/>
              </a:ext>
            </a:extLst>
          </p:cNvPr>
          <p:cNvPicPr>
            <a:picLocks noChangeAspect="1"/>
          </p:cNvPicPr>
          <p:nvPr/>
        </p:nvPicPr>
        <p:blipFill>
          <a:blip r:embed="rId2"/>
          <a:stretch>
            <a:fillRect/>
          </a:stretch>
        </p:blipFill>
        <p:spPr>
          <a:xfrm>
            <a:off x="6428278" y="3611392"/>
            <a:ext cx="5333232" cy="2761853"/>
          </a:xfrm>
          <a:prstGeom prst="rect">
            <a:avLst/>
          </a:prstGeom>
        </p:spPr>
      </p:pic>
      <p:sp>
        <p:nvSpPr>
          <p:cNvPr id="7" name="Content Placeholder 2">
            <a:extLst>
              <a:ext uri="{FF2B5EF4-FFF2-40B4-BE49-F238E27FC236}">
                <a16:creationId xmlns:a16="http://schemas.microsoft.com/office/drawing/2014/main" id="{7F931973-784D-4FEA-8DC4-4C55A972B16B}"/>
              </a:ext>
            </a:extLst>
          </p:cNvPr>
          <p:cNvSpPr txBox="1">
            <a:spLocks/>
          </p:cNvSpPr>
          <p:nvPr/>
        </p:nvSpPr>
        <p:spPr>
          <a:xfrm>
            <a:off x="497946" y="3324069"/>
            <a:ext cx="5994294" cy="48495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A new component is an add to the option pool.  These additional shares are to maintain the 15 or 20% pool ownership range.  They are NOT assigned a dollar value as cash was NOT added to the company. </a:t>
            </a:r>
          </a:p>
          <a:p>
            <a:r>
              <a:rPr lang="en-US" sz="2400" dirty="0"/>
              <a:t>Once again, observe the new ownership percentages.  You can alter these values in the excel sheet and observe how valuation and investment dollars affect dilution. </a:t>
            </a:r>
          </a:p>
          <a:p>
            <a:pPr marL="0" indent="0">
              <a:buNone/>
            </a:pPr>
            <a:endParaRPr lang="en-US" sz="2400" dirty="0"/>
          </a:p>
          <a:p>
            <a:pPr marL="0" indent="0">
              <a:buNone/>
            </a:pPr>
            <a:endParaRPr lang="en-US" dirty="0"/>
          </a:p>
          <a:p>
            <a:endParaRPr lang="en-US" dirty="0"/>
          </a:p>
        </p:txBody>
      </p:sp>
    </p:spTree>
    <p:extLst>
      <p:ext uri="{BB962C8B-B14F-4D97-AF65-F5344CB8AC3E}">
        <p14:creationId xmlns:p14="http://schemas.microsoft.com/office/powerpoint/2010/main" val="3502528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EB0E9-7D8A-4BFB-8F4D-625359B54902}"/>
              </a:ext>
            </a:extLst>
          </p:cNvPr>
          <p:cNvSpPr>
            <a:spLocks noGrp="1"/>
          </p:cNvSpPr>
          <p:nvPr>
            <p:ph type="title"/>
          </p:nvPr>
        </p:nvSpPr>
        <p:spPr>
          <a:xfrm>
            <a:off x="745331" y="0"/>
            <a:ext cx="10515600" cy="1325563"/>
          </a:xfrm>
        </p:spPr>
        <p:txBody>
          <a:bodyPr/>
          <a:lstStyle/>
          <a:p>
            <a:r>
              <a:rPr lang="en-US" dirty="0"/>
              <a:t>How to use this course</a:t>
            </a:r>
          </a:p>
        </p:txBody>
      </p:sp>
      <p:sp>
        <p:nvSpPr>
          <p:cNvPr id="6" name="TextBox 5">
            <a:extLst>
              <a:ext uri="{FF2B5EF4-FFF2-40B4-BE49-F238E27FC236}">
                <a16:creationId xmlns:a16="http://schemas.microsoft.com/office/drawing/2014/main" id="{54B2028B-8F26-4896-B5DE-BA1BE6451577}"/>
              </a:ext>
            </a:extLst>
          </p:cNvPr>
          <p:cNvSpPr txBox="1"/>
          <p:nvPr/>
        </p:nvSpPr>
        <p:spPr>
          <a:xfrm>
            <a:off x="2284519" y="4873050"/>
            <a:ext cx="6042212" cy="369332"/>
          </a:xfrm>
          <a:prstGeom prst="rect">
            <a:avLst/>
          </a:prstGeom>
          <a:noFill/>
        </p:spPr>
        <p:txBody>
          <a:bodyPr wrap="square" rtlCol="0">
            <a:spAutoFit/>
          </a:bodyPr>
          <a:lstStyle/>
          <a:p>
            <a:r>
              <a:rPr lang="en-US" dirty="0"/>
              <a:t>Beginner tip</a:t>
            </a:r>
          </a:p>
        </p:txBody>
      </p:sp>
      <p:sp>
        <p:nvSpPr>
          <p:cNvPr id="7" name="Content Placeholder 6">
            <a:extLst>
              <a:ext uri="{FF2B5EF4-FFF2-40B4-BE49-F238E27FC236}">
                <a16:creationId xmlns:a16="http://schemas.microsoft.com/office/drawing/2014/main" id="{7856DB90-19E5-4EF8-9D6F-10215758C35E}"/>
              </a:ext>
            </a:extLst>
          </p:cNvPr>
          <p:cNvSpPr txBox="1">
            <a:spLocks noGrp="1"/>
          </p:cNvSpPr>
          <p:nvPr>
            <p:ph sz="half" idx="1"/>
          </p:nvPr>
        </p:nvSpPr>
        <p:spPr>
          <a:xfrm>
            <a:off x="838200" y="1825625"/>
            <a:ext cx="10926763" cy="5182957"/>
          </a:xfrm>
          <a:prstGeom prst="rect">
            <a:avLst/>
          </a:prstGeom>
          <a:noFill/>
        </p:spPr>
        <p:txBody>
          <a:bodyPr wrap="square" rtlCol="0">
            <a:spAutoFit/>
          </a:bodyPr>
          <a:lstStyle/>
          <a:p>
            <a:r>
              <a:rPr lang="en-US" dirty="0"/>
              <a:t>This course assumes you have an idea which you have validated through customer discovery and market research. </a:t>
            </a:r>
          </a:p>
          <a:p>
            <a:r>
              <a:rPr lang="en-US" dirty="0"/>
              <a:t>This course also assumes you are new to entrepreneurial ventures and  as such, the course provides some detailed information but highlights beginner tips to focus on so that the content does not becoming overwhelming.  These tips are shown with the following book icon…</a:t>
            </a:r>
          </a:p>
          <a:p>
            <a:endParaRPr lang="en-US" dirty="0"/>
          </a:p>
          <a:p>
            <a:pPr marL="0" indent="0">
              <a:buNone/>
            </a:pPr>
            <a:endParaRPr lang="en-US" dirty="0"/>
          </a:p>
          <a:p>
            <a:endParaRPr lang="en-US" sz="2000" dirty="0"/>
          </a:p>
          <a:p>
            <a:pPr marL="0" indent="0">
              <a:buNone/>
            </a:pPr>
            <a:r>
              <a:rPr lang="en-US" sz="2000" dirty="0"/>
              <a:t>NOTE : Seasoned entrepreneurs may find the content to be simplified and may seek an alternate resource.  This content is meant to be introductory.</a:t>
            </a:r>
          </a:p>
          <a:p>
            <a:pPr marL="0" indent="0">
              <a:buNone/>
            </a:pPr>
            <a:r>
              <a:rPr lang="en-US" dirty="0"/>
              <a:t>  </a:t>
            </a:r>
          </a:p>
        </p:txBody>
      </p:sp>
      <p:pic>
        <p:nvPicPr>
          <p:cNvPr id="11" name="Picture 10" descr="Shape&#10;&#10;Description automatically generated with low confidence">
            <a:extLst>
              <a:ext uri="{FF2B5EF4-FFF2-40B4-BE49-F238E27FC236}">
                <a16:creationId xmlns:a16="http://schemas.microsoft.com/office/drawing/2014/main" id="{77F78CDE-C548-435E-A64F-7886D4D3CF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7287" y="4373128"/>
            <a:ext cx="689835" cy="999845"/>
          </a:xfrm>
          <a:prstGeom prst="rect">
            <a:avLst/>
          </a:prstGeom>
        </p:spPr>
      </p:pic>
    </p:spTree>
    <p:extLst>
      <p:ext uri="{BB962C8B-B14F-4D97-AF65-F5344CB8AC3E}">
        <p14:creationId xmlns:p14="http://schemas.microsoft.com/office/powerpoint/2010/main" val="1405849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 Terms</a:t>
            </a:r>
          </a:p>
        </p:txBody>
      </p:sp>
      <p:sp>
        <p:nvSpPr>
          <p:cNvPr id="8" name="TextBox 7">
            <a:extLst>
              <a:ext uri="{FF2B5EF4-FFF2-40B4-BE49-F238E27FC236}">
                <a16:creationId xmlns:a16="http://schemas.microsoft.com/office/drawing/2014/main" id="{FC0BB17E-2934-4D02-870B-A41B04B48C66}"/>
              </a:ext>
            </a:extLst>
          </p:cNvPr>
          <p:cNvSpPr txBox="1"/>
          <p:nvPr/>
        </p:nvSpPr>
        <p:spPr>
          <a:xfrm>
            <a:off x="357267" y="1693848"/>
            <a:ext cx="11703426" cy="5109091"/>
          </a:xfrm>
          <a:prstGeom prst="rect">
            <a:avLst/>
          </a:prstGeom>
          <a:noFill/>
        </p:spPr>
        <p:txBody>
          <a:bodyPr wrap="square" rtlCol="0">
            <a:spAutoFit/>
          </a:bodyPr>
          <a:lstStyle/>
          <a:p>
            <a:pPr marL="457200" indent="-457200">
              <a:spcAft>
                <a:spcPts val="600"/>
              </a:spcAft>
              <a:buFont typeface="Arial" panose="020B0604020202020204" pitchFamily="34" charset="0"/>
              <a:buChar char="•"/>
            </a:pPr>
            <a:r>
              <a:rPr lang="en-US" sz="2800" dirty="0"/>
              <a:t>Valuation – What your company is worth - </a:t>
            </a:r>
            <a:r>
              <a:rPr lang="en-US" sz="1600" dirty="0"/>
              <a:t>* this is difficult pre-revenue or early stage</a:t>
            </a:r>
          </a:p>
          <a:p>
            <a:pPr marL="457200" indent="-457200">
              <a:spcAft>
                <a:spcPts val="600"/>
              </a:spcAft>
              <a:buFont typeface="Arial" panose="020B0604020202020204" pitchFamily="34" charset="0"/>
              <a:buChar char="•"/>
            </a:pPr>
            <a:r>
              <a:rPr lang="en-US" sz="2800" dirty="0"/>
              <a:t>Liquidation Preference – Multiple of original purchase price on exit </a:t>
            </a:r>
            <a:r>
              <a:rPr lang="en-US" sz="1600" dirty="0"/>
              <a:t>(typically 1x)</a:t>
            </a:r>
          </a:p>
          <a:p>
            <a:pPr marL="457200" indent="-457200">
              <a:spcAft>
                <a:spcPts val="600"/>
              </a:spcAft>
              <a:buFont typeface="Arial" panose="020B0604020202020204" pitchFamily="34" charset="0"/>
              <a:buChar char="•"/>
            </a:pPr>
            <a:r>
              <a:rPr lang="en-US" sz="2800" dirty="0"/>
              <a:t>Participating/Non-participating – How money is returned to investors</a:t>
            </a:r>
          </a:p>
          <a:p>
            <a:pPr marL="457200" indent="-457200">
              <a:spcAft>
                <a:spcPts val="600"/>
              </a:spcAft>
              <a:buFont typeface="Arial" panose="020B0604020202020204" pitchFamily="34" charset="0"/>
              <a:buChar char="•"/>
            </a:pPr>
            <a:r>
              <a:rPr lang="en-US" sz="2800" dirty="0"/>
              <a:t>Anti-Dilution – Prevents founders giving away ownership to make investors share smaller</a:t>
            </a:r>
          </a:p>
          <a:p>
            <a:pPr marL="457200" indent="-457200">
              <a:spcAft>
                <a:spcPts val="600"/>
              </a:spcAft>
              <a:buFont typeface="Arial" panose="020B0604020202020204" pitchFamily="34" charset="0"/>
              <a:buChar char="•"/>
            </a:pPr>
            <a:r>
              <a:rPr lang="en-US" sz="2800" dirty="0"/>
              <a:t>Employee Option Pool – Ownership set aside for key hires at later date</a:t>
            </a:r>
          </a:p>
          <a:p>
            <a:pPr marL="457200" indent="-457200">
              <a:spcAft>
                <a:spcPts val="600"/>
              </a:spcAft>
              <a:buFont typeface="Arial" panose="020B0604020202020204" pitchFamily="34" charset="0"/>
              <a:buChar char="•"/>
            </a:pPr>
            <a:r>
              <a:rPr lang="en-US" sz="2800" dirty="0"/>
              <a:t>Many other detailed terms</a:t>
            </a:r>
          </a:p>
          <a:p>
            <a:pPr lvl="1"/>
            <a:r>
              <a:rPr lang="en-US" dirty="0"/>
              <a:t>	Protective Provisions – List of things you can’t do without investor approval</a:t>
            </a:r>
          </a:p>
          <a:p>
            <a:pPr lvl="2"/>
            <a:r>
              <a:rPr lang="en-US" dirty="0"/>
              <a:t>Warrants – Options for investors to buy more ownership at set price</a:t>
            </a:r>
          </a:p>
          <a:p>
            <a:pPr lvl="1"/>
            <a:r>
              <a:rPr lang="en-US" dirty="0"/>
              <a:t>	Redemption Rights – Investor can force the company to convert</a:t>
            </a:r>
          </a:p>
          <a:p>
            <a:pPr lvl="1"/>
            <a:r>
              <a:rPr lang="en-US" dirty="0"/>
              <a:t>	Information Rights – What company info investors have the right to see</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1927147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 Stock</a:t>
            </a:r>
          </a:p>
        </p:txBody>
      </p:sp>
      <p:sp>
        <p:nvSpPr>
          <p:cNvPr id="4" name="Text Placeholder 4">
            <a:extLst>
              <a:ext uri="{FF2B5EF4-FFF2-40B4-BE49-F238E27FC236}">
                <a16:creationId xmlns:a16="http://schemas.microsoft.com/office/drawing/2014/main" id="{8368D07B-429B-4ED3-8E5F-339277DC7DE5}"/>
              </a:ext>
            </a:extLst>
          </p:cNvPr>
          <p:cNvSpPr txBox="1">
            <a:spLocks/>
          </p:cNvSpPr>
          <p:nvPr/>
        </p:nvSpPr>
        <p:spPr>
          <a:xfrm>
            <a:off x="608706" y="1750219"/>
            <a:ext cx="11005225" cy="421154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Preferred vs Common Stock – Investors get preferred stock; founders get common stock. Preferred puts an order on who gets money first during a liquidation event.</a:t>
            </a:r>
          </a:p>
          <a:p>
            <a:r>
              <a:rPr lang="en-US" dirty="0"/>
              <a:t>Liquidation event – A trigger that causes the company to return money to its shareholders.  This may be voluntary or involuntary.</a:t>
            </a:r>
          </a:p>
          <a:p>
            <a:endParaRPr lang="en-US" dirty="0"/>
          </a:p>
          <a:p>
            <a:endParaRPr lang="en-US" sz="1400" dirty="0"/>
          </a:p>
        </p:txBody>
      </p:sp>
      <p:sp>
        <p:nvSpPr>
          <p:cNvPr id="5" name="TextBox 4">
            <a:extLst>
              <a:ext uri="{FF2B5EF4-FFF2-40B4-BE49-F238E27FC236}">
                <a16:creationId xmlns:a16="http://schemas.microsoft.com/office/drawing/2014/main" id="{F2CB317C-1313-470E-8011-56AA6766DD8F}"/>
              </a:ext>
            </a:extLst>
          </p:cNvPr>
          <p:cNvSpPr txBox="1"/>
          <p:nvPr/>
        </p:nvSpPr>
        <p:spPr>
          <a:xfrm>
            <a:off x="1568801" y="5357393"/>
            <a:ext cx="8489599" cy="369332"/>
          </a:xfrm>
          <a:prstGeom prst="rect">
            <a:avLst/>
          </a:prstGeom>
          <a:noFill/>
        </p:spPr>
        <p:txBody>
          <a:bodyPr wrap="square" rtlCol="0">
            <a:spAutoFit/>
          </a:bodyPr>
          <a:lstStyle/>
          <a:p>
            <a:r>
              <a:rPr lang="en-US" dirty="0"/>
              <a:t>Remember this can get very complicated and may be necessary to get legal advice</a:t>
            </a:r>
          </a:p>
        </p:txBody>
      </p:sp>
      <p:pic>
        <p:nvPicPr>
          <p:cNvPr id="7" name="Picture 6" descr="Shape&#10;&#10;Description automatically generated with low confidence">
            <a:extLst>
              <a:ext uri="{FF2B5EF4-FFF2-40B4-BE49-F238E27FC236}">
                <a16:creationId xmlns:a16="http://schemas.microsoft.com/office/drawing/2014/main" id="{FC26AFF8-82EE-46B1-BE56-591485832F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666" y="5167592"/>
            <a:ext cx="689835" cy="999845"/>
          </a:xfrm>
          <a:prstGeom prst="rect">
            <a:avLst/>
          </a:prstGeom>
        </p:spPr>
      </p:pic>
    </p:spTree>
    <p:extLst>
      <p:ext uri="{BB962C8B-B14F-4D97-AF65-F5344CB8AC3E}">
        <p14:creationId xmlns:p14="http://schemas.microsoft.com/office/powerpoint/2010/main" val="4234957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-Liquidation Terms</a:t>
            </a:r>
          </a:p>
        </p:txBody>
      </p:sp>
      <p:sp>
        <p:nvSpPr>
          <p:cNvPr id="4" name="Text Placeholder 4">
            <a:extLst>
              <a:ext uri="{FF2B5EF4-FFF2-40B4-BE49-F238E27FC236}">
                <a16:creationId xmlns:a16="http://schemas.microsoft.com/office/drawing/2014/main" id="{8368D07B-429B-4ED3-8E5F-339277DC7DE5}"/>
              </a:ext>
            </a:extLst>
          </p:cNvPr>
          <p:cNvSpPr txBox="1">
            <a:spLocks/>
          </p:cNvSpPr>
          <p:nvPr/>
        </p:nvSpPr>
        <p:spPr>
          <a:xfrm>
            <a:off x="608706" y="1750219"/>
            <a:ext cx="11005225" cy="421154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Preference Multiplier</a:t>
            </a:r>
          </a:p>
          <a:p>
            <a:pPr marL="457200" lvl="1" indent="0">
              <a:buNone/>
            </a:pPr>
            <a:r>
              <a:rPr lang="en-US" dirty="0"/>
              <a:t>This value determine the amount an investor must be paid before the common shareholders can receive any remaining money.  For example, a 1x (one time) liquidation preference means that an investor in that round must be paid back at least what they invested bore any common shareholders are paid anything.  Let’s say at your round you invested $1M for 30% of the company.  If the company sells for $1.2M, you receive your $1M back even though 30% of $1.2M is only $360,000. If the company sold for $900,000, you would receive all the proceeds. </a:t>
            </a:r>
          </a:p>
          <a:p>
            <a:pPr marL="457200" lvl="1" indent="0">
              <a:buNone/>
            </a:pPr>
            <a:endParaRPr lang="en-US" dirty="0"/>
          </a:p>
          <a:p>
            <a:pPr marL="457200" lvl="1" indent="0">
              <a:buNone/>
            </a:pPr>
            <a:r>
              <a:rPr lang="en-US" dirty="0"/>
              <a:t>In another example you have a 2x multiplier and the company sells for $3M, you would be eligible for a $2M payment despite only investing $1M.</a:t>
            </a:r>
          </a:p>
          <a:p>
            <a:pPr marL="457200" lvl="1" indent="0">
              <a:buNone/>
            </a:pPr>
            <a:endParaRPr lang="en-US" dirty="0"/>
          </a:p>
          <a:p>
            <a:pPr marL="457200" lvl="1" indent="0">
              <a:buNone/>
            </a:pPr>
            <a:r>
              <a:rPr lang="en-US" dirty="0"/>
              <a:t>Multiplies are typically 1x or 2x but could be as high as 10x.</a:t>
            </a:r>
          </a:p>
          <a:p>
            <a:pPr marL="457200" lvl="1" indent="0">
              <a:buNone/>
            </a:pPr>
            <a:endParaRPr lang="en-US" dirty="0"/>
          </a:p>
          <a:p>
            <a:endParaRPr lang="en-US" dirty="0"/>
          </a:p>
          <a:p>
            <a:endParaRPr lang="en-US" sz="1400" dirty="0"/>
          </a:p>
        </p:txBody>
      </p:sp>
    </p:spTree>
    <p:extLst>
      <p:ext uri="{BB962C8B-B14F-4D97-AF65-F5344CB8AC3E}">
        <p14:creationId xmlns:p14="http://schemas.microsoft.com/office/powerpoint/2010/main" val="10241464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-Liquidation Terms</a:t>
            </a:r>
          </a:p>
        </p:txBody>
      </p:sp>
      <p:sp>
        <p:nvSpPr>
          <p:cNvPr id="4" name="Text Placeholder 4">
            <a:extLst>
              <a:ext uri="{FF2B5EF4-FFF2-40B4-BE49-F238E27FC236}">
                <a16:creationId xmlns:a16="http://schemas.microsoft.com/office/drawing/2014/main" id="{8368D07B-429B-4ED3-8E5F-339277DC7DE5}"/>
              </a:ext>
            </a:extLst>
          </p:cNvPr>
          <p:cNvSpPr txBox="1">
            <a:spLocks/>
          </p:cNvSpPr>
          <p:nvPr/>
        </p:nvSpPr>
        <p:spPr>
          <a:xfrm>
            <a:off x="608706" y="1750219"/>
            <a:ext cx="11005225" cy="421154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Participation</a:t>
            </a:r>
          </a:p>
          <a:p>
            <a:pPr marL="457200" lvl="1" indent="0">
              <a:buNone/>
            </a:pPr>
            <a:r>
              <a:rPr lang="en-US" dirty="0"/>
              <a:t>An investor may have either a participating OR non-participating liquidation preference, separate from the multiplier.  In a non-participating preference, the investor has EITHER the option to exercise the liquidation preference OR convert their shares to preferred shares to common shares such that they have a define percentage of equity and will be paid based on that equity and NOT on the multiplier of investment. </a:t>
            </a:r>
          </a:p>
          <a:p>
            <a:pPr marL="457200" lvl="1" indent="0">
              <a:buNone/>
            </a:pPr>
            <a:endParaRPr lang="en-US" dirty="0"/>
          </a:p>
          <a:p>
            <a:pPr marL="457200" lvl="1" indent="0">
              <a:buNone/>
            </a:pPr>
            <a:r>
              <a:rPr lang="en-US" dirty="0"/>
              <a:t>Preferred to common share conversions are typically 1 to 1. </a:t>
            </a:r>
          </a:p>
          <a:p>
            <a:pPr marL="457200" lvl="1" indent="0">
              <a:buNone/>
            </a:pPr>
            <a:endParaRPr lang="en-US" dirty="0"/>
          </a:p>
          <a:p>
            <a:endParaRPr lang="en-US" dirty="0"/>
          </a:p>
          <a:p>
            <a:endParaRPr lang="en-US" sz="1400" dirty="0"/>
          </a:p>
        </p:txBody>
      </p:sp>
    </p:spTree>
    <p:extLst>
      <p:ext uri="{BB962C8B-B14F-4D97-AF65-F5344CB8AC3E}">
        <p14:creationId xmlns:p14="http://schemas.microsoft.com/office/powerpoint/2010/main" val="254652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-Liquidation Terms</a:t>
            </a:r>
          </a:p>
        </p:txBody>
      </p:sp>
      <p:sp>
        <p:nvSpPr>
          <p:cNvPr id="4" name="Text Placeholder 4">
            <a:extLst>
              <a:ext uri="{FF2B5EF4-FFF2-40B4-BE49-F238E27FC236}">
                <a16:creationId xmlns:a16="http://schemas.microsoft.com/office/drawing/2014/main" id="{8368D07B-429B-4ED3-8E5F-339277DC7DE5}"/>
              </a:ext>
            </a:extLst>
          </p:cNvPr>
          <p:cNvSpPr txBox="1">
            <a:spLocks/>
          </p:cNvSpPr>
          <p:nvPr/>
        </p:nvSpPr>
        <p:spPr>
          <a:xfrm>
            <a:off x="608706" y="1750219"/>
            <a:ext cx="11005225" cy="421154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Participation - This can be VERY confusing, so let’s pencil out an example.</a:t>
            </a:r>
          </a:p>
          <a:p>
            <a:pPr marL="457200" lvl="1" indent="0">
              <a:buNone/>
            </a:pPr>
            <a:endParaRPr lang="en-US" dirty="0"/>
          </a:p>
          <a:p>
            <a:pPr marL="457200" lvl="1" indent="0">
              <a:buNone/>
            </a:pPr>
            <a:r>
              <a:rPr lang="en-US" dirty="0"/>
              <a:t>You invested $1M with a 1x non-participating liquidation preference which listed you as 20% of diluted ownership.  The company sold for $2M.</a:t>
            </a:r>
          </a:p>
          <a:p>
            <a:pPr marL="457200" lvl="1" indent="0">
              <a:buNone/>
            </a:pPr>
            <a:endParaRPr lang="en-US" dirty="0"/>
          </a:p>
          <a:p>
            <a:pPr marL="457200" lvl="1" indent="0">
              <a:buNone/>
            </a:pPr>
            <a:r>
              <a:rPr lang="en-US" dirty="0"/>
              <a:t>You may – exercise your liquidation preference and receive $1M (1x your investment)</a:t>
            </a:r>
          </a:p>
          <a:p>
            <a:pPr marL="457200" lvl="1" indent="0">
              <a:buNone/>
            </a:pPr>
            <a:r>
              <a:rPr lang="en-US" dirty="0"/>
              <a:t>OR you may – convert your shares to hold your 20% equity and then be paid 20% of the $2M sale price or ($400,0000)</a:t>
            </a:r>
          </a:p>
          <a:p>
            <a:pPr marL="457200" lvl="1" indent="0">
              <a:buNone/>
            </a:pPr>
            <a:endParaRPr lang="en-US" dirty="0"/>
          </a:p>
          <a:p>
            <a:pPr marL="457200" lvl="1" indent="0">
              <a:buNone/>
            </a:pPr>
            <a:r>
              <a:rPr lang="en-US" dirty="0"/>
              <a:t>Of course, you would choose to exercise the liquidation….unless the company sells for more than $5M at which 20% of more than $5M will be more than $1M</a:t>
            </a:r>
          </a:p>
          <a:p>
            <a:pPr marL="457200" lvl="1" indent="0">
              <a:buNone/>
            </a:pPr>
            <a:endParaRPr lang="en-US" dirty="0"/>
          </a:p>
          <a:p>
            <a:endParaRPr lang="en-US" dirty="0"/>
          </a:p>
          <a:p>
            <a:endParaRPr lang="en-US" sz="1400" dirty="0"/>
          </a:p>
        </p:txBody>
      </p:sp>
    </p:spTree>
    <p:extLst>
      <p:ext uri="{BB962C8B-B14F-4D97-AF65-F5344CB8AC3E}">
        <p14:creationId xmlns:p14="http://schemas.microsoft.com/office/powerpoint/2010/main" val="29113813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-Liquidation Terms</a:t>
            </a:r>
          </a:p>
        </p:txBody>
      </p:sp>
      <p:sp>
        <p:nvSpPr>
          <p:cNvPr id="4" name="Text Placeholder 4">
            <a:extLst>
              <a:ext uri="{FF2B5EF4-FFF2-40B4-BE49-F238E27FC236}">
                <a16:creationId xmlns:a16="http://schemas.microsoft.com/office/drawing/2014/main" id="{8368D07B-429B-4ED3-8E5F-339277DC7DE5}"/>
              </a:ext>
            </a:extLst>
          </p:cNvPr>
          <p:cNvSpPr txBox="1">
            <a:spLocks/>
          </p:cNvSpPr>
          <p:nvPr/>
        </p:nvSpPr>
        <p:spPr>
          <a:xfrm>
            <a:off x="608706" y="1750219"/>
            <a:ext cx="11005225" cy="421154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Participation – But it gets MORE confusing… NOW</a:t>
            </a:r>
          </a:p>
          <a:p>
            <a:pPr marL="457200" lvl="1" indent="0">
              <a:buNone/>
            </a:pPr>
            <a:endParaRPr lang="en-US" dirty="0"/>
          </a:p>
          <a:p>
            <a:pPr marL="457200" lvl="1" indent="0">
              <a:buNone/>
            </a:pPr>
            <a:r>
              <a:rPr lang="en-US" dirty="0"/>
              <a:t>You invested $1M with a 1x </a:t>
            </a:r>
            <a:r>
              <a:rPr lang="en-US" b="1" dirty="0"/>
              <a:t>participating</a:t>
            </a:r>
            <a:r>
              <a:rPr lang="en-US" dirty="0"/>
              <a:t> liquidation preference which listed you as 20% of diluted ownership.  The company sold for $2M.</a:t>
            </a:r>
          </a:p>
          <a:p>
            <a:pPr marL="457200" lvl="1" indent="0">
              <a:buNone/>
            </a:pPr>
            <a:endParaRPr lang="en-US" dirty="0"/>
          </a:p>
          <a:p>
            <a:pPr marL="457200" lvl="1" indent="0">
              <a:buNone/>
            </a:pPr>
            <a:r>
              <a:rPr lang="en-US" dirty="0"/>
              <a:t>Now you– exercise your liquidation preference and receive $1M (1x your investment)</a:t>
            </a:r>
          </a:p>
          <a:p>
            <a:pPr marL="457200" lvl="1" indent="0">
              <a:buNone/>
            </a:pPr>
            <a:r>
              <a:rPr lang="en-US" dirty="0"/>
              <a:t>PLUS you convert your shares to hold your 20% equity BUT of the remaining proceeds.  So 20% of the $2M - $1M, or 20% of the remaining $1M, so $200,000.</a:t>
            </a:r>
          </a:p>
          <a:p>
            <a:pPr marL="457200" lvl="1" indent="0">
              <a:buNone/>
            </a:pPr>
            <a:endParaRPr lang="en-US" dirty="0"/>
          </a:p>
          <a:p>
            <a:pPr marL="457200" lvl="1" indent="0">
              <a:buNone/>
            </a:pPr>
            <a:r>
              <a:rPr lang="en-US" dirty="0"/>
              <a:t>Thus your final payout is $1.2M.  At the $5M sale price you receive $1M plus 20% of $4M or $800,000, so $1.8M. </a:t>
            </a:r>
          </a:p>
          <a:p>
            <a:pPr marL="457200" lvl="1" indent="0">
              <a:buNone/>
            </a:pPr>
            <a:endParaRPr lang="en-US" dirty="0"/>
          </a:p>
          <a:p>
            <a:endParaRPr lang="en-US" dirty="0"/>
          </a:p>
          <a:p>
            <a:endParaRPr lang="en-US" sz="1400" dirty="0"/>
          </a:p>
        </p:txBody>
      </p:sp>
    </p:spTree>
    <p:extLst>
      <p:ext uri="{BB962C8B-B14F-4D97-AF65-F5344CB8AC3E}">
        <p14:creationId xmlns:p14="http://schemas.microsoft.com/office/powerpoint/2010/main" val="9330444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-Liquidation Terms</a:t>
            </a:r>
          </a:p>
        </p:txBody>
      </p:sp>
      <p:sp>
        <p:nvSpPr>
          <p:cNvPr id="4" name="Text Placeholder 4">
            <a:extLst>
              <a:ext uri="{FF2B5EF4-FFF2-40B4-BE49-F238E27FC236}">
                <a16:creationId xmlns:a16="http://schemas.microsoft.com/office/drawing/2014/main" id="{8368D07B-429B-4ED3-8E5F-339277DC7DE5}"/>
              </a:ext>
            </a:extLst>
          </p:cNvPr>
          <p:cNvSpPr txBox="1">
            <a:spLocks/>
          </p:cNvSpPr>
          <p:nvPr/>
        </p:nvSpPr>
        <p:spPr>
          <a:xfrm>
            <a:off x="608706" y="1750220"/>
            <a:ext cx="11005225" cy="402099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Participation - So, its obvious participating is better, right?</a:t>
            </a:r>
          </a:p>
          <a:p>
            <a:pPr marL="457200" lvl="1" indent="0">
              <a:buNone/>
            </a:pPr>
            <a:endParaRPr lang="en-US" dirty="0"/>
          </a:p>
          <a:p>
            <a:pPr marL="457200" lvl="1" indent="0">
              <a:buNone/>
            </a:pPr>
            <a:r>
              <a:rPr lang="en-US" dirty="0"/>
              <a:t>Well, not really. It depends on the multiplier the sale price and another term we have not yet talked about. </a:t>
            </a:r>
          </a:p>
          <a:p>
            <a:pPr marL="457200" lvl="1" indent="0">
              <a:buNone/>
            </a:pPr>
            <a:endParaRPr lang="en-US" dirty="0"/>
          </a:p>
          <a:p>
            <a:pPr marL="457200" lvl="1" indent="0">
              <a:buNone/>
            </a:pPr>
            <a:r>
              <a:rPr lang="en-US" dirty="0"/>
              <a:t>Participation Caps</a:t>
            </a:r>
          </a:p>
          <a:p>
            <a:pPr marL="457200" lvl="1" indent="0">
              <a:buNone/>
            </a:pPr>
            <a:r>
              <a:rPr lang="en-US" dirty="0"/>
              <a:t>A participation cap was introduced to protect the entrepreneur from outsized payouts.  A cap will typically be a 1 to 3x multiplier.  So our $1M investment with a 1x participating liquidation preference will a 3x participation cap can receive up to $3M in total proceeds.  </a:t>
            </a:r>
          </a:p>
          <a:p>
            <a:pPr marL="457200" lvl="1" indent="0">
              <a:buNone/>
            </a:pPr>
            <a:endParaRPr lang="en-US" sz="1200" dirty="0"/>
          </a:p>
          <a:p>
            <a:pPr marL="457200" lvl="1" indent="0">
              <a:buNone/>
            </a:pPr>
            <a:r>
              <a:rPr lang="en-US" dirty="0"/>
              <a:t>However, the investor may choose to convert and be paid out more based purely on the equity ownership, but they will then be paid in turn with the entrepreneur. </a:t>
            </a:r>
          </a:p>
          <a:p>
            <a:pPr marL="457200" lvl="1" indent="0">
              <a:buNone/>
            </a:pPr>
            <a:endParaRPr lang="en-US" dirty="0"/>
          </a:p>
          <a:p>
            <a:endParaRPr lang="en-US" dirty="0"/>
          </a:p>
          <a:p>
            <a:endParaRPr lang="en-US" sz="1400" dirty="0"/>
          </a:p>
        </p:txBody>
      </p:sp>
    </p:spTree>
    <p:extLst>
      <p:ext uri="{BB962C8B-B14F-4D97-AF65-F5344CB8AC3E}">
        <p14:creationId xmlns:p14="http://schemas.microsoft.com/office/powerpoint/2010/main" val="3528215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-Liquidation Terms</a:t>
            </a:r>
          </a:p>
        </p:txBody>
      </p:sp>
      <p:sp>
        <p:nvSpPr>
          <p:cNvPr id="4" name="Text Placeholder 4">
            <a:extLst>
              <a:ext uri="{FF2B5EF4-FFF2-40B4-BE49-F238E27FC236}">
                <a16:creationId xmlns:a16="http://schemas.microsoft.com/office/drawing/2014/main" id="{8368D07B-429B-4ED3-8E5F-339277DC7DE5}"/>
              </a:ext>
            </a:extLst>
          </p:cNvPr>
          <p:cNvSpPr txBox="1">
            <a:spLocks/>
          </p:cNvSpPr>
          <p:nvPr/>
        </p:nvSpPr>
        <p:spPr>
          <a:xfrm>
            <a:off x="608706" y="1750219"/>
            <a:ext cx="11005225" cy="421154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Participation – Already confusing but there is one more important term</a:t>
            </a:r>
          </a:p>
          <a:p>
            <a:pPr marL="457200" lvl="1" indent="0">
              <a:buNone/>
            </a:pPr>
            <a:endParaRPr lang="en-US" dirty="0"/>
          </a:p>
          <a:p>
            <a:pPr marL="457200" lvl="1" indent="0">
              <a:buNone/>
            </a:pPr>
            <a:r>
              <a:rPr lang="en-US" dirty="0"/>
              <a:t>Seniority – When terms include standard seniority, liquidation preference payouts are paid in order from the last round to the first round.  So later investors have an advantage.  </a:t>
            </a:r>
          </a:p>
          <a:p>
            <a:pPr marL="457200" lvl="1" indent="0">
              <a:buNone/>
            </a:pPr>
            <a:endParaRPr lang="en-US" dirty="0"/>
          </a:p>
          <a:p>
            <a:pPr marL="457200" lvl="1" indent="0">
              <a:buNone/>
            </a:pPr>
            <a:r>
              <a:rPr lang="en-US" dirty="0"/>
              <a:t>But early-stage investors took a bigger risk, shouldn’t they be rewarded.  Well, this is tough because early-stage investors make smaller dollar bets and reply on later stage investors to catapult the company to scale.  Later stage investors are often in a position to provide high value to the company and in return can ask for better terms. </a:t>
            </a:r>
          </a:p>
          <a:p>
            <a:endParaRPr lang="en-US" sz="1400" dirty="0"/>
          </a:p>
        </p:txBody>
      </p:sp>
    </p:spTree>
    <p:extLst>
      <p:ext uri="{BB962C8B-B14F-4D97-AF65-F5344CB8AC3E}">
        <p14:creationId xmlns:p14="http://schemas.microsoft.com/office/powerpoint/2010/main" val="40694795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9F67B4C-EB29-410B-8031-0A235BE3FA1B}"/>
              </a:ext>
            </a:extLst>
          </p:cNvPr>
          <p:cNvSpPr>
            <a:spLocks noGrp="1"/>
          </p:cNvSpPr>
          <p:nvPr>
            <p:ph type="title"/>
          </p:nvPr>
        </p:nvSpPr>
        <p:spPr>
          <a:xfrm>
            <a:off x="76200" y="181409"/>
            <a:ext cx="10515600" cy="725920"/>
          </a:xfrm>
        </p:spPr>
        <p:txBody>
          <a:bodyPr>
            <a:normAutofit/>
          </a:bodyPr>
          <a:lstStyle/>
          <a:p>
            <a:r>
              <a:rPr lang="en-US" dirty="0"/>
              <a:t>3. Recording Ownership –Exit Scenarios</a:t>
            </a:r>
          </a:p>
        </p:txBody>
      </p:sp>
      <p:sp>
        <p:nvSpPr>
          <p:cNvPr id="5" name="Text Placeholder 3">
            <a:extLst>
              <a:ext uri="{FF2B5EF4-FFF2-40B4-BE49-F238E27FC236}">
                <a16:creationId xmlns:a16="http://schemas.microsoft.com/office/drawing/2014/main" id="{3144809C-1AEC-4E45-B2A9-C9A36BD54196}"/>
              </a:ext>
            </a:extLst>
          </p:cNvPr>
          <p:cNvSpPr txBox="1">
            <a:spLocks/>
          </p:cNvSpPr>
          <p:nvPr/>
        </p:nvSpPr>
        <p:spPr>
          <a:xfrm>
            <a:off x="608706" y="1971130"/>
            <a:ext cx="11005225" cy="39906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Let’s look at a few common exit scenarios and see some sample math…..</a:t>
            </a:r>
          </a:p>
          <a:p>
            <a:pPr marL="0" indent="0">
              <a:buNone/>
            </a:pPr>
            <a:endParaRPr lang="en-US" dirty="0"/>
          </a:p>
          <a:p>
            <a:pPr marL="0" indent="0">
              <a:buNone/>
            </a:pPr>
            <a:r>
              <a:rPr lang="en-US" dirty="0"/>
              <a:t>You have agreed to invest $4 million ($10 million post money valuation) which means you have a 40% ownership ($2M/$5M). You are buying preferred equity that can be converted to common stock at your discretion.</a:t>
            </a:r>
          </a:p>
          <a:p>
            <a:pPr marL="0" indent="0">
              <a:buNone/>
            </a:pPr>
            <a:endParaRPr lang="en-US" dirty="0"/>
          </a:p>
          <a:p>
            <a:pPr marL="0" indent="0">
              <a:buNone/>
            </a:pPr>
            <a:endParaRPr lang="en-US" dirty="0"/>
          </a:p>
          <a:p>
            <a:endParaRPr lang="en-US" dirty="0"/>
          </a:p>
        </p:txBody>
      </p:sp>
      <p:sp>
        <p:nvSpPr>
          <p:cNvPr id="7" name="TextBox 6">
            <a:extLst>
              <a:ext uri="{FF2B5EF4-FFF2-40B4-BE49-F238E27FC236}">
                <a16:creationId xmlns:a16="http://schemas.microsoft.com/office/drawing/2014/main" id="{0F918FEB-110B-4BFF-934F-B5DB87F231E1}"/>
              </a:ext>
            </a:extLst>
          </p:cNvPr>
          <p:cNvSpPr txBox="1"/>
          <p:nvPr/>
        </p:nvSpPr>
        <p:spPr>
          <a:xfrm>
            <a:off x="608705" y="4959191"/>
            <a:ext cx="11005225" cy="1077218"/>
          </a:xfrm>
          <a:prstGeom prst="rect">
            <a:avLst/>
          </a:prstGeom>
          <a:noFill/>
        </p:spPr>
        <p:txBody>
          <a:bodyPr wrap="square" rtlCol="0">
            <a:spAutoFit/>
          </a:bodyPr>
          <a:lstStyle/>
          <a:p>
            <a:r>
              <a:rPr lang="en-US" sz="3200" dirty="0"/>
              <a:t>INVESTOR PAYOUT SCENARIOS – so remember what that means if you are the entrepreneur!  </a:t>
            </a:r>
          </a:p>
        </p:txBody>
      </p:sp>
    </p:spTree>
    <p:extLst>
      <p:ext uri="{BB962C8B-B14F-4D97-AF65-F5344CB8AC3E}">
        <p14:creationId xmlns:p14="http://schemas.microsoft.com/office/powerpoint/2010/main" val="101753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3498A50-DDEE-4AB1-9E26-497E5F3D5287}"/>
              </a:ext>
            </a:extLst>
          </p:cNvPr>
          <p:cNvSpPr txBox="1">
            <a:spLocks/>
          </p:cNvSpPr>
          <p:nvPr/>
        </p:nvSpPr>
        <p:spPr>
          <a:xfrm>
            <a:off x="76200" y="181409"/>
            <a:ext cx="10515600" cy="7259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3. Recording Ownership –Exit Scenarios</a:t>
            </a:r>
            <a:endParaRPr lang="en-US" dirty="0"/>
          </a:p>
        </p:txBody>
      </p:sp>
      <p:graphicFrame>
        <p:nvGraphicFramePr>
          <p:cNvPr id="9" name="Table 9">
            <a:extLst>
              <a:ext uri="{FF2B5EF4-FFF2-40B4-BE49-F238E27FC236}">
                <a16:creationId xmlns:a16="http://schemas.microsoft.com/office/drawing/2014/main" id="{5F549FDC-032B-4F2A-B948-69DE8E16DE24}"/>
              </a:ext>
            </a:extLst>
          </p:cNvPr>
          <p:cNvGraphicFramePr>
            <a:graphicFrameLocks noGrp="1"/>
          </p:cNvGraphicFramePr>
          <p:nvPr>
            <p:ph idx="1"/>
            <p:extLst>
              <p:ext uri="{D42A27DB-BD31-4B8C-83A1-F6EECF244321}">
                <p14:modId xmlns:p14="http://schemas.microsoft.com/office/powerpoint/2010/main" val="1726355273"/>
              </p:ext>
            </p:extLst>
          </p:nvPr>
        </p:nvGraphicFramePr>
        <p:xfrm>
          <a:off x="766058" y="1970223"/>
          <a:ext cx="10659883" cy="4206240"/>
        </p:xfrm>
        <a:graphic>
          <a:graphicData uri="http://schemas.openxmlformats.org/drawingml/2006/table">
            <a:tbl>
              <a:tblPr firstRow="1" bandRow="1">
                <a:tableStyleId>{10A1B5D5-9B99-4C35-A422-299274C87663}</a:tableStyleId>
              </a:tblPr>
              <a:tblGrid>
                <a:gridCol w="1514610">
                  <a:extLst>
                    <a:ext uri="{9D8B030D-6E8A-4147-A177-3AD203B41FA5}">
                      <a16:colId xmlns:a16="http://schemas.microsoft.com/office/drawing/2014/main" val="955854786"/>
                    </a:ext>
                  </a:extLst>
                </a:gridCol>
                <a:gridCol w="2618990">
                  <a:extLst>
                    <a:ext uri="{9D8B030D-6E8A-4147-A177-3AD203B41FA5}">
                      <a16:colId xmlns:a16="http://schemas.microsoft.com/office/drawing/2014/main" val="3933477884"/>
                    </a:ext>
                  </a:extLst>
                </a:gridCol>
                <a:gridCol w="3082464">
                  <a:extLst>
                    <a:ext uri="{9D8B030D-6E8A-4147-A177-3AD203B41FA5}">
                      <a16:colId xmlns:a16="http://schemas.microsoft.com/office/drawing/2014/main" val="3821751539"/>
                    </a:ext>
                  </a:extLst>
                </a:gridCol>
                <a:gridCol w="3443819">
                  <a:extLst>
                    <a:ext uri="{9D8B030D-6E8A-4147-A177-3AD203B41FA5}">
                      <a16:colId xmlns:a16="http://schemas.microsoft.com/office/drawing/2014/main" val="1653940324"/>
                    </a:ext>
                  </a:extLst>
                </a:gridCol>
              </a:tblGrid>
              <a:tr h="370840">
                <a:tc>
                  <a:txBody>
                    <a:bodyPr/>
                    <a:lstStyle/>
                    <a:p>
                      <a:pPr algn="ctr"/>
                      <a:r>
                        <a:rPr lang="en-US" dirty="0"/>
                        <a:t>Sale Price</a:t>
                      </a:r>
                    </a:p>
                  </a:txBody>
                  <a:tcPr/>
                </a:tc>
                <a:tc>
                  <a:txBody>
                    <a:bodyPr/>
                    <a:lstStyle/>
                    <a:p>
                      <a:pPr algn="ctr"/>
                      <a:r>
                        <a:rPr lang="en-US" dirty="0"/>
                        <a:t>1x liquid </a:t>
                      </a:r>
                      <a:r>
                        <a:rPr lang="en-US" dirty="0" err="1"/>
                        <a:t>pref</a:t>
                      </a:r>
                      <a:endParaRPr lang="en-US" dirty="0"/>
                    </a:p>
                    <a:p>
                      <a:pPr algn="ctr"/>
                      <a:r>
                        <a:rPr lang="en-US" dirty="0"/>
                        <a:t>No participation</a:t>
                      </a:r>
                    </a:p>
                  </a:txBody>
                  <a:tcPr/>
                </a:tc>
                <a:tc>
                  <a:txBody>
                    <a:bodyPr/>
                    <a:lstStyle/>
                    <a:p>
                      <a:pPr algn="ctr"/>
                      <a:r>
                        <a:rPr lang="en-US" dirty="0"/>
                        <a:t>1x liquid </a:t>
                      </a:r>
                      <a:r>
                        <a:rPr lang="en-US" dirty="0" err="1"/>
                        <a:t>pref</a:t>
                      </a:r>
                      <a:endParaRPr lang="en-US" dirty="0"/>
                    </a:p>
                    <a:p>
                      <a:pPr algn="ctr"/>
                      <a:r>
                        <a:rPr lang="en-US" dirty="0"/>
                        <a:t>Participation</a:t>
                      </a:r>
                    </a:p>
                    <a:p>
                      <a:pPr algn="ctr"/>
                      <a:r>
                        <a:rPr lang="en-US" dirty="0"/>
                        <a:t>With 3x cap</a:t>
                      </a:r>
                    </a:p>
                    <a:p>
                      <a:pPr algn="ctr"/>
                      <a:endParaRPr lang="en-US" dirty="0"/>
                    </a:p>
                  </a:txBody>
                  <a:tcPr/>
                </a:tc>
                <a:tc>
                  <a:txBody>
                    <a:bodyPr/>
                    <a:lstStyle/>
                    <a:p>
                      <a:pPr algn="ctr"/>
                      <a:r>
                        <a:rPr lang="en-US" dirty="0"/>
                        <a:t>3x liquid </a:t>
                      </a:r>
                      <a:r>
                        <a:rPr lang="en-US" dirty="0" err="1"/>
                        <a:t>pref</a:t>
                      </a:r>
                      <a:endParaRPr lang="en-US" dirty="0"/>
                    </a:p>
                    <a:p>
                      <a:pPr algn="ctr"/>
                      <a:r>
                        <a:rPr lang="en-US" dirty="0"/>
                        <a:t>Participation</a:t>
                      </a:r>
                    </a:p>
                    <a:p>
                      <a:pPr algn="ctr"/>
                      <a:r>
                        <a:rPr lang="en-US" dirty="0"/>
                        <a:t>With no cap</a:t>
                      </a:r>
                    </a:p>
                    <a:p>
                      <a:pPr algn="ctr"/>
                      <a:endParaRPr lang="en-US" dirty="0"/>
                    </a:p>
                  </a:txBody>
                  <a:tcPr/>
                </a:tc>
                <a:extLst>
                  <a:ext uri="{0D108BD9-81ED-4DB2-BD59-A6C34878D82A}">
                    <a16:rowId xmlns:a16="http://schemas.microsoft.com/office/drawing/2014/main" val="3097670034"/>
                  </a:ext>
                </a:extLst>
              </a:tr>
              <a:tr h="370840">
                <a:tc>
                  <a:txBody>
                    <a:bodyPr/>
                    <a:lstStyle/>
                    <a:p>
                      <a:pPr algn="ctr"/>
                      <a:r>
                        <a:rPr lang="en-US" dirty="0"/>
                        <a:t>$2M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$2M</a:t>
                      </a:r>
                    </a:p>
                    <a:p>
                      <a:pPr algn="ctr"/>
                      <a:endParaRPr lang="en-US"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$2M</a:t>
                      </a:r>
                    </a:p>
                    <a:p>
                      <a:pPr algn="ctr"/>
                      <a:endParaRPr lang="en-US" b="1"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$2M</a:t>
                      </a:r>
                    </a:p>
                  </a:txBody>
                  <a:tcPr/>
                </a:tc>
                <a:extLst>
                  <a:ext uri="{0D108BD9-81ED-4DB2-BD59-A6C34878D82A}">
                    <a16:rowId xmlns:a16="http://schemas.microsoft.com/office/drawing/2014/main" val="2284007284"/>
                  </a:ext>
                </a:extLst>
              </a:tr>
              <a:tr h="370840">
                <a:tc>
                  <a:txBody>
                    <a:bodyPr/>
                    <a:lstStyle/>
                    <a:p>
                      <a:pPr algn="ctr"/>
                      <a:r>
                        <a:rPr lang="en-US" dirty="0"/>
                        <a:t>$10M</a:t>
                      </a:r>
                    </a:p>
                  </a:txBody>
                  <a:tcPr/>
                </a:tc>
                <a:tc>
                  <a:txBody>
                    <a:bodyPr/>
                    <a:lstStyle/>
                    <a:p>
                      <a:pPr algn="ctr"/>
                      <a:r>
                        <a:rPr lang="en-US" dirty="0"/>
                        <a:t>$4M </a:t>
                      </a:r>
                    </a:p>
                    <a:p>
                      <a:pPr algn="ctr"/>
                      <a:r>
                        <a:rPr lang="en-US" dirty="0"/>
                        <a:t>OR </a:t>
                      </a:r>
                    </a:p>
                    <a:p>
                      <a:pPr algn="ctr"/>
                      <a:r>
                        <a:rPr lang="en-US" dirty="0"/>
                        <a:t>(40% of $10M= </a:t>
                      </a:r>
                      <a:r>
                        <a:rPr lang="en-US" b="1" dirty="0"/>
                        <a:t>$4M</a:t>
                      </a:r>
                      <a:r>
                        <a:rPr lang="en-US" dirty="0"/>
                        <a:t>)</a:t>
                      </a:r>
                    </a:p>
                  </a:txBody>
                  <a:tcPr/>
                </a:tc>
                <a:tc>
                  <a:txBody>
                    <a:bodyPr/>
                    <a:lstStyle/>
                    <a:p>
                      <a:pPr algn="ctr"/>
                      <a:r>
                        <a:rPr lang="en-US" dirty="0"/>
                        <a:t>$4M + (40% of $6M)= </a:t>
                      </a:r>
                      <a:r>
                        <a:rPr lang="en-US" b="1" dirty="0"/>
                        <a:t>$6.4M</a:t>
                      </a:r>
                    </a:p>
                    <a:p>
                      <a:pPr algn="ctr"/>
                      <a:r>
                        <a:rPr lang="en-US" dirty="0"/>
                        <a:t>OR</a:t>
                      </a:r>
                    </a:p>
                    <a:p>
                      <a:pPr algn="ctr"/>
                      <a:r>
                        <a:rPr lang="en-US" dirty="0"/>
                        <a:t>(40% of 10M = $4M)</a:t>
                      </a:r>
                    </a:p>
                  </a:txBody>
                  <a:tcPr/>
                </a:tc>
                <a:tc>
                  <a:txBody>
                    <a:bodyPr/>
                    <a:lstStyle/>
                    <a:p>
                      <a:pPr algn="ctr"/>
                      <a:r>
                        <a:rPr lang="en-US" dirty="0"/>
                        <a:t>$4M *3 = $12M, but it only sold for </a:t>
                      </a:r>
                      <a:r>
                        <a:rPr lang="en-US" b="1" dirty="0"/>
                        <a:t>$10M</a:t>
                      </a:r>
                    </a:p>
                    <a:p>
                      <a:pPr algn="ctr"/>
                      <a:r>
                        <a:rPr lang="en-US" dirty="0"/>
                        <a:t>No possibility to convert</a:t>
                      </a:r>
                    </a:p>
                  </a:txBody>
                  <a:tcPr/>
                </a:tc>
                <a:extLst>
                  <a:ext uri="{0D108BD9-81ED-4DB2-BD59-A6C34878D82A}">
                    <a16:rowId xmlns:a16="http://schemas.microsoft.com/office/drawing/2014/main" val="3105674391"/>
                  </a:ext>
                </a:extLst>
              </a:tr>
              <a:tr h="370840">
                <a:tc>
                  <a:txBody>
                    <a:bodyPr/>
                    <a:lstStyle/>
                    <a:p>
                      <a:pPr algn="ctr"/>
                      <a:r>
                        <a:rPr lang="en-US" dirty="0"/>
                        <a:t>$50</a:t>
                      </a:r>
                    </a:p>
                  </a:txBody>
                  <a:tcPr/>
                </a:tc>
                <a:tc>
                  <a:txBody>
                    <a:bodyPr/>
                    <a:lstStyle/>
                    <a:p>
                      <a:pPr algn="ctr"/>
                      <a:r>
                        <a:rPr lang="en-US" dirty="0"/>
                        <a:t>$4M </a:t>
                      </a:r>
                    </a:p>
                    <a:p>
                      <a:pPr algn="ctr"/>
                      <a:r>
                        <a:rPr lang="en-US" dirty="0"/>
                        <a:t>OR </a:t>
                      </a:r>
                    </a:p>
                    <a:p>
                      <a:pPr algn="ctr"/>
                      <a:r>
                        <a:rPr lang="en-US" dirty="0"/>
                        <a:t>(40% of $50 = </a:t>
                      </a:r>
                      <a:r>
                        <a:rPr lang="en-US" b="1" dirty="0"/>
                        <a:t>$20M</a:t>
                      </a:r>
                      <a:r>
                        <a:rPr lang="en-US" dirty="0"/>
                        <a:t>)</a:t>
                      </a:r>
                    </a:p>
                  </a:txBody>
                  <a:tcPr/>
                </a:tc>
                <a:tc>
                  <a:txBody>
                    <a:bodyPr/>
                    <a:lstStyle/>
                    <a:p>
                      <a:pPr algn="ctr"/>
                      <a:r>
                        <a:rPr lang="en-US" dirty="0"/>
                        <a:t>$4M + (40% of 46M) = $22.4M but you are capped at $4M*3 so $12M</a:t>
                      </a:r>
                    </a:p>
                    <a:p>
                      <a:pPr algn="ctr"/>
                      <a:r>
                        <a:rPr lang="en-US" dirty="0"/>
                        <a:t>OR</a:t>
                      </a:r>
                    </a:p>
                    <a:p>
                      <a:pPr algn="ctr"/>
                      <a:r>
                        <a:rPr lang="en-US" dirty="0"/>
                        <a:t>(40% Of $50M)= </a:t>
                      </a:r>
                      <a:r>
                        <a:rPr lang="en-US" b="1" dirty="0"/>
                        <a:t>$20M</a:t>
                      </a:r>
                    </a:p>
                  </a:txBody>
                  <a:tcPr/>
                </a:tc>
                <a:tc>
                  <a:txBody>
                    <a:bodyPr/>
                    <a:lstStyle/>
                    <a:p>
                      <a:pPr algn="ctr"/>
                      <a:r>
                        <a:rPr lang="en-US" dirty="0"/>
                        <a:t>$4M*3 = $12M + (40% of $38M) = </a:t>
                      </a:r>
                      <a:r>
                        <a:rPr lang="en-US" b="1" dirty="0"/>
                        <a:t>$27.2M</a:t>
                      </a:r>
                    </a:p>
                    <a:p>
                      <a:pPr algn="ctr"/>
                      <a:r>
                        <a:rPr lang="en-US" dirty="0"/>
                        <a:t>OR</a:t>
                      </a:r>
                    </a:p>
                    <a:p>
                      <a:pPr algn="ctr"/>
                      <a:r>
                        <a:rPr lang="en-US" dirty="0"/>
                        <a:t>40% of $50M = $20M</a:t>
                      </a:r>
                    </a:p>
                  </a:txBody>
                  <a:tcPr/>
                </a:tc>
                <a:extLst>
                  <a:ext uri="{0D108BD9-81ED-4DB2-BD59-A6C34878D82A}">
                    <a16:rowId xmlns:a16="http://schemas.microsoft.com/office/drawing/2014/main" val="3891600317"/>
                  </a:ext>
                </a:extLst>
              </a:tr>
            </a:tbl>
          </a:graphicData>
        </a:graphic>
      </p:graphicFrame>
    </p:spTree>
    <p:extLst>
      <p:ext uri="{BB962C8B-B14F-4D97-AF65-F5344CB8AC3E}">
        <p14:creationId xmlns:p14="http://schemas.microsoft.com/office/powerpoint/2010/main" val="2450793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7DF266-F8F3-4960-A5B3-46FBEC258673}"/>
              </a:ext>
            </a:extLst>
          </p:cNvPr>
          <p:cNvSpPr>
            <a:spLocks noGrp="1"/>
          </p:cNvSpPr>
          <p:nvPr>
            <p:ph type="title"/>
          </p:nvPr>
        </p:nvSpPr>
        <p:spPr>
          <a:xfrm>
            <a:off x="509588" y="18255"/>
            <a:ext cx="10327481" cy="1325563"/>
          </a:xfrm>
        </p:spPr>
        <p:txBody>
          <a:bodyPr/>
          <a:lstStyle/>
          <a:p>
            <a:r>
              <a:rPr lang="en-US" dirty="0"/>
              <a:t>Financial aspects of starting a business….</a:t>
            </a:r>
          </a:p>
        </p:txBody>
      </p:sp>
      <p:sp>
        <p:nvSpPr>
          <p:cNvPr id="5" name="Content Placeholder 4">
            <a:extLst>
              <a:ext uri="{FF2B5EF4-FFF2-40B4-BE49-F238E27FC236}">
                <a16:creationId xmlns:a16="http://schemas.microsoft.com/office/drawing/2014/main" id="{02C4083A-1DFA-48E4-B97B-379A43853A99}"/>
              </a:ext>
            </a:extLst>
          </p:cNvPr>
          <p:cNvSpPr>
            <a:spLocks noGrp="1"/>
          </p:cNvSpPr>
          <p:nvPr>
            <p:ph sz="half" idx="1"/>
          </p:nvPr>
        </p:nvSpPr>
        <p:spPr/>
        <p:txBody>
          <a:bodyPr>
            <a:normAutofit fontScale="92500" lnSpcReduction="10000"/>
          </a:bodyPr>
          <a:lstStyle/>
          <a:p>
            <a:pPr marL="514350" indent="-514350">
              <a:buFont typeface="+mj-lt"/>
              <a:buAutoNum type="arabicPeriod"/>
            </a:pPr>
            <a:r>
              <a:rPr lang="en-US" dirty="0"/>
              <a:t>Selecting a business model</a:t>
            </a:r>
          </a:p>
          <a:p>
            <a:pPr lvl="1"/>
            <a:r>
              <a:rPr lang="en-US" dirty="0"/>
              <a:t>Financial statements</a:t>
            </a:r>
          </a:p>
          <a:p>
            <a:pPr lvl="1"/>
            <a:r>
              <a:rPr lang="en-US" dirty="0"/>
              <a:t>Creating a forecast model</a:t>
            </a:r>
          </a:p>
          <a:p>
            <a:pPr marL="514350" indent="-514350">
              <a:buFont typeface="+mj-lt"/>
              <a:buAutoNum type="arabicPeriod"/>
            </a:pPr>
            <a:endParaRPr lang="en-US" dirty="0"/>
          </a:p>
          <a:p>
            <a:pPr marL="514350" indent="-514350">
              <a:buFont typeface="+mj-lt"/>
              <a:buAutoNum type="arabicPeriod"/>
            </a:pPr>
            <a:r>
              <a:rPr lang="en-US" dirty="0"/>
              <a:t>Selecting a legal entity</a:t>
            </a:r>
          </a:p>
          <a:p>
            <a:pPr lvl="1"/>
            <a:r>
              <a:rPr lang="en-US" dirty="0"/>
              <a:t>What type</a:t>
            </a:r>
          </a:p>
          <a:p>
            <a:pPr lvl="1"/>
            <a:r>
              <a:rPr lang="en-US" dirty="0"/>
              <a:t>What are the pros/cons</a:t>
            </a:r>
          </a:p>
          <a:p>
            <a:pPr marL="914400" lvl="1" indent="-457200">
              <a:buFont typeface="+mj-lt"/>
              <a:buAutoNum type="arabicPeriod"/>
            </a:pPr>
            <a:endParaRPr lang="en-US" dirty="0">
              <a:sym typeface="Wingdings" panose="05000000000000000000" pitchFamily="2" charset="2"/>
            </a:endParaRPr>
          </a:p>
          <a:p>
            <a:pPr marL="514350" indent="-514350">
              <a:buFont typeface="+mj-lt"/>
              <a:buAutoNum type="arabicPeriod"/>
            </a:pPr>
            <a:r>
              <a:rPr lang="en-US" dirty="0"/>
              <a:t>Recording ownership</a:t>
            </a:r>
          </a:p>
          <a:p>
            <a:pPr lvl="1"/>
            <a:r>
              <a:rPr lang="en-US" dirty="0"/>
              <a:t>Cap tables</a:t>
            </a:r>
          </a:p>
          <a:p>
            <a:pPr lvl="1"/>
            <a:r>
              <a:rPr lang="en-US" dirty="0"/>
              <a:t>Types of funding</a:t>
            </a:r>
          </a:p>
          <a:p>
            <a:endParaRPr lang="en-US" dirty="0">
              <a:sym typeface="Wingdings" panose="05000000000000000000" pitchFamily="2" charset="2"/>
            </a:endParaRPr>
          </a:p>
        </p:txBody>
      </p:sp>
      <p:sp>
        <p:nvSpPr>
          <p:cNvPr id="6" name="Content Placeholder 5">
            <a:extLst>
              <a:ext uri="{FF2B5EF4-FFF2-40B4-BE49-F238E27FC236}">
                <a16:creationId xmlns:a16="http://schemas.microsoft.com/office/drawing/2014/main" id="{FA7E34FD-5CA2-4ED3-A441-8875E0F41E41}"/>
              </a:ext>
            </a:extLst>
          </p:cNvPr>
          <p:cNvSpPr>
            <a:spLocks noGrp="1"/>
          </p:cNvSpPr>
          <p:nvPr>
            <p:ph sz="half" idx="2"/>
          </p:nvPr>
        </p:nvSpPr>
        <p:spPr/>
        <p:txBody>
          <a:bodyPr>
            <a:normAutofit fontScale="92500" lnSpcReduction="10000"/>
          </a:bodyPr>
          <a:lstStyle/>
          <a:p>
            <a:pPr marL="514350" indent="-514350">
              <a:buFont typeface="+mj-lt"/>
              <a:buAutoNum type="arabicPeriod" startAt="4"/>
            </a:pPr>
            <a:r>
              <a:rPr lang="en-US" dirty="0"/>
              <a:t>Metrics to measure?</a:t>
            </a:r>
          </a:p>
          <a:p>
            <a:pPr lvl="1"/>
            <a:r>
              <a:rPr lang="en-US" dirty="0"/>
              <a:t>KPIs</a:t>
            </a:r>
          </a:p>
          <a:p>
            <a:pPr lvl="1"/>
            <a:r>
              <a:rPr lang="en-US" dirty="0"/>
              <a:t>Investor communications</a:t>
            </a:r>
          </a:p>
          <a:p>
            <a:pPr marL="457200" lvl="1" indent="0">
              <a:buNone/>
            </a:pPr>
            <a:endParaRPr lang="en-US" dirty="0"/>
          </a:p>
          <a:p>
            <a:pPr marL="514350" indent="-514350">
              <a:buFont typeface="+mj-lt"/>
              <a:buAutoNum type="arabicPeriod" startAt="5"/>
            </a:pPr>
            <a:r>
              <a:rPr lang="en-US" dirty="0"/>
              <a:t>What can go wrong?</a:t>
            </a:r>
          </a:p>
          <a:p>
            <a:pPr lvl="1"/>
            <a:r>
              <a:rPr lang="en-US" dirty="0"/>
              <a:t>Examples</a:t>
            </a:r>
          </a:p>
          <a:p>
            <a:pPr marL="457200" lvl="1" indent="0">
              <a:buNone/>
            </a:pPr>
            <a:endParaRPr lang="en-US" dirty="0"/>
          </a:p>
          <a:p>
            <a:pPr lvl="1"/>
            <a:endParaRPr lang="en-US" dirty="0"/>
          </a:p>
        </p:txBody>
      </p:sp>
    </p:spTree>
    <p:extLst>
      <p:ext uri="{BB962C8B-B14F-4D97-AF65-F5344CB8AC3E}">
        <p14:creationId xmlns:p14="http://schemas.microsoft.com/office/powerpoint/2010/main" val="5116865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3498A50-DDEE-4AB1-9E26-497E5F3D5287}"/>
              </a:ext>
            </a:extLst>
          </p:cNvPr>
          <p:cNvSpPr txBox="1">
            <a:spLocks/>
          </p:cNvSpPr>
          <p:nvPr/>
        </p:nvSpPr>
        <p:spPr>
          <a:xfrm>
            <a:off x="76200" y="181409"/>
            <a:ext cx="10515600" cy="7259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3. Recording Ownership –Exit Scenarios</a:t>
            </a:r>
            <a:endParaRPr lang="en-US" dirty="0"/>
          </a:p>
        </p:txBody>
      </p:sp>
      <p:sp>
        <p:nvSpPr>
          <p:cNvPr id="4" name="Content Placeholder 3">
            <a:extLst>
              <a:ext uri="{FF2B5EF4-FFF2-40B4-BE49-F238E27FC236}">
                <a16:creationId xmlns:a16="http://schemas.microsoft.com/office/drawing/2014/main" id="{DC00B19D-E685-4371-BEEB-8FB0B554F9F0}"/>
              </a:ext>
            </a:extLst>
          </p:cNvPr>
          <p:cNvSpPr>
            <a:spLocks noGrp="1"/>
          </p:cNvSpPr>
          <p:nvPr>
            <p:ph idx="1"/>
          </p:nvPr>
        </p:nvSpPr>
        <p:spPr>
          <a:xfrm>
            <a:off x="838200" y="1825625"/>
            <a:ext cx="10515600" cy="4030889"/>
          </a:xfrm>
        </p:spPr>
        <p:txBody>
          <a:bodyPr>
            <a:normAutofit fontScale="85000" lnSpcReduction="10000"/>
          </a:bodyPr>
          <a:lstStyle/>
          <a:p>
            <a:r>
              <a:rPr lang="en-US" dirty="0"/>
              <a:t>From the previous slide if the company exits at or below your investment, it really doesn’t matter what your terms were</a:t>
            </a:r>
          </a:p>
          <a:p>
            <a:endParaRPr lang="en-US" dirty="0"/>
          </a:p>
          <a:p>
            <a:r>
              <a:rPr lang="en-US" dirty="0"/>
              <a:t>If the company exits for a modest amount above your investment it can matter.</a:t>
            </a:r>
          </a:p>
          <a:p>
            <a:endParaRPr lang="en-US" dirty="0"/>
          </a:p>
          <a:p>
            <a:r>
              <a:rPr lang="en-US" dirty="0"/>
              <a:t>If the company exits for a large amount above your investment, it will likely matter greatly.</a:t>
            </a:r>
          </a:p>
          <a:p>
            <a:endParaRPr lang="en-US" dirty="0"/>
          </a:p>
          <a:p>
            <a:r>
              <a:rPr lang="en-US" dirty="0"/>
              <a:t>However, it is impossible to know, so when selecting terms it is important to have an idea of what your exit might look like so you can do some math in advance. </a:t>
            </a:r>
          </a:p>
        </p:txBody>
      </p:sp>
      <p:sp>
        <p:nvSpPr>
          <p:cNvPr id="6" name="TextBox 5">
            <a:extLst>
              <a:ext uri="{FF2B5EF4-FFF2-40B4-BE49-F238E27FC236}">
                <a16:creationId xmlns:a16="http://schemas.microsoft.com/office/drawing/2014/main" id="{FF296450-A9F0-46B8-9480-8351CC7BB316}"/>
              </a:ext>
            </a:extLst>
          </p:cNvPr>
          <p:cNvSpPr txBox="1"/>
          <p:nvPr/>
        </p:nvSpPr>
        <p:spPr>
          <a:xfrm>
            <a:off x="1832667" y="5709102"/>
            <a:ext cx="9706211" cy="923330"/>
          </a:xfrm>
          <a:prstGeom prst="rect">
            <a:avLst/>
          </a:prstGeom>
          <a:noFill/>
        </p:spPr>
        <p:txBody>
          <a:bodyPr wrap="square" rtlCol="0">
            <a:spAutoFit/>
          </a:bodyPr>
          <a:lstStyle/>
          <a:p>
            <a:r>
              <a:rPr lang="en-US" dirty="0"/>
              <a:t>Venture Capital firm want to make money, but they also want entrepreneurs to do well.  Remember as your company does well, you may have an opportunity to restructure, but the terms in the term sheet are legally binding.</a:t>
            </a:r>
          </a:p>
        </p:txBody>
      </p:sp>
      <p:pic>
        <p:nvPicPr>
          <p:cNvPr id="7" name="Picture 6" descr="Shape&#10;&#10;Description automatically generated with low confidence">
            <a:extLst>
              <a:ext uri="{FF2B5EF4-FFF2-40B4-BE49-F238E27FC236}">
                <a16:creationId xmlns:a16="http://schemas.microsoft.com/office/drawing/2014/main" id="{A391479E-221A-4965-9808-6C83ACBABB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516" y="5670845"/>
            <a:ext cx="689835" cy="999845"/>
          </a:xfrm>
          <a:prstGeom prst="rect">
            <a:avLst/>
          </a:prstGeom>
        </p:spPr>
      </p:pic>
    </p:spTree>
    <p:extLst>
      <p:ext uri="{BB962C8B-B14F-4D97-AF65-F5344CB8AC3E}">
        <p14:creationId xmlns:p14="http://schemas.microsoft.com/office/powerpoint/2010/main" val="13710640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FD1B-DFD8-4A99-BD0A-65333FB19B2B}"/>
              </a:ext>
            </a:extLst>
          </p:cNvPr>
          <p:cNvSpPr>
            <a:spLocks noGrp="1"/>
          </p:cNvSpPr>
          <p:nvPr>
            <p:ph type="title"/>
          </p:nvPr>
        </p:nvSpPr>
        <p:spPr>
          <a:xfrm>
            <a:off x="0" y="0"/>
            <a:ext cx="10515600" cy="1325563"/>
          </a:xfrm>
        </p:spPr>
        <p:txBody>
          <a:bodyPr/>
          <a:lstStyle/>
          <a:p>
            <a:r>
              <a:rPr lang="en-US" dirty="0"/>
              <a:t>4. Metrics to Measure</a:t>
            </a:r>
          </a:p>
        </p:txBody>
      </p:sp>
      <p:sp>
        <p:nvSpPr>
          <p:cNvPr id="27" name="TextBox 26">
            <a:extLst>
              <a:ext uri="{FF2B5EF4-FFF2-40B4-BE49-F238E27FC236}">
                <a16:creationId xmlns:a16="http://schemas.microsoft.com/office/drawing/2014/main" id="{46D8630F-70B4-4352-ADE6-15155D58B0BA}"/>
              </a:ext>
            </a:extLst>
          </p:cNvPr>
          <p:cNvSpPr txBox="1"/>
          <p:nvPr/>
        </p:nvSpPr>
        <p:spPr>
          <a:xfrm>
            <a:off x="177799" y="1325563"/>
            <a:ext cx="11462657" cy="4585871"/>
          </a:xfrm>
          <a:prstGeom prst="rect">
            <a:avLst/>
          </a:prstGeom>
          <a:noFill/>
        </p:spPr>
        <p:txBody>
          <a:bodyPr wrap="square">
            <a:spAutoFit/>
          </a:bodyPr>
          <a:lstStyle/>
          <a:p>
            <a:r>
              <a:rPr lang="en-US" sz="2000" dirty="0"/>
              <a:t>Each business will be different, and it is critical to select the correct metrics that help you understand if your operations are supporting your company’s goals and if not which levers to pull on to make a correction. </a:t>
            </a:r>
          </a:p>
          <a:p>
            <a:pPr>
              <a:buFont typeface="Arial" panose="020B0604020202020204" pitchFamily="34" charset="0"/>
              <a:buChar char="•"/>
            </a:pPr>
            <a:endParaRPr lang="en-US" dirty="0"/>
          </a:p>
          <a:p>
            <a:r>
              <a:rPr lang="en-US" dirty="0"/>
              <a:t>Some Key Metrics to consider:</a:t>
            </a:r>
          </a:p>
          <a:p>
            <a:pPr marL="285750" indent="-285750">
              <a:buFont typeface="Arial" panose="020B0604020202020204" pitchFamily="34" charset="0"/>
              <a:buChar char="•"/>
            </a:pPr>
            <a:r>
              <a:rPr lang="en-US" b="1" dirty="0"/>
              <a:t>Customer acquisition cost (CAC)</a:t>
            </a:r>
            <a:r>
              <a:rPr lang="en-US" dirty="0"/>
              <a:t> – Cost to get one customer to use your product or service, often from marketing, you can get a low acquisition cost from something like a Groupon but get low revenue per customer, so be careful</a:t>
            </a:r>
            <a:endParaRPr lang="en-US" b="1" dirty="0"/>
          </a:p>
          <a:p>
            <a:pPr marL="285750" indent="-285750">
              <a:buFont typeface="Arial" panose="020B0604020202020204" pitchFamily="34" charset="0"/>
              <a:buChar char="•"/>
            </a:pPr>
            <a:r>
              <a:rPr lang="en-US" b="1" dirty="0"/>
              <a:t>Average revenue per user (ARPU)- </a:t>
            </a:r>
            <a:r>
              <a:rPr lang="en-US" dirty="0"/>
              <a:t>Average amount you bring in from each customer, this may not be a good metric if you have some customers that pay nothing and some that pay a lot, you may need to list this per customer segment</a:t>
            </a:r>
            <a:endParaRPr lang="en-US" b="1" dirty="0"/>
          </a:p>
          <a:p>
            <a:pPr marL="285750" indent="-285750">
              <a:buFont typeface="Arial" panose="020B0604020202020204" pitchFamily="34" charset="0"/>
              <a:buChar char="•"/>
            </a:pPr>
            <a:r>
              <a:rPr lang="en-US" b="1" dirty="0"/>
              <a:t>Customer lifetime value (LTV) – </a:t>
            </a:r>
            <a:r>
              <a:rPr lang="en-US" dirty="0"/>
              <a:t>Amount of money for a customer over time, keep your recurring customers happy</a:t>
            </a:r>
            <a:endParaRPr lang="en-US" b="1" dirty="0"/>
          </a:p>
          <a:p>
            <a:pPr marL="285750" indent="-285750">
              <a:buFont typeface="Arial" panose="020B0604020202020204" pitchFamily="34" charset="0"/>
              <a:buChar char="•"/>
            </a:pPr>
            <a:r>
              <a:rPr lang="en-US" b="1" dirty="0"/>
              <a:t>Monthly active users (MAU) – </a:t>
            </a:r>
            <a:r>
              <a:rPr lang="en-US" dirty="0"/>
              <a:t>Typically for apps, downloads are not as important as active users</a:t>
            </a:r>
            <a:endParaRPr lang="en-US" b="1" dirty="0"/>
          </a:p>
          <a:p>
            <a:pPr marL="285750" indent="-285750">
              <a:buFont typeface="Arial" panose="020B0604020202020204" pitchFamily="34" charset="0"/>
              <a:buChar char="•"/>
            </a:pPr>
            <a:r>
              <a:rPr lang="en-US" b="1" dirty="0"/>
              <a:t>Monthly recurring revenue (MRR) – </a:t>
            </a:r>
            <a:r>
              <a:rPr lang="en-US" dirty="0"/>
              <a:t>Amount of revenue that repeats each month</a:t>
            </a:r>
          </a:p>
          <a:p>
            <a:pPr marL="285750" indent="-285750">
              <a:buFont typeface="Arial" panose="020B0604020202020204" pitchFamily="34" charset="0"/>
              <a:buChar char="•"/>
            </a:pPr>
            <a:r>
              <a:rPr lang="en-US" b="1" dirty="0">
                <a:effectLst/>
              </a:rPr>
              <a:t>ARPA (Annual Revenue per Account)</a:t>
            </a:r>
            <a:r>
              <a:rPr lang="en-US" b="0" dirty="0">
                <a:effectLst/>
              </a:rPr>
              <a:t> = MRR / Total # of Customers</a:t>
            </a:r>
            <a:endParaRPr lang="en-US" b="1" dirty="0"/>
          </a:p>
          <a:p>
            <a:pPr marL="285750" indent="-285750">
              <a:buFont typeface="Arial" panose="020B0604020202020204" pitchFamily="34" charset="0"/>
              <a:buChar char="•"/>
            </a:pPr>
            <a:r>
              <a:rPr lang="en-US" b="1" dirty="0"/>
              <a:t>Revenue growth rate – </a:t>
            </a:r>
            <a:r>
              <a:rPr lang="en-US" dirty="0"/>
              <a:t>Rate at which one period’s revenue is greater than the last</a:t>
            </a:r>
          </a:p>
          <a:p>
            <a:pPr marL="285750" indent="-285750">
              <a:buFont typeface="Arial" panose="020B0604020202020204" pitchFamily="34" charset="0"/>
              <a:buChar char="•"/>
            </a:pPr>
            <a:r>
              <a:rPr lang="en-US" b="1" dirty="0">
                <a:effectLst/>
              </a:rPr>
              <a:t>Gross Profit</a:t>
            </a:r>
            <a:r>
              <a:rPr lang="en-US" b="0" dirty="0">
                <a:effectLst/>
              </a:rPr>
              <a:t> = Total revenue minus the cost of goods sold</a:t>
            </a:r>
          </a:p>
          <a:p>
            <a:pPr marL="285750" indent="-285750">
              <a:buFont typeface="Arial" panose="020B0604020202020204" pitchFamily="34" charset="0"/>
              <a:buChar char="•"/>
            </a:pPr>
            <a:r>
              <a:rPr lang="en-US" b="1" dirty="0">
                <a:effectLst/>
              </a:rPr>
              <a:t>Gross Margin</a:t>
            </a:r>
            <a:r>
              <a:rPr lang="en-US" b="0" dirty="0">
                <a:effectLst/>
              </a:rPr>
              <a:t> = Difference between revenue and cost of goods sold</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504458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FD1B-DFD8-4A99-BD0A-65333FB19B2B}"/>
              </a:ext>
            </a:extLst>
          </p:cNvPr>
          <p:cNvSpPr>
            <a:spLocks noGrp="1"/>
          </p:cNvSpPr>
          <p:nvPr>
            <p:ph type="title"/>
          </p:nvPr>
        </p:nvSpPr>
        <p:spPr>
          <a:xfrm>
            <a:off x="0" y="0"/>
            <a:ext cx="10515600" cy="1325563"/>
          </a:xfrm>
        </p:spPr>
        <p:txBody>
          <a:bodyPr/>
          <a:lstStyle/>
          <a:p>
            <a:r>
              <a:rPr lang="en-US" dirty="0"/>
              <a:t>4. Metrics to Measure</a:t>
            </a:r>
          </a:p>
        </p:txBody>
      </p:sp>
      <p:sp>
        <p:nvSpPr>
          <p:cNvPr id="27" name="TextBox 26">
            <a:extLst>
              <a:ext uri="{FF2B5EF4-FFF2-40B4-BE49-F238E27FC236}">
                <a16:creationId xmlns:a16="http://schemas.microsoft.com/office/drawing/2014/main" id="{46D8630F-70B4-4352-ADE6-15155D58B0BA}"/>
              </a:ext>
            </a:extLst>
          </p:cNvPr>
          <p:cNvSpPr txBox="1"/>
          <p:nvPr/>
        </p:nvSpPr>
        <p:spPr>
          <a:xfrm>
            <a:off x="177799" y="1535426"/>
            <a:ext cx="11462657" cy="5632311"/>
          </a:xfrm>
          <a:prstGeom prst="rect">
            <a:avLst/>
          </a:prstGeom>
          <a:noFill/>
        </p:spPr>
        <p:txBody>
          <a:bodyPr wrap="square">
            <a:spAutoFit/>
          </a:bodyPr>
          <a:lstStyle/>
          <a:p>
            <a:pPr marL="285750" indent="-285750">
              <a:buFont typeface="Arial" panose="020B0604020202020204" pitchFamily="34" charset="0"/>
              <a:buChar char="•"/>
            </a:pPr>
            <a:endParaRPr lang="en-US" b="1" dirty="0">
              <a:effectLst/>
            </a:endParaRPr>
          </a:p>
          <a:p>
            <a:pPr marL="285750" indent="-285750">
              <a:buFont typeface="Arial" panose="020B0604020202020204" pitchFamily="34" charset="0"/>
              <a:buChar char="•"/>
            </a:pPr>
            <a:r>
              <a:rPr lang="en-US" b="1" dirty="0">
                <a:effectLst/>
              </a:rPr>
              <a:t>CCR (Customer Concentration Risk)</a:t>
            </a:r>
            <a:r>
              <a:rPr lang="en-US" b="0" dirty="0">
                <a:effectLst/>
              </a:rPr>
              <a:t> = Revenue from largest customer / total revenue</a:t>
            </a:r>
            <a:endParaRPr lang="en-US" dirty="0">
              <a:effectLst/>
            </a:endParaRPr>
          </a:p>
          <a:p>
            <a:pPr marL="285750" indent="-285750">
              <a:buFont typeface="Arial" panose="020B0604020202020204" pitchFamily="34" charset="0"/>
              <a:buChar char="•"/>
            </a:pPr>
            <a:r>
              <a:rPr lang="en-US" b="1" dirty="0">
                <a:effectLst/>
              </a:rPr>
              <a:t>Activation Rate</a:t>
            </a:r>
            <a:r>
              <a:rPr lang="en-US" b="0" dirty="0">
                <a:effectLst/>
              </a:rPr>
              <a:t> = Number of users taking a specific action to get value out of a product</a:t>
            </a:r>
          </a:p>
          <a:p>
            <a:pPr marL="285750" indent="-285750">
              <a:buFont typeface="Arial" panose="020B0604020202020204" pitchFamily="34" charset="0"/>
              <a:buChar char="•"/>
            </a:pPr>
            <a:r>
              <a:rPr lang="en-US" b="1" dirty="0"/>
              <a:t>Customer churn rate (CCR) – </a:t>
            </a:r>
            <a:r>
              <a:rPr lang="en-US" dirty="0"/>
              <a:t>How often you lose customers, it is more expensive to obtain new customers than to keep existing customers happy</a:t>
            </a:r>
          </a:p>
          <a:p>
            <a:pPr marL="285750" indent="-285750">
              <a:buFont typeface="Arial" panose="020B0604020202020204" pitchFamily="34" charset="0"/>
              <a:buChar char="•"/>
            </a:pPr>
            <a:r>
              <a:rPr lang="en-US" b="1" dirty="0"/>
              <a:t>Revenue churn rate (RCR) - R</a:t>
            </a:r>
            <a:r>
              <a:rPr lang="en-US" dirty="0"/>
              <a:t>ate at which revenue is lost from churned customers or downgraded subscriptions.</a:t>
            </a:r>
          </a:p>
          <a:p>
            <a:pPr marL="285750" indent="-285750">
              <a:buFont typeface="Arial" panose="020B0604020202020204" pitchFamily="34" charset="0"/>
              <a:buChar char="•"/>
            </a:pPr>
            <a:r>
              <a:rPr lang="en-US" b="1" dirty="0">
                <a:effectLst/>
              </a:rPr>
              <a:t>GCR (Gross Churn Rate)</a:t>
            </a:r>
            <a:r>
              <a:rPr lang="en-US" b="0" dirty="0">
                <a:effectLst/>
              </a:rPr>
              <a:t> = MRR lost in a given month / MRR at the beginning of the month</a:t>
            </a:r>
            <a:endParaRPr lang="en-US" dirty="0"/>
          </a:p>
          <a:p>
            <a:pPr marL="285750" indent="-285750">
              <a:buFont typeface="Arial" panose="020B0604020202020204" pitchFamily="34" charset="0"/>
              <a:buChar char="•"/>
            </a:pPr>
            <a:r>
              <a:rPr lang="en-US" b="1" dirty="0">
                <a:effectLst/>
              </a:rPr>
              <a:t>Net Churn</a:t>
            </a:r>
            <a:r>
              <a:rPr lang="en-US" b="0" dirty="0">
                <a:effectLst/>
              </a:rPr>
              <a:t> = (MRR lost – MRR from upsells) this month / MRR at the beginning of the month</a:t>
            </a:r>
            <a:endParaRPr lang="en-US" dirty="0"/>
          </a:p>
          <a:p>
            <a:pPr marL="285750" indent="-285750">
              <a:buFont typeface="Arial" panose="020B0604020202020204" pitchFamily="34" charset="0"/>
              <a:buChar char="•"/>
            </a:pPr>
            <a:r>
              <a:rPr lang="en-US" b="1" dirty="0">
                <a:effectLst/>
              </a:rPr>
              <a:t>Retention by Cohort</a:t>
            </a:r>
            <a:r>
              <a:rPr lang="en-US" b="0" dirty="0">
                <a:effectLst/>
              </a:rPr>
              <a:t> = % of original installed base (1st month) that are still transacting</a:t>
            </a:r>
            <a:endParaRPr lang="en-US" dirty="0"/>
          </a:p>
          <a:p>
            <a:pPr marL="285750" indent="-285750">
              <a:buFont typeface="Arial" panose="020B0604020202020204" pitchFamily="34" charset="0"/>
              <a:buChar char="•"/>
            </a:pPr>
            <a:r>
              <a:rPr lang="en-US" b="1" dirty="0">
                <a:effectLst/>
              </a:rPr>
              <a:t>ARR (Annual Run Rate)</a:t>
            </a:r>
            <a:r>
              <a:rPr lang="en-US" b="0" dirty="0">
                <a:effectLst/>
              </a:rPr>
              <a:t> = Projection of current MRR into the future, annualized</a:t>
            </a:r>
            <a:endParaRPr lang="en-US" dirty="0"/>
          </a:p>
          <a:p>
            <a:pPr marL="285750" indent="-285750">
              <a:buFont typeface="Arial" panose="020B0604020202020204" pitchFamily="34" charset="0"/>
              <a:buChar char="•"/>
            </a:pPr>
            <a:r>
              <a:rPr lang="en-US" b="1" dirty="0">
                <a:effectLst/>
              </a:rPr>
              <a:t>Sell-Through Rate</a:t>
            </a:r>
            <a:r>
              <a:rPr lang="en-US" b="0" dirty="0">
                <a:effectLst/>
              </a:rPr>
              <a:t> = Number of units sold in a period/number of items at the beginning of the period</a:t>
            </a:r>
          </a:p>
          <a:p>
            <a:pPr marL="285750" indent="-285750">
              <a:buFont typeface="Arial" panose="020B0604020202020204" pitchFamily="34" charset="0"/>
              <a:buChar char="•"/>
            </a:pPr>
            <a:r>
              <a:rPr lang="en-US" b="1" dirty="0"/>
              <a:t>Loyalty – </a:t>
            </a:r>
            <a:r>
              <a:rPr lang="en-US" dirty="0"/>
              <a:t>Net Promoter Score® measures customer experience and predicts business growth. See NPS site for formula</a:t>
            </a:r>
          </a:p>
          <a:p>
            <a:pPr marL="285750" indent="-285750">
              <a:buFont typeface="Arial" panose="020B0604020202020204" pitchFamily="34" charset="0"/>
              <a:buChar char="•"/>
            </a:pPr>
            <a:r>
              <a:rPr lang="en-US" b="1" dirty="0">
                <a:effectLst/>
              </a:rPr>
              <a:t>Network Effects</a:t>
            </a:r>
            <a:r>
              <a:rPr lang="en-US" b="0" dirty="0">
                <a:effectLst/>
              </a:rPr>
              <a:t> = Effect of one user on other users, influencers can be a great marketing tool </a:t>
            </a:r>
          </a:p>
          <a:p>
            <a:pPr marL="285750" indent="-285750">
              <a:buFont typeface="Arial" panose="020B0604020202020204" pitchFamily="34" charset="0"/>
              <a:buChar char="•"/>
            </a:pPr>
            <a:r>
              <a:rPr lang="en-US" b="1" dirty="0">
                <a:effectLst/>
              </a:rPr>
              <a:t>Platform Risk</a:t>
            </a:r>
            <a:r>
              <a:rPr lang="en-US" b="0" dirty="0">
                <a:effectLst/>
              </a:rPr>
              <a:t> = Dependence on a specific platform or channel</a:t>
            </a:r>
            <a:endParaRPr lang="en-US" dirty="0"/>
          </a:p>
          <a:p>
            <a:pPr marL="285750" indent="-285750">
              <a:buFont typeface="Arial" panose="020B0604020202020204" pitchFamily="34" charset="0"/>
              <a:buChar char="•"/>
            </a:pPr>
            <a:r>
              <a:rPr lang="en-US" b="1" dirty="0">
                <a:effectLst/>
              </a:rPr>
              <a:t>Direct Traffic</a:t>
            </a:r>
            <a:r>
              <a:rPr lang="en-US" b="0" dirty="0">
                <a:effectLst/>
              </a:rPr>
              <a:t> = Traffic coming directly to your site via a link or entering the URL</a:t>
            </a:r>
            <a:endParaRPr lang="en-US" dirty="0"/>
          </a:p>
          <a:p>
            <a:pPr marL="285750" indent="-285750">
              <a:buFont typeface="Arial" panose="020B0604020202020204" pitchFamily="34" charset="0"/>
              <a:buChar char="•"/>
            </a:pPr>
            <a:r>
              <a:rPr lang="en-US" b="1" dirty="0">
                <a:effectLst/>
              </a:rPr>
              <a:t>Organic Traffic</a:t>
            </a:r>
            <a:r>
              <a:rPr lang="en-US" b="0" dirty="0">
                <a:effectLst/>
              </a:rPr>
              <a:t> = Unpaid traffic from search results</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232212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FD1B-DFD8-4A99-BD0A-65333FB19B2B}"/>
              </a:ext>
            </a:extLst>
          </p:cNvPr>
          <p:cNvSpPr>
            <a:spLocks noGrp="1"/>
          </p:cNvSpPr>
          <p:nvPr>
            <p:ph type="title"/>
          </p:nvPr>
        </p:nvSpPr>
        <p:spPr>
          <a:xfrm>
            <a:off x="0" y="0"/>
            <a:ext cx="10515600" cy="1325563"/>
          </a:xfrm>
        </p:spPr>
        <p:txBody>
          <a:bodyPr/>
          <a:lstStyle/>
          <a:p>
            <a:r>
              <a:rPr lang="en-US" dirty="0"/>
              <a:t>4. Metrics to Measure</a:t>
            </a:r>
          </a:p>
        </p:txBody>
      </p:sp>
      <p:sp>
        <p:nvSpPr>
          <p:cNvPr id="27" name="TextBox 26">
            <a:extLst>
              <a:ext uri="{FF2B5EF4-FFF2-40B4-BE49-F238E27FC236}">
                <a16:creationId xmlns:a16="http://schemas.microsoft.com/office/drawing/2014/main" id="{46D8630F-70B4-4352-ADE6-15155D58B0BA}"/>
              </a:ext>
            </a:extLst>
          </p:cNvPr>
          <p:cNvSpPr txBox="1"/>
          <p:nvPr/>
        </p:nvSpPr>
        <p:spPr>
          <a:xfrm>
            <a:off x="177799" y="1325563"/>
            <a:ext cx="11462657" cy="3970318"/>
          </a:xfrm>
          <a:prstGeom prst="rect">
            <a:avLst/>
          </a:prstGeom>
          <a:noFill/>
        </p:spPr>
        <p:txBody>
          <a:bodyPr wrap="square">
            <a:spAutoFit/>
          </a:bodyPr>
          <a:lstStyle/>
          <a:p>
            <a:endParaRPr lang="en-US" b="1" dirty="0">
              <a:effectLst/>
            </a:endParaRPr>
          </a:p>
          <a:p>
            <a:pPr marL="285750" indent="-285750">
              <a:buFont typeface="Arial" panose="020B0604020202020204" pitchFamily="34" charset="0"/>
              <a:buChar char="•"/>
            </a:pPr>
            <a:r>
              <a:rPr lang="en-US" b="1" dirty="0">
                <a:effectLst/>
              </a:rPr>
              <a:t>TAM (Total Addressable Market)</a:t>
            </a:r>
            <a:r>
              <a:rPr lang="en-US" b="0" dirty="0">
                <a:effectLst/>
              </a:rPr>
              <a:t> = Revenue opportunity available for a product</a:t>
            </a:r>
            <a:endParaRPr lang="en-US" b="1" dirty="0">
              <a:effectLst/>
            </a:endParaRPr>
          </a:p>
          <a:p>
            <a:pPr marL="285750" indent="-285750">
              <a:buFont typeface="Arial" panose="020B0604020202020204" pitchFamily="34" charset="0"/>
              <a:buChar char="•"/>
            </a:pPr>
            <a:r>
              <a:rPr lang="en-US" b="1" dirty="0">
                <a:effectLst/>
              </a:rPr>
              <a:t>Monthly Cash Burn Rate</a:t>
            </a:r>
            <a:r>
              <a:rPr lang="en-US" b="0" dirty="0">
                <a:effectLst/>
              </a:rPr>
              <a:t> = How much money you spend per month (gross)</a:t>
            </a:r>
            <a:endParaRPr lang="en-US" b="1" dirty="0"/>
          </a:p>
          <a:p>
            <a:pPr marL="285750" indent="-285750">
              <a:buFont typeface="Arial" panose="020B0604020202020204" pitchFamily="34" charset="0"/>
              <a:buChar char="•"/>
            </a:pPr>
            <a:r>
              <a:rPr lang="en-US" b="1" dirty="0"/>
              <a:t>Runway –</a:t>
            </a:r>
            <a:r>
              <a:rPr lang="en-US" dirty="0"/>
              <a:t>how many months you have before you run out of money – this is typically for early stage companies that are not making a profit from sales</a:t>
            </a:r>
          </a:p>
          <a:p>
            <a:pPr marL="285750" indent="-285750">
              <a:buFont typeface="Arial" panose="020B0604020202020204" pitchFamily="34" charset="0"/>
              <a:buChar char="•"/>
            </a:pPr>
            <a:r>
              <a:rPr lang="en-US" b="1" dirty="0"/>
              <a:t>Revenue per employee </a:t>
            </a:r>
            <a:r>
              <a:rPr lang="en-US" dirty="0"/>
              <a:t>– Total revenue/number of employees in company</a:t>
            </a:r>
          </a:p>
          <a:p>
            <a:pPr marL="285750" indent="-285750">
              <a:buFont typeface="Arial" panose="020B0604020202020204" pitchFamily="34" charset="0"/>
              <a:buChar char="•"/>
            </a:pPr>
            <a:r>
              <a:rPr lang="en-US" b="1" dirty="0"/>
              <a:t>Average sales cycle length-  </a:t>
            </a:r>
            <a:r>
              <a:rPr lang="en-US" dirty="0"/>
              <a:t>Measures the length of time from initiating a sales contact to closing the deal, good for </a:t>
            </a:r>
            <a:r>
              <a:rPr lang="en-US" dirty="0" err="1"/>
              <a:t>for</a:t>
            </a:r>
            <a:r>
              <a:rPr lang="en-US" dirty="0"/>
              <a:t> something like a large asset sale to a big company, for apps Customer Acquisition is likely a better metric</a:t>
            </a:r>
          </a:p>
          <a:p>
            <a:pPr marL="285750" indent="-285750">
              <a:buFont typeface="Arial" panose="020B0604020202020204" pitchFamily="34" charset="0"/>
              <a:buChar char="•"/>
            </a:pPr>
            <a:r>
              <a:rPr lang="en-US" b="1" dirty="0"/>
              <a:t>Customer Service Response Time </a:t>
            </a:r>
            <a:r>
              <a:rPr lang="en-US" dirty="0"/>
              <a:t>- measures how long it takes customer support staff to follow up after a customer submits a ticket.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r>
              <a:rPr lang="en-US" dirty="0"/>
              <a:t>There are many Key Metrics that can be measured, and you will likely need to prioritize different metrics based on the stage of your company.  </a:t>
            </a:r>
          </a:p>
        </p:txBody>
      </p:sp>
      <p:sp>
        <p:nvSpPr>
          <p:cNvPr id="4" name="TextBox 3">
            <a:extLst>
              <a:ext uri="{FF2B5EF4-FFF2-40B4-BE49-F238E27FC236}">
                <a16:creationId xmlns:a16="http://schemas.microsoft.com/office/drawing/2014/main" id="{4B24FD48-F752-4078-BB97-25D311C3F2DE}"/>
              </a:ext>
            </a:extLst>
          </p:cNvPr>
          <p:cNvSpPr txBox="1"/>
          <p:nvPr/>
        </p:nvSpPr>
        <p:spPr>
          <a:xfrm>
            <a:off x="1690260" y="5532437"/>
            <a:ext cx="9706211" cy="923330"/>
          </a:xfrm>
          <a:prstGeom prst="rect">
            <a:avLst/>
          </a:prstGeom>
          <a:noFill/>
        </p:spPr>
        <p:txBody>
          <a:bodyPr wrap="square" rtlCol="0">
            <a:spAutoFit/>
          </a:bodyPr>
          <a:lstStyle/>
          <a:p>
            <a:r>
              <a:rPr lang="en-US" dirty="0"/>
              <a:t>The most important thing is to have systems in place to record data so that you can measure any of these metrics at any time.  For example, you must set up an internet traffic tracking system right away, because you can NOT go back and retrieve that data.</a:t>
            </a:r>
          </a:p>
        </p:txBody>
      </p:sp>
      <p:pic>
        <p:nvPicPr>
          <p:cNvPr id="5" name="Picture 4" descr="Shape&#10;&#10;Description automatically generated with low confidence">
            <a:extLst>
              <a:ext uri="{FF2B5EF4-FFF2-40B4-BE49-F238E27FC236}">
                <a16:creationId xmlns:a16="http://schemas.microsoft.com/office/drawing/2014/main" id="{9D775CDE-C98E-4D2F-B919-DD4CF9ECF4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8109" y="5494180"/>
            <a:ext cx="689835" cy="999845"/>
          </a:xfrm>
          <a:prstGeom prst="rect">
            <a:avLst/>
          </a:prstGeom>
        </p:spPr>
      </p:pic>
    </p:spTree>
    <p:extLst>
      <p:ext uri="{BB962C8B-B14F-4D97-AF65-F5344CB8AC3E}">
        <p14:creationId xmlns:p14="http://schemas.microsoft.com/office/powerpoint/2010/main" val="42555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FD1B-DFD8-4A99-BD0A-65333FB19B2B}"/>
              </a:ext>
            </a:extLst>
          </p:cNvPr>
          <p:cNvSpPr>
            <a:spLocks noGrp="1"/>
          </p:cNvSpPr>
          <p:nvPr>
            <p:ph type="title"/>
          </p:nvPr>
        </p:nvSpPr>
        <p:spPr>
          <a:xfrm>
            <a:off x="188719" y="0"/>
            <a:ext cx="10515600" cy="1325563"/>
          </a:xfrm>
        </p:spPr>
        <p:txBody>
          <a:bodyPr/>
          <a:lstStyle/>
          <a:p>
            <a:r>
              <a:rPr lang="en-US" dirty="0"/>
              <a:t>5. What can go wrong?</a:t>
            </a:r>
          </a:p>
        </p:txBody>
      </p:sp>
      <p:sp>
        <p:nvSpPr>
          <p:cNvPr id="3" name="Content Placeholder 2">
            <a:extLst>
              <a:ext uri="{FF2B5EF4-FFF2-40B4-BE49-F238E27FC236}">
                <a16:creationId xmlns:a16="http://schemas.microsoft.com/office/drawing/2014/main" id="{7964B666-3433-4358-A096-D92A3DA8F381}"/>
              </a:ext>
            </a:extLst>
          </p:cNvPr>
          <p:cNvSpPr>
            <a:spLocks noGrp="1"/>
          </p:cNvSpPr>
          <p:nvPr>
            <p:ph idx="1"/>
          </p:nvPr>
        </p:nvSpPr>
        <p:spPr>
          <a:xfrm>
            <a:off x="692921" y="1483792"/>
            <a:ext cx="10515600" cy="4840095"/>
          </a:xfrm>
        </p:spPr>
        <p:txBody>
          <a:bodyPr>
            <a:normAutofit lnSpcReduction="10000"/>
          </a:bodyPr>
          <a:lstStyle/>
          <a:p>
            <a:pPr marL="0" indent="0">
              <a:buNone/>
            </a:pPr>
            <a:r>
              <a:rPr lang="en-US" sz="2400" dirty="0"/>
              <a:t>Ok, trick question – as they say what can go wrong will.  But there are some common mistakes you can beware of…</a:t>
            </a:r>
          </a:p>
          <a:p>
            <a:pPr marL="0" indent="0">
              <a:buNone/>
            </a:pPr>
            <a:endParaRPr lang="en-US" sz="2400" dirty="0"/>
          </a:p>
          <a:p>
            <a:r>
              <a:rPr lang="en-US" sz="2400" dirty="0"/>
              <a:t>Spending money on ads that aren’t working – Social media ads or Search Engine Optimization (SEO) can sound attractive, but it can be hard to compete with larger companies ad.  Be sure your ads are targeted and you are carefully measuring their return on investment</a:t>
            </a:r>
          </a:p>
          <a:p>
            <a:r>
              <a:rPr lang="en-US" sz="2400" dirty="0"/>
              <a:t>Not segmenting your customers – The same product can be sold with very different messaging which speaks to the customers need, also products can be modified to meet different price point expectations</a:t>
            </a:r>
          </a:p>
          <a:p>
            <a:r>
              <a:rPr lang="en-US" sz="2400" dirty="0"/>
              <a:t>You run out of cash – Spending too much on inventory, marketing, insurance, before you have incoming revenue can prematurely put your company out of business</a:t>
            </a:r>
          </a:p>
          <a:p>
            <a:endParaRPr lang="en-US" sz="2400" dirty="0"/>
          </a:p>
          <a:p>
            <a:pPr marL="0" indent="0">
              <a:buNone/>
            </a:pPr>
            <a:endParaRPr lang="en-US" dirty="0"/>
          </a:p>
        </p:txBody>
      </p:sp>
    </p:spTree>
    <p:extLst>
      <p:ext uri="{BB962C8B-B14F-4D97-AF65-F5344CB8AC3E}">
        <p14:creationId xmlns:p14="http://schemas.microsoft.com/office/powerpoint/2010/main" val="41903205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FD1B-DFD8-4A99-BD0A-65333FB19B2B}"/>
              </a:ext>
            </a:extLst>
          </p:cNvPr>
          <p:cNvSpPr>
            <a:spLocks noGrp="1"/>
          </p:cNvSpPr>
          <p:nvPr>
            <p:ph type="title"/>
          </p:nvPr>
        </p:nvSpPr>
        <p:spPr>
          <a:xfrm>
            <a:off x="188719" y="0"/>
            <a:ext cx="10515600" cy="1325563"/>
          </a:xfrm>
        </p:spPr>
        <p:txBody>
          <a:bodyPr/>
          <a:lstStyle/>
          <a:p>
            <a:r>
              <a:rPr lang="en-US" dirty="0"/>
              <a:t>5. What can go wrong?</a:t>
            </a:r>
          </a:p>
        </p:txBody>
      </p:sp>
      <p:sp>
        <p:nvSpPr>
          <p:cNvPr id="3" name="Content Placeholder 2">
            <a:extLst>
              <a:ext uri="{FF2B5EF4-FFF2-40B4-BE49-F238E27FC236}">
                <a16:creationId xmlns:a16="http://schemas.microsoft.com/office/drawing/2014/main" id="{7964B666-3433-4358-A096-D92A3DA8F381}"/>
              </a:ext>
            </a:extLst>
          </p:cNvPr>
          <p:cNvSpPr>
            <a:spLocks noGrp="1"/>
          </p:cNvSpPr>
          <p:nvPr>
            <p:ph idx="1"/>
          </p:nvPr>
        </p:nvSpPr>
        <p:spPr>
          <a:xfrm>
            <a:off x="692921" y="1483792"/>
            <a:ext cx="10515600" cy="4840095"/>
          </a:xfrm>
        </p:spPr>
        <p:txBody>
          <a:bodyPr>
            <a:normAutofit fontScale="92500"/>
          </a:bodyPr>
          <a:lstStyle/>
          <a:p>
            <a:r>
              <a:rPr lang="en-US" sz="2400" dirty="0"/>
              <a:t>Not understanding the best next alternative – unless you are developing a life saving drug/product – people aren’t dying without your product, what are they using now and how much faster, better, cheaper does your product solve their problem</a:t>
            </a:r>
          </a:p>
          <a:p>
            <a:r>
              <a:rPr lang="en-US" sz="2400" dirty="0"/>
              <a:t>Scaling too quickly – It takes some time to get employees, processes and systems in place to run a business well.  Focusing on scaling can make it difficult to get the correct operations in place while staying cash positive. </a:t>
            </a:r>
          </a:p>
          <a:p>
            <a:r>
              <a:rPr lang="en-US" sz="2400" dirty="0"/>
              <a:t>Taking on too much leverage – It can be tempting to take on debt to fund your company, but starting with large debt can burden your company with paying it back instead of re-investing in your company. </a:t>
            </a:r>
          </a:p>
          <a:p>
            <a:r>
              <a:rPr lang="en-US" sz="2400" dirty="0"/>
              <a:t>Giving away your company– Television shows have made taking investor money look cool, but as per our Cap Tables you can wind up essentially working to give most of your gains to someone else. </a:t>
            </a:r>
          </a:p>
          <a:p>
            <a:r>
              <a:rPr lang="en-US" sz="2400" dirty="0"/>
              <a:t>Giving up too early – You don’t want to put good money after bad, but starting a company is hard, so be sure to be ready to persevere through tough times!</a:t>
            </a:r>
          </a:p>
          <a:p>
            <a:endParaRPr lang="en-US" sz="2400" dirty="0"/>
          </a:p>
          <a:p>
            <a:pPr marL="0" indent="0">
              <a:buNone/>
            </a:pPr>
            <a:endParaRPr lang="en-US" dirty="0"/>
          </a:p>
        </p:txBody>
      </p:sp>
    </p:spTree>
    <p:extLst>
      <p:ext uri="{BB962C8B-B14F-4D97-AF65-F5344CB8AC3E}">
        <p14:creationId xmlns:p14="http://schemas.microsoft.com/office/powerpoint/2010/main" val="38512290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FD1B-DFD8-4A99-BD0A-65333FB19B2B}"/>
              </a:ext>
            </a:extLst>
          </p:cNvPr>
          <p:cNvSpPr>
            <a:spLocks noGrp="1"/>
          </p:cNvSpPr>
          <p:nvPr>
            <p:ph type="title"/>
          </p:nvPr>
        </p:nvSpPr>
        <p:spPr>
          <a:xfrm>
            <a:off x="0" y="0"/>
            <a:ext cx="10515600" cy="1325563"/>
          </a:xfrm>
        </p:spPr>
        <p:txBody>
          <a:bodyPr/>
          <a:lstStyle/>
          <a:p>
            <a:r>
              <a:rPr lang="en-US" dirty="0"/>
              <a:t>End of Course – Thank you. </a:t>
            </a:r>
          </a:p>
        </p:txBody>
      </p:sp>
      <p:sp>
        <p:nvSpPr>
          <p:cNvPr id="3" name="Content Placeholder 2">
            <a:extLst>
              <a:ext uri="{FF2B5EF4-FFF2-40B4-BE49-F238E27FC236}">
                <a16:creationId xmlns:a16="http://schemas.microsoft.com/office/drawing/2014/main" id="{66B1B331-AF5D-470C-B170-2331BBD56288}"/>
              </a:ext>
            </a:extLst>
          </p:cNvPr>
          <p:cNvSpPr>
            <a:spLocks noGrp="1"/>
          </p:cNvSpPr>
          <p:nvPr>
            <p:ph idx="1"/>
          </p:nvPr>
        </p:nvSpPr>
        <p:spPr>
          <a:xfrm>
            <a:off x="692921" y="1483792"/>
            <a:ext cx="10515600" cy="4840095"/>
          </a:xfrm>
        </p:spPr>
        <p:txBody>
          <a:bodyPr>
            <a:normAutofit/>
          </a:bodyPr>
          <a:lstStyle/>
          <a:p>
            <a:r>
              <a:rPr lang="en-US" sz="2400" dirty="0"/>
              <a:t>As mentioned, this course is meant for first time entrepreneurs and seasoned entrepreneurs may find some concepts simplified.</a:t>
            </a:r>
          </a:p>
          <a:p>
            <a:r>
              <a:rPr lang="en-US" sz="2400" dirty="0"/>
              <a:t>However, the content is meant to streamline learning for the most fundamental and basic aspects of financially starting a business. </a:t>
            </a:r>
          </a:p>
          <a:p>
            <a:r>
              <a:rPr lang="en-US" sz="2400" dirty="0"/>
              <a:t>Comments welcomed and can be directed to: </a:t>
            </a:r>
            <a:r>
              <a:rPr lang="en-US" sz="2400" dirty="0">
                <a:hlinkClick r:id="rId2"/>
              </a:rPr>
              <a:t>Karen.Crofton@colorado.edu</a:t>
            </a:r>
            <a:endParaRPr lang="en-US" sz="2400" dirty="0"/>
          </a:p>
          <a:p>
            <a:endParaRPr lang="en-US" sz="2400" dirty="0"/>
          </a:p>
          <a:p>
            <a:r>
              <a:rPr lang="en-US" sz="2400" dirty="0"/>
              <a:t>Author’s Thank you…</a:t>
            </a:r>
          </a:p>
          <a:p>
            <a:r>
              <a:rPr lang="en-US" sz="2400" b="0" i="0" dirty="0">
                <a:effectLst/>
              </a:rPr>
              <a:t>The creation of this work “</a:t>
            </a:r>
            <a:r>
              <a:rPr lang="en-US" sz="2400" dirty="0"/>
              <a:t>Startup Finance for First Time Entrepreneurs” </a:t>
            </a:r>
            <a:r>
              <a:rPr lang="en-US" sz="2400" b="0" i="0" dirty="0">
                <a:effectLst/>
              </a:rPr>
              <a:t>was supported by Open CU Boulder 2021-2022, a grant funded by the Colorado Department of Higher Education with additional support from the CU Office of the President, CU Office of Academic Affairs, CU Boulder Office of the Provost, and CU Boulder University Libraries.</a:t>
            </a:r>
            <a:endParaRPr lang="en-US" sz="2400" dirty="0"/>
          </a:p>
          <a:p>
            <a:pPr marL="0" indent="0">
              <a:buNone/>
            </a:pPr>
            <a:endParaRPr lang="en-US" dirty="0"/>
          </a:p>
        </p:txBody>
      </p:sp>
      <p:sp>
        <p:nvSpPr>
          <p:cNvPr id="4" name="Rectangle 1">
            <a:extLst>
              <a:ext uri="{FF2B5EF4-FFF2-40B4-BE49-F238E27FC236}">
                <a16:creationId xmlns:a16="http://schemas.microsoft.com/office/drawing/2014/main" id="{C03F21B8-2678-4A05-9CFC-6E3B06C5862A}"/>
              </a:ext>
            </a:extLst>
          </p:cNvPr>
          <p:cNvSpPr>
            <a:spLocks noChangeArrowheads="1"/>
          </p:cNvSpPr>
          <p:nvPr/>
        </p:nvSpPr>
        <p:spPr bwMode="auto">
          <a:xfrm>
            <a:off x="5600700" y="573572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This work is licensed under </a:t>
            </a:r>
            <a:r>
              <a:rPr kumimoji="0" lang="en-US" altLang="en-US" sz="1800" b="0" i="0" u="none" strike="noStrike" cap="none" normalizeH="0" baseline="0" dirty="0">
                <a:ln>
                  <a:noFill/>
                </a:ln>
                <a:solidFill>
                  <a:schemeClr val="tx1"/>
                </a:solidFill>
                <a:effectLst/>
                <a:latin typeface="Arial" panose="020B0604020202020204" pitchFamily="34" charset="0"/>
                <a:hlinkClick r:id="rId3"/>
              </a:rPr>
              <a:t>CC BY 4.0  </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200" b="0" i="0" u="none" strike="noStrike" cap="none" normalizeH="0" baseline="0" dirty="0">
                <a:ln>
                  <a:noFill/>
                </a:ln>
                <a:solidFill>
                  <a:schemeClr val="tx1"/>
                </a:solidFill>
                <a:effectLst/>
                <a:latin typeface="Arial" panose="020B0604020202020204" pitchFamily="34" charset="0"/>
                <a:hlinkClick r:id="rId3"/>
              </a:rPr>
              <a:t>     </a:t>
            </a:r>
            <a:r>
              <a:rPr kumimoji="0" lang="en-US" altLang="en-US" sz="1800" b="0" i="0" u="none" strike="noStrike" cap="none" normalizeH="0" baseline="0" dirty="0">
                <a:ln>
                  <a:noFill/>
                </a:ln>
                <a:solidFill>
                  <a:schemeClr val="tx1"/>
                </a:solidFill>
                <a:effectLst/>
                <a:latin typeface="Arial" panose="020B0604020202020204" pitchFamily="34" charset="0"/>
                <a:hlinkClick r:id="rId3"/>
              </a:rPr>
              <a:t>  </a:t>
            </a:r>
            <a:r>
              <a:rPr kumimoji="0" lang="en-US" altLang="en-US" sz="1200" b="0" i="0" u="none" strike="noStrike" cap="none" normalizeH="0" baseline="0" dirty="0">
                <a:ln>
                  <a:noFill/>
                </a:ln>
                <a:solidFill>
                  <a:schemeClr val="tx1"/>
                </a:solidFill>
                <a:effectLst/>
                <a:latin typeface="Arial" panose="020B0604020202020204" pitchFamily="34" charset="0"/>
                <a:hlinkClick r:id="rId3"/>
              </a:rPr>
              <a:t> </a:t>
            </a:r>
            <a:r>
              <a:rPr kumimoji="0" lang="en-US" altLang="en-US" sz="1200" b="0" i="0" u="none" strike="noStrike" cap="none" normalizeH="0" baseline="0" dirty="0">
                <a:ln>
                  <a:noFill/>
                </a:ln>
                <a:solidFill>
                  <a:schemeClr val="tx1"/>
                </a:solidFill>
                <a:effectLst/>
                <a:latin typeface="Arial" panose="020B0604020202020204" pitchFamily="34"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5" name="Picture 2">
            <a:hlinkClick r:id="rId3"/>
            <a:extLst>
              <a:ext uri="{FF2B5EF4-FFF2-40B4-BE49-F238E27FC236}">
                <a16:creationId xmlns:a16="http://schemas.microsoft.com/office/drawing/2014/main" id="{11AA07E9-3C26-4B8D-B7A8-0027C85F4D8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0882" y="5835415"/>
            <a:ext cx="190500" cy="1905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a:extLst>
              <a:ext uri="{FF2B5EF4-FFF2-40B4-BE49-F238E27FC236}">
                <a16:creationId xmlns:a16="http://schemas.microsoft.com/office/drawing/2014/main" id="{929BA2C7-F3B0-4936-AF99-D2FDAF4C43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79459" y="5835415"/>
            <a:ext cx="190500" cy="19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3699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2D84A-DCD0-451C-A2B8-1E8965D89B03}"/>
              </a:ext>
            </a:extLst>
          </p:cNvPr>
          <p:cNvSpPr>
            <a:spLocks noGrp="1"/>
          </p:cNvSpPr>
          <p:nvPr>
            <p:ph type="title"/>
          </p:nvPr>
        </p:nvSpPr>
        <p:spPr>
          <a:xfrm>
            <a:off x="381000" y="18255"/>
            <a:ext cx="10515600" cy="1325563"/>
          </a:xfrm>
        </p:spPr>
        <p:txBody>
          <a:bodyPr/>
          <a:lstStyle/>
          <a:p>
            <a:r>
              <a:rPr lang="en-US" dirty="0"/>
              <a:t>1. Business Models</a:t>
            </a:r>
          </a:p>
        </p:txBody>
      </p:sp>
      <p:sp>
        <p:nvSpPr>
          <p:cNvPr id="3" name="Content Placeholder 2">
            <a:extLst>
              <a:ext uri="{FF2B5EF4-FFF2-40B4-BE49-F238E27FC236}">
                <a16:creationId xmlns:a16="http://schemas.microsoft.com/office/drawing/2014/main" id="{88C206B2-DFA8-49B0-B2B2-0676CA330C3F}"/>
              </a:ext>
            </a:extLst>
          </p:cNvPr>
          <p:cNvSpPr>
            <a:spLocks noGrp="1"/>
          </p:cNvSpPr>
          <p:nvPr>
            <p:ph sz="half" idx="1"/>
          </p:nvPr>
        </p:nvSpPr>
        <p:spPr>
          <a:xfrm>
            <a:off x="881062" y="1644361"/>
            <a:ext cx="10591800" cy="4846927"/>
          </a:xfrm>
        </p:spPr>
        <p:txBody>
          <a:bodyPr>
            <a:normAutofit/>
          </a:bodyPr>
          <a:lstStyle/>
          <a:p>
            <a:r>
              <a:rPr lang="en-US" dirty="0"/>
              <a:t>There are many great ideas, but they also need to make money!</a:t>
            </a:r>
          </a:p>
          <a:p>
            <a:r>
              <a:rPr lang="en-US" dirty="0"/>
              <a:t>There are many ways in which you can be paid.</a:t>
            </a:r>
          </a:p>
          <a:p>
            <a:r>
              <a:rPr lang="en-US" dirty="0"/>
              <a:t>The two simplest are…</a:t>
            </a:r>
          </a:p>
          <a:p>
            <a:pPr lvl="1"/>
            <a:r>
              <a:rPr lang="en-US" dirty="0"/>
              <a:t>One time sale – this is a one-time exchange for your product or service</a:t>
            </a:r>
          </a:p>
          <a:p>
            <a:pPr marL="457200" lvl="1" indent="0">
              <a:buNone/>
            </a:pPr>
            <a:endParaRPr lang="en-US" dirty="0"/>
          </a:p>
          <a:p>
            <a:pPr lvl="1"/>
            <a:r>
              <a:rPr lang="en-US" dirty="0"/>
              <a:t>Subscriptions – A repeating payment in exchange for on going use, subscriptions can come without a limit or be tied to usage</a:t>
            </a:r>
          </a:p>
        </p:txBody>
      </p:sp>
      <p:sp>
        <p:nvSpPr>
          <p:cNvPr id="7" name="TextBox 6">
            <a:extLst>
              <a:ext uri="{FF2B5EF4-FFF2-40B4-BE49-F238E27FC236}">
                <a16:creationId xmlns:a16="http://schemas.microsoft.com/office/drawing/2014/main" id="{43C9D43C-CA40-4927-B7B3-ED00229AE60C}"/>
              </a:ext>
            </a:extLst>
          </p:cNvPr>
          <p:cNvSpPr txBox="1"/>
          <p:nvPr/>
        </p:nvSpPr>
        <p:spPr>
          <a:xfrm>
            <a:off x="2121134" y="5448300"/>
            <a:ext cx="8864134" cy="646331"/>
          </a:xfrm>
          <a:prstGeom prst="rect">
            <a:avLst/>
          </a:prstGeom>
          <a:noFill/>
        </p:spPr>
        <p:txBody>
          <a:bodyPr wrap="square" rtlCol="0">
            <a:spAutoFit/>
          </a:bodyPr>
          <a:lstStyle/>
          <a:p>
            <a:r>
              <a:rPr lang="en-US" dirty="0"/>
              <a:t>One-time sales are easiest, subscriptions are slightly harder but provide a mechanism for continuing revenue which is often preferred by investors. </a:t>
            </a:r>
          </a:p>
        </p:txBody>
      </p:sp>
      <p:pic>
        <p:nvPicPr>
          <p:cNvPr id="8" name="Picture 7" descr="Shape&#10;&#10;Description automatically generated with low confidence">
            <a:extLst>
              <a:ext uri="{FF2B5EF4-FFF2-40B4-BE49-F238E27FC236}">
                <a16:creationId xmlns:a16="http://schemas.microsoft.com/office/drawing/2014/main" id="{C3BDFE02-B02E-41E5-905D-5BD8C72831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7999" y="5258499"/>
            <a:ext cx="689835" cy="999845"/>
          </a:xfrm>
          <a:prstGeom prst="rect">
            <a:avLst/>
          </a:prstGeom>
        </p:spPr>
      </p:pic>
    </p:spTree>
    <p:extLst>
      <p:ext uri="{BB962C8B-B14F-4D97-AF65-F5344CB8AC3E}">
        <p14:creationId xmlns:p14="http://schemas.microsoft.com/office/powerpoint/2010/main" val="2519726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2D84A-DCD0-451C-A2B8-1E8965D89B03}"/>
              </a:ext>
            </a:extLst>
          </p:cNvPr>
          <p:cNvSpPr>
            <a:spLocks noGrp="1"/>
          </p:cNvSpPr>
          <p:nvPr>
            <p:ph type="title"/>
          </p:nvPr>
        </p:nvSpPr>
        <p:spPr>
          <a:xfrm>
            <a:off x="459581" y="18761"/>
            <a:ext cx="10515600" cy="1325563"/>
          </a:xfrm>
        </p:spPr>
        <p:txBody>
          <a:bodyPr/>
          <a:lstStyle/>
          <a:p>
            <a:r>
              <a:rPr lang="en-US" dirty="0"/>
              <a:t>1. Business Models</a:t>
            </a:r>
          </a:p>
        </p:txBody>
      </p:sp>
      <p:sp>
        <p:nvSpPr>
          <p:cNvPr id="3" name="Content Placeholder 2">
            <a:extLst>
              <a:ext uri="{FF2B5EF4-FFF2-40B4-BE49-F238E27FC236}">
                <a16:creationId xmlns:a16="http://schemas.microsoft.com/office/drawing/2014/main" id="{88C206B2-DFA8-49B0-B2B2-0676CA330C3F}"/>
              </a:ext>
            </a:extLst>
          </p:cNvPr>
          <p:cNvSpPr>
            <a:spLocks noGrp="1"/>
          </p:cNvSpPr>
          <p:nvPr>
            <p:ph sz="half" idx="1"/>
          </p:nvPr>
        </p:nvSpPr>
        <p:spPr>
          <a:xfrm>
            <a:off x="800100" y="1694367"/>
            <a:ext cx="10591800" cy="4846927"/>
          </a:xfrm>
        </p:spPr>
        <p:txBody>
          <a:bodyPr>
            <a:normAutofit fontScale="92500" lnSpcReduction="20000"/>
          </a:bodyPr>
          <a:lstStyle/>
          <a:p>
            <a:r>
              <a:rPr lang="en-US" dirty="0"/>
              <a:t>More complicated methods which may be more difficult to execute…</a:t>
            </a:r>
          </a:p>
          <a:p>
            <a:pPr marL="0" indent="0">
              <a:buNone/>
            </a:pPr>
            <a:endParaRPr lang="en-US" dirty="0"/>
          </a:p>
          <a:p>
            <a:pPr lvl="1"/>
            <a:r>
              <a:rPr lang="en-US" dirty="0"/>
              <a:t>Rental – this is a temporary exchange for your product, because you retain ownership of the asset there are often liability issues</a:t>
            </a:r>
          </a:p>
          <a:p>
            <a:pPr lvl="1"/>
            <a:endParaRPr lang="en-US" dirty="0"/>
          </a:p>
          <a:p>
            <a:pPr lvl="1"/>
            <a:r>
              <a:rPr lang="en-US" dirty="0"/>
              <a:t>Licensing – this is allowing someone else to sell your product for you and you accept a small percentage, this relieves you of the responsibility of execution but also means you are relying on someone else</a:t>
            </a:r>
          </a:p>
          <a:p>
            <a:pPr marL="457200" lvl="1" indent="0">
              <a:buNone/>
            </a:pPr>
            <a:endParaRPr lang="en-US" dirty="0"/>
          </a:p>
          <a:p>
            <a:pPr lvl="1"/>
            <a:r>
              <a:rPr lang="en-US" dirty="0"/>
              <a:t>Fees – If your service is to connect others you can not collect payment for the asset, but you may collect a fee.  This may be necessary if you are a marketplace but that means you must have fairly large volumes of activity</a:t>
            </a:r>
          </a:p>
          <a:p>
            <a:pPr lvl="1"/>
            <a:endParaRPr lang="en-US" dirty="0"/>
          </a:p>
          <a:p>
            <a:pPr lvl="1"/>
            <a:r>
              <a:rPr lang="en-US" dirty="0"/>
              <a:t>Advertising – you received a small amount of money for each visitor who views an ad. This requires very large numbers of transactions as the price per ad can be less than $0.01.</a:t>
            </a:r>
          </a:p>
        </p:txBody>
      </p:sp>
    </p:spTree>
    <p:extLst>
      <p:ext uri="{BB962C8B-B14F-4D97-AF65-F5344CB8AC3E}">
        <p14:creationId xmlns:p14="http://schemas.microsoft.com/office/powerpoint/2010/main" val="1110096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51BF2D-0646-4FA4-9924-3561592EF234}"/>
              </a:ext>
            </a:extLst>
          </p:cNvPr>
          <p:cNvSpPr>
            <a:spLocks noGrp="1"/>
          </p:cNvSpPr>
          <p:nvPr>
            <p:ph sz="half" idx="1"/>
          </p:nvPr>
        </p:nvSpPr>
        <p:spPr>
          <a:xfrm>
            <a:off x="1380905" y="4010763"/>
            <a:ext cx="7526312" cy="2657413"/>
          </a:xfrm>
        </p:spPr>
        <p:txBody>
          <a:bodyPr/>
          <a:lstStyle/>
          <a:p>
            <a:pPr marL="0" indent="0">
              <a:buNone/>
            </a:pPr>
            <a:endParaRPr lang="en-US" dirty="0"/>
          </a:p>
          <a:p>
            <a:pPr lvl="1"/>
            <a:r>
              <a:rPr lang="en-US" dirty="0"/>
              <a:t>How and when you bring in cash.</a:t>
            </a:r>
          </a:p>
          <a:p>
            <a:pPr lvl="1"/>
            <a:r>
              <a:rPr lang="en-US" dirty="0"/>
              <a:t>When you can spend money and if you need debt.</a:t>
            </a:r>
          </a:p>
          <a:p>
            <a:pPr lvl="1"/>
            <a:r>
              <a:rPr lang="en-US" dirty="0"/>
              <a:t>How many customers you need to be profitable.</a:t>
            </a:r>
          </a:p>
          <a:p>
            <a:pPr lvl="1"/>
            <a:r>
              <a:rPr lang="en-US" dirty="0"/>
              <a:t>The limitations of your scaling mechanism.</a:t>
            </a:r>
          </a:p>
        </p:txBody>
      </p:sp>
      <p:sp>
        <p:nvSpPr>
          <p:cNvPr id="5" name="TextBox 4">
            <a:extLst>
              <a:ext uri="{FF2B5EF4-FFF2-40B4-BE49-F238E27FC236}">
                <a16:creationId xmlns:a16="http://schemas.microsoft.com/office/drawing/2014/main" id="{125DD2BA-F742-499F-86DA-8B9C7932434B}"/>
              </a:ext>
            </a:extLst>
          </p:cNvPr>
          <p:cNvSpPr txBox="1"/>
          <p:nvPr/>
        </p:nvSpPr>
        <p:spPr>
          <a:xfrm>
            <a:off x="823209" y="1689405"/>
            <a:ext cx="7116961" cy="523220"/>
          </a:xfrm>
          <a:prstGeom prst="rect">
            <a:avLst/>
          </a:prstGeom>
          <a:noFill/>
        </p:spPr>
        <p:txBody>
          <a:bodyPr wrap="square">
            <a:spAutoFit/>
          </a:bodyPr>
          <a:lstStyle/>
          <a:p>
            <a:r>
              <a:rPr lang="en-US" sz="2800" dirty="0"/>
              <a:t>Why does your business model matter?</a:t>
            </a:r>
          </a:p>
        </p:txBody>
      </p:sp>
      <p:sp>
        <p:nvSpPr>
          <p:cNvPr id="6" name="Title 1">
            <a:extLst>
              <a:ext uri="{FF2B5EF4-FFF2-40B4-BE49-F238E27FC236}">
                <a16:creationId xmlns:a16="http://schemas.microsoft.com/office/drawing/2014/main" id="{556A719C-BDC1-49D2-98B9-AB51D72AEA2E}"/>
              </a:ext>
            </a:extLst>
          </p:cNvPr>
          <p:cNvSpPr>
            <a:spLocks noGrp="1"/>
          </p:cNvSpPr>
          <p:nvPr>
            <p:ph type="title"/>
          </p:nvPr>
        </p:nvSpPr>
        <p:spPr>
          <a:xfrm>
            <a:off x="459581" y="18761"/>
            <a:ext cx="10515600" cy="1325563"/>
          </a:xfrm>
        </p:spPr>
        <p:txBody>
          <a:bodyPr/>
          <a:lstStyle/>
          <a:p>
            <a:r>
              <a:rPr lang="en-US" dirty="0"/>
              <a:t>1. Business Models</a:t>
            </a:r>
          </a:p>
        </p:txBody>
      </p:sp>
      <p:sp>
        <p:nvSpPr>
          <p:cNvPr id="8" name="TextBox 7">
            <a:extLst>
              <a:ext uri="{FF2B5EF4-FFF2-40B4-BE49-F238E27FC236}">
                <a16:creationId xmlns:a16="http://schemas.microsoft.com/office/drawing/2014/main" id="{D8FF3106-F953-46C6-98CD-41BEEBB584B2}"/>
              </a:ext>
            </a:extLst>
          </p:cNvPr>
          <p:cNvSpPr txBox="1"/>
          <p:nvPr/>
        </p:nvSpPr>
        <p:spPr>
          <a:xfrm>
            <a:off x="1380905" y="3353460"/>
            <a:ext cx="8864134" cy="461665"/>
          </a:xfrm>
          <a:prstGeom prst="rect">
            <a:avLst/>
          </a:prstGeom>
          <a:noFill/>
        </p:spPr>
        <p:txBody>
          <a:bodyPr wrap="square" rtlCol="0">
            <a:spAutoFit/>
          </a:bodyPr>
          <a:lstStyle/>
          <a:p>
            <a:r>
              <a:rPr lang="en-US" sz="2400" dirty="0"/>
              <a:t>Your business model determines.. </a:t>
            </a:r>
          </a:p>
        </p:txBody>
      </p:sp>
      <p:pic>
        <p:nvPicPr>
          <p:cNvPr id="9" name="Picture 8" descr="Shape&#10;&#10;Description automatically generated with low confidence">
            <a:extLst>
              <a:ext uri="{FF2B5EF4-FFF2-40B4-BE49-F238E27FC236}">
                <a16:creationId xmlns:a16="http://schemas.microsoft.com/office/drawing/2014/main" id="{C8BE1F3D-5AED-4528-ADCC-84F234D3B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1070" y="3010918"/>
            <a:ext cx="689835" cy="999845"/>
          </a:xfrm>
          <a:prstGeom prst="rect">
            <a:avLst/>
          </a:prstGeom>
        </p:spPr>
      </p:pic>
    </p:spTree>
    <p:extLst>
      <p:ext uri="{BB962C8B-B14F-4D97-AF65-F5344CB8AC3E}">
        <p14:creationId xmlns:p14="http://schemas.microsoft.com/office/powerpoint/2010/main" val="158322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D04F3876-534A-48C1-B9A5-F8CD3AB60F77}"/>
              </a:ext>
            </a:extLst>
          </p:cNvPr>
          <p:cNvSpPr>
            <a:spLocks noGrp="1"/>
          </p:cNvSpPr>
          <p:nvPr>
            <p:ph type="title"/>
          </p:nvPr>
        </p:nvSpPr>
        <p:spPr/>
        <p:txBody>
          <a:bodyPr/>
          <a:lstStyle/>
          <a:p>
            <a:r>
              <a:rPr lang="en-US" dirty="0"/>
              <a:t>1. Business Models</a:t>
            </a:r>
          </a:p>
        </p:txBody>
      </p:sp>
      <p:sp>
        <p:nvSpPr>
          <p:cNvPr id="5" name="Text Placeholder 4">
            <a:extLst>
              <a:ext uri="{FF2B5EF4-FFF2-40B4-BE49-F238E27FC236}">
                <a16:creationId xmlns:a16="http://schemas.microsoft.com/office/drawing/2014/main" id="{82258E8D-A94F-4E8A-B766-6921F02C305B}"/>
              </a:ext>
            </a:extLst>
          </p:cNvPr>
          <p:cNvSpPr>
            <a:spLocks noGrp="1"/>
          </p:cNvSpPr>
          <p:nvPr>
            <p:ph type="body" sz="quarter" idx="14"/>
          </p:nvPr>
        </p:nvSpPr>
        <p:spPr>
          <a:xfrm>
            <a:off x="429081" y="1367268"/>
            <a:ext cx="11005225" cy="1172925"/>
          </a:xfrm>
        </p:spPr>
        <p:txBody>
          <a:bodyPr>
            <a:normAutofit fontScale="55000" lnSpcReduction="20000"/>
          </a:bodyPr>
          <a:lstStyle/>
          <a:p>
            <a:r>
              <a:rPr lang="en-US" sz="5400" dirty="0"/>
              <a:t>Three Main Accounting Reports</a:t>
            </a:r>
            <a:endParaRPr lang="en-US" sz="2800" dirty="0"/>
          </a:p>
          <a:p>
            <a:r>
              <a:rPr lang="en-US" sz="3300" dirty="0"/>
              <a:t>Income statement, Balance Sheet, Statement of Cash Flows</a:t>
            </a:r>
          </a:p>
          <a:p>
            <a:r>
              <a:rPr lang="en-US" sz="3300" dirty="0"/>
              <a:t>All three statements are linked by line items which are transferred to the next report</a:t>
            </a:r>
          </a:p>
          <a:p>
            <a:pPr marL="457200" indent="-457200">
              <a:buFont typeface="+mj-lt"/>
              <a:buAutoNum type="arabicPeriod"/>
            </a:pPr>
            <a:endParaRPr lang="en-US" dirty="0"/>
          </a:p>
        </p:txBody>
      </p:sp>
      <p:cxnSp>
        <p:nvCxnSpPr>
          <p:cNvPr id="14" name="Straight Connector 13">
            <a:extLst>
              <a:ext uri="{FF2B5EF4-FFF2-40B4-BE49-F238E27FC236}">
                <a16:creationId xmlns:a16="http://schemas.microsoft.com/office/drawing/2014/main" id="{0A80AA42-1673-4E78-80BB-85CECED37059}"/>
              </a:ext>
            </a:extLst>
          </p:cNvPr>
          <p:cNvCxnSpPr/>
          <p:nvPr/>
        </p:nvCxnSpPr>
        <p:spPr>
          <a:xfrm>
            <a:off x="0" y="1006446"/>
            <a:ext cx="11015003" cy="0"/>
          </a:xfrm>
          <a:prstGeom prst="line">
            <a:avLst/>
          </a:prstGeom>
          <a:ln w="25400">
            <a:gradFill>
              <a:gsLst>
                <a:gs pos="0">
                  <a:srgbClr val="B08456"/>
                </a:gs>
                <a:gs pos="99000">
                  <a:srgbClr val="CEB87B"/>
                </a:gs>
              </a:gsLst>
              <a:lin ang="5400000" scaled="1"/>
            </a:gradFill>
            <a:headEnd type="none"/>
            <a:tailEnd type="none"/>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A814272E-7CDD-4FF7-B2AE-9223396B63C2}"/>
              </a:ext>
            </a:extLst>
          </p:cNvPr>
          <p:cNvSpPr/>
          <p:nvPr/>
        </p:nvSpPr>
        <p:spPr>
          <a:xfrm>
            <a:off x="804146" y="3057675"/>
            <a:ext cx="1585913" cy="45005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Revenue</a:t>
            </a:r>
          </a:p>
        </p:txBody>
      </p:sp>
      <p:sp>
        <p:nvSpPr>
          <p:cNvPr id="13" name="Rectangle 12">
            <a:extLst>
              <a:ext uri="{FF2B5EF4-FFF2-40B4-BE49-F238E27FC236}">
                <a16:creationId xmlns:a16="http://schemas.microsoft.com/office/drawing/2014/main" id="{AA4373E4-ECF5-4789-8A31-09FFFFA27B64}"/>
              </a:ext>
            </a:extLst>
          </p:cNvPr>
          <p:cNvSpPr/>
          <p:nvPr/>
        </p:nvSpPr>
        <p:spPr>
          <a:xfrm>
            <a:off x="804146" y="3587503"/>
            <a:ext cx="1585913" cy="45005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Expenses</a:t>
            </a:r>
          </a:p>
        </p:txBody>
      </p:sp>
      <p:sp>
        <p:nvSpPr>
          <p:cNvPr id="16" name="Rectangle 15">
            <a:extLst>
              <a:ext uri="{FF2B5EF4-FFF2-40B4-BE49-F238E27FC236}">
                <a16:creationId xmlns:a16="http://schemas.microsoft.com/office/drawing/2014/main" id="{5AF4F69B-A6FD-4E1F-90EA-4133C6B312E6}"/>
              </a:ext>
            </a:extLst>
          </p:cNvPr>
          <p:cNvSpPr/>
          <p:nvPr/>
        </p:nvSpPr>
        <p:spPr>
          <a:xfrm>
            <a:off x="804146" y="4191365"/>
            <a:ext cx="1585913" cy="450056"/>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Net Income</a:t>
            </a:r>
          </a:p>
        </p:txBody>
      </p:sp>
      <p:sp>
        <p:nvSpPr>
          <p:cNvPr id="18" name="Rectangle 17">
            <a:extLst>
              <a:ext uri="{FF2B5EF4-FFF2-40B4-BE49-F238E27FC236}">
                <a16:creationId xmlns:a16="http://schemas.microsoft.com/office/drawing/2014/main" id="{287097E7-E67C-4D07-95E2-97C84632BD61}"/>
              </a:ext>
            </a:extLst>
          </p:cNvPr>
          <p:cNvSpPr/>
          <p:nvPr/>
        </p:nvSpPr>
        <p:spPr>
          <a:xfrm>
            <a:off x="8991602" y="3763073"/>
            <a:ext cx="1585913" cy="45005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Operating Cash</a:t>
            </a:r>
          </a:p>
        </p:txBody>
      </p:sp>
      <p:sp>
        <p:nvSpPr>
          <p:cNvPr id="19" name="Rectangle 18">
            <a:extLst>
              <a:ext uri="{FF2B5EF4-FFF2-40B4-BE49-F238E27FC236}">
                <a16:creationId xmlns:a16="http://schemas.microsoft.com/office/drawing/2014/main" id="{AFD8D8A9-1164-42AC-82D3-29F07E4BE030}"/>
              </a:ext>
            </a:extLst>
          </p:cNvPr>
          <p:cNvSpPr/>
          <p:nvPr/>
        </p:nvSpPr>
        <p:spPr>
          <a:xfrm>
            <a:off x="8991602" y="4292901"/>
            <a:ext cx="1585913" cy="45005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Investing Cash</a:t>
            </a:r>
          </a:p>
        </p:txBody>
      </p:sp>
      <p:sp>
        <p:nvSpPr>
          <p:cNvPr id="20" name="Rectangle 19">
            <a:extLst>
              <a:ext uri="{FF2B5EF4-FFF2-40B4-BE49-F238E27FC236}">
                <a16:creationId xmlns:a16="http://schemas.microsoft.com/office/drawing/2014/main" id="{127D0361-319F-46CF-9626-47B7F1F6C67D}"/>
              </a:ext>
            </a:extLst>
          </p:cNvPr>
          <p:cNvSpPr/>
          <p:nvPr/>
        </p:nvSpPr>
        <p:spPr>
          <a:xfrm>
            <a:off x="8991602" y="4822729"/>
            <a:ext cx="1585913" cy="450056"/>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Financing Cash</a:t>
            </a:r>
          </a:p>
        </p:txBody>
      </p:sp>
      <p:sp>
        <p:nvSpPr>
          <p:cNvPr id="21" name="Rectangle 20">
            <a:extLst>
              <a:ext uri="{FF2B5EF4-FFF2-40B4-BE49-F238E27FC236}">
                <a16:creationId xmlns:a16="http://schemas.microsoft.com/office/drawing/2014/main" id="{F9B7D0F6-28D3-4458-B63D-9C5641BA8E87}"/>
              </a:ext>
            </a:extLst>
          </p:cNvPr>
          <p:cNvSpPr/>
          <p:nvPr/>
        </p:nvSpPr>
        <p:spPr>
          <a:xfrm>
            <a:off x="8991602" y="5481812"/>
            <a:ext cx="1585913" cy="450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Total Cash</a:t>
            </a:r>
          </a:p>
        </p:txBody>
      </p:sp>
      <p:sp>
        <p:nvSpPr>
          <p:cNvPr id="22" name="Rectangle 21">
            <a:extLst>
              <a:ext uri="{FF2B5EF4-FFF2-40B4-BE49-F238E27FC236}">
                <a16:creationId xmlns:a16="http://schemas.microsoft.com/office/drawing/2014/main" id="{59C24A53-96F2-4679-A843-6F9E5D5CE374}"/>
              </a:ext>
            </a:extLst>
          </p:cNvPr>
          <p:cNvSpPr/>
          <p:nvPr/>
        </p:nvSpPr>
        <p:spPr>
          <a:xfrm>
            <a:off x="5174161" y="4852469"/>
            <a:ext cx="1585913" cy="450056"/>
          </a:xfrm>
          <a:prstGeom prst="rect">
            <a:avLst/>
          </a:prstGeom>
          <a:solidFill>
            <a:schemeClr val="accent2"/>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Liabilities</a:t>
            </a:r>
          </a:p>
        </p:txBody>
      </p:sp>
      <p:sp>
        <p:nvSpPr>
          <p:cNvPr id="23" name="Rectangle 22">
            <a:extLst>
              <a:ext uri="{FF2B5EF4-FFF2-40B4-BE49-F238E27FC236}">
                <a16:creationId xmlns:a16="http://schemas.microsoft.com/office/drawing/2014/main" id="{121C79EB-B85A-42C8-B11F-FAE2FBDA1902}"/>
              </a:ext>
            </a:extLst>
          </p:cNvPr>
          <p:cNvSpPr/>
          <p:nvPr/>
        </p:nvSpPr>
        <p:spPr>
          <a:xfrm>
            <a:off x="5174161" y="5382297"/>
            <a:ext cx="1585913" cy="450056"/>
          </a:xfrm>
          <a:prstGeom prst="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Shareholder equity</a:t>
            </a:r>
          </a:p>
        </p:txBody>
      </p:sp>
      <p:sp>
        <p:nvSpPr>
          <p:cNvPr id="24" name="Rectangle 23">
            <a:extLst>
              <a:ext uri="{FF2B5EF4-FFF2-40B4-BE49-F238E27FC236}">
                <a16:creationId xmlns:a16="http://schemas.microsoft.com/office/drawing/2014/main" id="{94175FFF-2D1A-4E19-BAA1-CAE9C89C9260}"/>
              </a:ext>
            </a:extLst>
          </p:cNvPr>
          <p:cNvSpPr/>
          <p:nvPr/>
        </p:nvSpPr>
        <p:spPr>
          <a:xfrm>
            <a:off x="5174161" y="5986159"/>
            <a:ext cx="1585913" cy="450056"/>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Total Assets</a:t>
            </a:r>
          </a:p>
        </p:txBody>
      </p:sp>
      <p:cxnSp>
        <p:nvCxnSpPr>
          <p:cNvPr id="10" name="Straight Arrow Connector 9">
            <a:extLst>
              <a:ext uri="{FF2B5EF4-FFF2-40B4-BE49-F238E27FC236}">
                <a16:creationId xmlns:a16="http://schemas.microsoft.com/office/drawing/2014/main" id="{D4140908-AF67-48A4-A1F5-F0F6739ACF68}"/>
              </a:ext>
            </a:extLst>
          </p:cNvPr>
          <p:cNvCxnSpPr>
            <a:cxnSpLocks/>
            <a:stCxn id="16" idx="3"/>
          </p:cNvCxnSpPr>
          <p:nvPr/>
        </p:nvCxnSpPr>
        <p:spPr>
          <a:xfrm flipV="1">
            <a:off x="2390059" y="4075637"/>
            <a:ext cx="6588891" cy="340756"/>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cxnSp>
        <p:nvCxnSpPr>
          <p:cNvPr id="25" name="Straight Arrow Connector 24">
            <a:extLst>
              <a:ext uri="{FF2B5EF4-FFF2-40B4-BE49-F238E27FC236}">
                <a16:creationId xmlns:a16="http://schemas.microsoft.com/office/drawing/2014/main" id="{F1FE610D-33E5-4F59-AFD7-F4D5959FB1AE}"/>
              </a:ext>
            </a:extLst>
          </p:cNvPr>
          <p:cNvCxnSpPr>
            <a:cxnSpLocks/>
            <a:stCxn id="21" idx="1"/>
            <a:endCxn id="24" idx="3"/>
          </p:cNvCxnSpPr>
          <p:nvPr/>
        </p:nvCxnSpPr>
        <p:spPr>
          <a:xfrm flipH="1">
            <a:off x="6760074" y="5706840"/>
            <a:ext cx="2231528" cy="504347"/>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sp>
        <p:nvSpPr>
          <p:cNvPr id="12" name="TextBox 11">
            <a:extLst>
              <a:ext uri="{FF2B5EF4-FFF2-40B4-BE49-F238E27FC236}">
                <a16:creationId xmlns:a16="http://schemas.microsoft.com/office/drawing/2014/main" id="{43193849-164A-467C-AC02-02CB183D506D}"/>
              </a:ext>
            </a:extLst>
          </p:cNvPr>
          <p:cNvSpPr txBox="1"/>
          <p:nvPr/>
        </p:nvSpPr>
        <p:spPr>
          <a:xfrm>
            <a:off x="343458" y="2580949"/>
            <a:ext cx="2925963" cy="523220"/>
          </a:xfrm>
          <a:prstGeom prst="rect">
            <a:avLst/>
          </a:prstGeom>
          <a:noFill/>
        </p:spPr>
        <p:txBody>
          <a:bodyPr wrap="square" rtlCol="0">
            <a:spAutoFit/>
          </a:bodyPr>
          <a:lstStyle/>
          <a:p>
            <a:r>
              <a:rPr lang="en-US" sz="2800" dirty="0"/>
              <a:t>Income statement</a:t>
            </a:r>
          </a:p>
        </p:txBody>
      </p:sp>
      <p:sp>
        <p:nvSpPr>
          <p:cNvPr id="26" name="TextBox 25">
            <a:extLst>
              <a:ext uri="{FF2B5EF4-FFF2-40B4-BE49-F238E27FC236}">
                <a16:creationId xmlns:a16="http://schemas.microsoft.com/office/drawing/2014/main" id="{285C8468-270F-416D-8065-34D1309B88DB}"/>
              </a:ext>
            </a:extLst>
          </p:cNvPr>
          <p:cNvSpPr txBox="1"/>
          <p:nvPr/>
        </p:nvSpPr>
        <p:spPr>
          <a:xfrm>
            <a:off x="4858884" y="4332954"/>
            <a:ext cx="2361607" cy="523220"/>
          </a:xfrm>
          <a:prstGeom prst="rect">
            <a:avLst/>
          </a:prstGeom>
          <a:noFill/>
        </p:spPr>
        <p:txBody>
          <a:bodyPr wrap="square" rtlCol="0">
            <a:spAutoFit/>
          </a:bodyPr>
          <a:lstStyle/>
          <a:p>
            <a:r>
              <a:rPr lang="en-US" sz="2800" dirty="0"/>
              <a:t>Balance Sheet</a:t>
            </a:r>
          </a:p>
        </p:txBody>
      </p:sp>
      <p:sp>
        <p:nvSpPr>
          <p:cNvPr id="27" name="TextBox 26">
            <a:extLst>
              <a:ext uri="{FF2B5EF4-FFF2-40B4-BE49-F238E27FC236}">
                <a16:creationId xmlns:a16="http://schemas.microsoft.com/office/drawing/2014/main" id="{E76915BA-FCCD-45F2-8272-3CDE02736D7A}"/>
              </a:ext>
            </a:extLst>
          </p:cNvPr>
          <p:cNvSpPr txBox="1"/>
          <p:nvPr/>
        </p:nvSpPr>
        <p:spPr>
          <a:xfrm>
            <a:off x="8481710" y="2782150"/>
            <a:ext cx="2605695" cy="954107"/>
          </a:xfrm>
          <a:prstGeom prst="rect">
            <a:avLst/>
          </a:prstGeom>
          <a:noFill/>
        </p:spPr>
        <p:txBody>
          <a:bodyPr wrap="square" rtlCol="0">
            <a:spAutoFit/>
          </a:bodyPr>
          <a:lstStyle/>
          <a:p>
            <a:pPr algn="ctr"/>
            <a:r>
              <a:rPr lang="en-US" sz="2800" dirty="0"/>
              <a:t>Statement of Cash Flows</a:t>
            </a:r>
          </a:p>
        </p:txBody>
      </p:sp>
      <p:cxnSp>
        <p:nvCxnSpPr>
          <p:cNvPr id="28" name="Straight Arrow Connector 27">
            <a:extLst>
              <a:ext uri="{FF2B5EF4-FFF2-40B4-BE49-F238E27FC236}">
                <a16:creationId xmlns:a16="http://schemas.microsoft.com/office/drawing/2014/main" id="{EFEE29C4-3D4E-4750-BF56-02CB7347E405}"/>
              </a:ext>
            </a:extLst>
          </p:cNvPr>
          <p:cNvCxnSpPr>
            <a:cxnSpLocks/>
            <a:stCxn id="16" idx="3"/>
            <a:endCxn id="22" idx="1"/>
          </p:cNvCxnSpPr>
          <p:nvPr/>
        </p:nvCxnSpPr>
        <p:spPr>
          <a:xfrm>
            <a:off x="2390059" y="4416393"/>
            <a:ext cx="2784102" cy="661104"/>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318817218"/>
      </p:ext>
    </p:extLst>
  </p:cSld>
  <p:clrMapOvr>
    <a:masterClrMapping/>
  </p:clrMapOvr>
  <mc:AlternateContent xmlns:mc="http://schemas.openxmlformats.org/markup-compatibility/2006" xmlns:p14="http://schemas.microsoft.com/office/powerpoint/2010/main">
    <mc:Choice Requires="p14">
      <p:transition spd="slow" p14:dur="2000" advTm="21349"/>
    </mc:Choice>
    <mc:Fallback xmlns="">
      <p:transition spd="slow" advTm="2134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806EFF-BECE-453E-A2BA-1A63207AC13D}"/>
              </a:ext>
            </a:extLst>
          </p:cNvPr>
          <p:cNvSpPr>
            <a:spLocks noGrp="1"/>
          </p:cNvSpPr>
          <p:nvPr>
            <p:ph sz="half" idx="1"/>
          </p:nvPr>
        </p:nvSpPr>
        <p:spPr>
          <a:xfrm>
            <a:off x="272141" y="1287496"/>
            <a:ext cx="11266716" cy="794203"/>
          </a:xfrm>
        </p:spPr>
        <p:txBody>
          <a:bodyPr>
            <a:normAutofit/>
          </a:bodyPr>
          <a:lstStyle/>
          <a:p>
            <a:pPr marL="0" indent="0">
              <a:buNone/>
            </a:pPr>
            <a:r>
              <a:rPr lang="en-US" sz="2800" dirty="0"/>
              <a:t>Together, the three main accounting reports measure the business’s health.</a:t>
            </a:r>
            <a:endParaRPr lang="en-US" dirty="0"/>
          </a:p>
          <a:p>
            <a:pPr marL="457200" lvl="1" indent="0">
              <a:buNone/>
            </a:pPr>
            <a:endParaRPr lang="en-US" dirty="0"/>
          </a:p>
          <a:p>
            <a:endParaRPr lang="en-US" dirty="0"/>
          </a:p>
        </p:txBody>
      </p:sp>
      <p:sp>
        <p:nvSpPr>
          <p:cNvPr id="7" name="Title 10">
            <a:extLst>
              <a:ext uri="{FF2B5EF4-FFF2-40B4-BE49-F238E27FC236}">
                <a16:creationId xmlns:a16="http://schemas.microsoft.com/office/drawing/2014/main" id="{9C7D0780-28BD-4B18-B972-50BB193975C9}"/>
              </a:ext>
            </a:extLst>
          </p:cNvPr>
          <p:cNvSpPr txBox="1">
            <a:spLocks/>
          </p:cNvSpPr>
          <p:nvPr/>
        </p:nvSpPr>
        <p:spPr>
          <a:xfrm>
            <a:off x="0" y="1"/>
            <a:ext cx="12192000" cy="12874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1. Business Models</a:t>
            </a:r>
            <a:endParaRPr lang="en-US" dirty="0"/>
          </a:p>
        </p:txBody>
      </p:sp>
      <p:sp>
        <p:nvSpPr>
          <p:cNvPr id="4" name="Content Placeholder 2">
            <a:extLst>
              <a:ext uri="{FF2B5EF4-FFF2-40B4-BE49-F238E27FC236}">
                <a16:creationId xmlns:a16="http://schemas.microsoft.com/office/drawing/2014/main" id="{FB10FF9C-B95F-4132-BFF5-799383213B41}"/>
              </a:ext>
            </a:extLst>
          </p:cNvPr>
          <p:cNvSpPr txBox="1">
            <a:spLocks/>
          </p:cNvSpPr>
          <p:nvPr/>
        </p:nvSpPr>
        <p:spPr>
          <a:xfrm>
            <a:off x="653143" y="2024813"/>
            <a:ext cx="9348305" cy="4668371"/>
          </a:xfrm>
          <a:prstGeom prst="rect">
            <a:avLst/>
          </a:prstGeom>
        </p:spPr>
        <p:txBody>
          <a:bodyPr>
            <a:normAutofit/>
          </a:bodyPr>
          <a:lstStyle>
            <a:lvl1pPr marL="0" indent="0" algn="l" defTabSz="914400" rtl="0" eaLnBrk="1" latinLnBrk="0" hangingPunct="1">
              <a:lnSpc>
                <a:spcPct val="100000"/>
              </a:lnSpc>
              <a:spcBef>
                <a:spcPts val="0"/>
              </a:spcBef>
              <a:buFont typeface="Arial" panose="020B0604020202020204" pitchFamily="34" charset="0"/>
              <a:buNone/>
              <a:defRPr sz="2000" b="0" i="0" kern="1200">
                <a:solidFill>
                  <a:schemeClr val="tx2"/>
                </a:solidFill>
                <a:latin typeface="Arial" panose="020B0604020202020204" pitchFamily="34" charset="0"/>
                <a:ea typeface="+mn-ea"/>
                <a:cs typeface="+mn-cs"/>
              </a:defRPr>
            </a:lvl1pPr>
            <a:lvl2pPr marL="0" indent="0" algn="l" defTabSz="914400" rtl="0" eaLnBrk="1" latinLnBrk="0" hangingPunct="1">
              <a:lnSpc>
                <a:spcPct val="100000"/>
              </a:lnSpc>
              <a:spcBef>
                <a:spcPts val="0"/>
              </a:spcBef>
              <a:buFont typeface="Arial" panose="020B0604020202020204" pitchFamily="34" charset="0"/>
              <a:buNone/>
              <a:defRPr sz="2000" b="0" i="0" kern="1200">
                <a:solidFill>
                  <a:schemeClr val="tx2"/>
                </a:solidFill>
                <a:latin typeface="Arial" panose="020B0604020202020204" pitchFamily="34" charset="0"/>
                <a:ea typeface="+mn-ea"/>
                <a:cs typeface="+mn-cs"/>
              </a:defRPr>
            </a:lvl2pPr>
            <a:lvl3pPr marL="0" indent="0" algn="l" defTabSz="914400" rtl="0" eaLnBrk="1" latinLnBrk="0" hangingPunct="1">
              <a:lnSpc>
                <a:spcPct val="100000"/>
              </a:lnSpc>
              <a:spcBef>
                <a:spcPts val="0"/>
              </a:spcBef>
              <a:buFont typeface="Arial" panose="020B0604020202020204" pitchFamily="34" charset="0"/>
              <a:buNone/>
              <a:defRPr sz="2000" b="0" i="0" kern="1200">
                <a:solidFill>
                  <a:schemeClr val="tx2"/>
                </a:solidFill>
                <a:latin typeface="Arial" panose="020B0604020202020204" pitchFamily="34" charset="0"/>
                <a:ea typeface="+mn-ea"/>
                <a:cs typeface="+mn-cs"/>
              </a:defRPr>
            </a:lvl3pPr>
            <a:lvl4pPr marL="0" indent="0" algn="l" defTabSz="914400" rtl="0" eaLnBrk="1" latinLnBrk="0" hangingPunct="1">
              <a:lnSpc>
                <a:spcPct val="100000"/>
              </a:lnSpc>
              <a:spcBef>
                <a:spcPts val="0"/>
              </a:spcBef>
              <a:buFont typeface="Arial" panose="020B0604020202020204" pitchFamily="34" charset="0"/>
              <a:buNone/>
              <a:defRPr sz="2000" b="0" i="0" kern="1200">
                <a:solidFill>
                  <a:schemeClr val="tx2"/>
                </a:solidFill>
                <a:latin typeface="Arial" panose="020B0604020202020204" pitchFamily="34" charset="0"/>
                <a:ea typeface="+mn-ea"/>
                <a:cs typeface="+mn-cs"/>
              </a:defRPr>
            </a:lvl4pPr>
            <a:lvl5pPr marL="0" indent="0" algn="l" defTabSz="914400" rtl="0" eaLnBrk="1" latinLnBrk="0" hangingPunct="1">
              <a:lnSpc>
                <a:spcPct val="100000"/>
              </a:lnSpc>
              <a:spcBef>
                <a:spcPts val="0"/>
              </a:spcBef>
              <a:buFont typeface="Arial" panose="020B0604020202020204" pitchFamily="34" charset="0"/>
              <a:buNone/>
              <a:defRPr sz="2000" b="0" i="0" kern="1200">
                <a:solidFill>
                  <a:schemeClr val="tx2"/>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b="1" dirty="0">
                <a:solidFill>
                  <a:schemeClr val="tx1"/>
                </a:solidFill>
              </a:rPr>
              <a:t>They are necessary to make accurate and timely decisions, such as:</a:t>
            </a:r>
          </a:p>
          <a:p>
            <a:pPr>
              <a:defRPr/>
            </a:pPr>
            <a:endParaRPr lang="en-US" b="1" dirty="0">
              <a:solidFill>
                <a:schemeClr val="tx1"/>
              </a:solidFill>
            </a:endParaRPr>
          </a:p>
          <a:p>
            <a:pPr marL="342900" lvl="1" indent="-342900">
              <a:buFont typeface="Arial" panose="020B0604020202020204" pitchFamily="34" charset="0"/>
              <a:buChar char="•"/>
              <a:defRPr/>
            </a:pPr>
            <a:r>
              <a:rPr lang="en-US" dirty="0">
                <a:solidFill>
                  <a:schemeClr val="tx1"/>
                </a:solidFill>
              </a:rPr>
              <a:t>How much cash do we need?</a:t>
            </a:r>
          </a:p>
          <a:p>
            <a:pPr marL="342900" lvl="1" indent="-342900">
              <a:buFont typeface="Arial" panose="020B0604020202020204" pitchFamily="34" charset="0"/>
              <a:buChar char="•"/>
              <a:defRPr/>
            </a:pPr>
            <a:r>
              <a:rPr lang="en-US" dirty="0">
                <a:solidFill>
                  <a:schemeClr val="tx1"/>
                </a:solidFill>
              </a:rPr>
              <a:t>Where should we get it? Investment or Debt?</a:t>
            </a:r>
          </a:p>
          <a:p>
            <a:pPr marL="342900" lvl="1" indent="-342900">
              <a:buFont typeface="Arial" panose="020B0604020202020204" pitchFamily="34" charset="0"/>
              <a:buChar char="•"/>
              <a:defRPr/>
            </a:pPr>
            <a:r>
              <a:rPr lang="en-US" dirty="0">
                <a:solidFill>
                  <a:schemeClr val="tx1"/>
                </a:solidFill>
              </a:rPr>
              <a:t>When will we run out of cash?</a:t>
            </a:r>
          </a:p>
          <a:p>
            <a:pPr marL="342900" lvl="1" indent="-342900">
              <a:buFont typeface="Arial" panose="020B0604020202020204" pitchFamily="34" charset="0"/>
              <a:buChar char="•"/>
              <a:defRPr/>
            </a:pPr>
            <a:r>
              <a:rPr lang="en-US" dirty="0">
                <a:solidFill>
                  <a:schemeClr val="tx1"/>
                </a:solidFill>
              </a:rPr>
              <a:t>What are we spending our money on? </a:t>
            </a:r>
          </a:p>
          <a:p>
            <a:pPr marL="342900" lvl="1" indent="-342900">
              <a:buFont typeface="Arial" panose="020B0604020202020204" pitchFamily="34" charset="0"/>
              <a:buChar char="•"/>
              <a:defRPr/>
            </a:pPr>
            <a:r>
              <a:rPr lang="en-US" dirty="0">
                <a:solidFill>
                  <a:schemeClr val="tx1"/>
                </a:solidFill>
              </a:rPr>
              <a:t>What levers are there to change our cash flows positively or negatively?</a:t>
            </a:r>
          </a:p>
          <a:p>
            <a:pPr marL="342900" lvl="1" indent="-342900">
              <a:buFont typeface="Arial" panose="020B0604020202020204" pitchFamily="34" charset="0"/>
              <a:buChar char="•"/>
              <a:defRPr/>
            </a:pPr>
            <a:r>
              <a:rPr lang="en-US" dirty="0">
                <a:solidFill>
                  <a:schemeClr val="tx1"/>
                </a:solidFill>
              </a:rPr>
              <a:t>Are we spending our money on the RIGHT things?</a:t>
            </a:r>
          </a:p>
          <a:p>
            <a:pPr marL="342900" lvl="1" indent="-342900">
              <a:buFont typeface="Arial" panose="020B0604020202020204" pitchFamily="34" charset="0"/>
              <a:buChar char="•"/>
              <a:defRPr/>
            </a:pPr>
            <a:r>
              <a:rPr lang="en-US" dirty="0">
                <a:solidFill>
                  <a:schemeClr val="tx1"/>
                </a:solidFill>
              </a:rPr>
              <a:t>When do we get to cash flow break even?</a:t>
            </a:r>
          </a:p>
          <a:p>
            <a:pPr marL="342900" lvl="1" indent="-342900">
              <a:buFont typeface="Arial" panose="020B0604020202020204" pitchFamily="34" charset="0"/>
              <a:buChar char="•"/>
              <a:defRPr/>
            </a:pPr>
            <a:r>
              <a:rPr lang="en-US" dirty="0">
                <a:solidFill>
                  <a:schemeClr val="tx1"/>
                </a:solidFill>
              </a:rPr>
              <a:t>Can we afford to increase headcount? If so, how many? When?</a:t>
            </a:r>
          </a:p>
          <a:p>
            <a:pPr marL="342900" lvl="1" indent="-342900">
              <a:buFont typeface="Arial" panose="020B0604020202020204" pitchFamily="34" charset="0"/>
              <a:buChar char="•"/>
              <a:defRPr/>
            </a:pPr>
            <a:r>
              <a:rPr lang="en-US" dirty="0">
                <a:solidFill>
                  <a:schemeClr val="tx1"/>
                </a:solidFill>
              </a:rPr>
              <a:t>Do we need to reduce headcount? If so, how many? When</a:t>
            </a:r>
          </a:p>
          <a:p>
            <a:pPr marL="342900" lvl="1" indent="-342900">
              <a:buFont typeface="Arial" panose="020B0604020202020204" pitchFamily="34" charset="0"/>
              <a:buChar char="•"/>
              <a:defRPr/>
            </a:pPr>
            <a:r>
              <a:rPr lang="en-US" dirty="0">
                <a:solidFill>
                  <a:schemeClr val="tx1"/>
                </a:solidFill>
              </a:rPr>
              <a:t>How should we price Product A?</a:t>
            </a:r>
          </a:p>
          <a:p>
            <a:pPr marL="342900" lvl="1" indent="-342900">
              <a:buFont typeface="Arial" panose="020B0604020202020204" pitchFamily="34" charset="0"/>
              <a:buChar char="•"/>
              <a:defRPr/>
            </a:pPr>
            <a:r>
              <a:rPr lang="en-US" dirty="0">
                <a:solidFill>
                  <a:schemeClr val="tx1"/>
                </a:solidFill>
              </a:rPr>
              <a:t>How much are we making on Product B?</a:t>
            </a:r>
          </a:p>
          <a:p>
            <a:pPr marL="342900" lvl="1" indent="-342900">
              <a:buFont typeface="Arial" panose="020B0604020202020204" pitchFamily="34" charset="0"/>
              <a:buChar char="•"/>
              <a:defRPr/>
            </a:pPr>
            <a:r>
              <a:rPr lang="en-US" dirty="0">
                <a:solidFill>
                  <a:schemeClr val="tx1"/>
                </a:solidFill>
              </a:rPr>
              <a:t>Is Product C profitable?</a:t>
            </a:r>
          </a:p>
          <a:p>
            <a:endParaRPr lang="en-US" dirty="0"/>
          </a:p>
        </p:txBody>
      </p:sp>
    </p:spTree>
    <p:extLst>
      <p:ext uri="{BB962C8B-B14F-4D97-AF65-F5344CB8AC3E}">
        <p14:creationId xmlns:p14="http://schemas.microsoft.com/office/powerpoint/2010/main" val="2408986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806EFF-BECE-453E-A2BA-1A63207AC13D}"/>
              </a:ext>
            </a:extLst>
          </p:cNvPr>
          <p:cNvSpPr>
            <a:spLocks noGrp="1"/>
          </p:cNvSpPr>
          <p:nvPr>
            <p:ph sz="half" idx="1"/>
          </p:nvPr>
        </p:nvSpPr>
        <p:spPr>
          <a:xfrm>
            <a:off x="838199" y="1825625"/>
            <a:ext cx="8937171" cy="4351338"/>
          </a:xfrm>
        </p:spPr>
        <p:txBody>
          <a:bodyPr>
            <a:normAutofit lnSpcReduction="10000"/>
          </a:bodyPr>
          <a:lstStyle/>
          <a:p>
            <a:r>
              <a:rPr lang="en-US" dirty="0"/>
              <a:t>Please see the additional excel file associated with this course – </a:t>
            </a:r>
          </a:p>
          <a:p>
            <a:pPr marL="0" indent="0">
              <a:buNone/>
            </a:pPr>
            <a:r>
              <a:rPr lang="en-US" dirty="0"/>
              <a:t>Startup Finance for First Time Entrepreneurs - Example Financial Models.xlsx </a:t>
            </a:r>
          </a:p>
          <a:p>
            <a:endParaRPr lang="en-US" dirty="0"/>
          </a:p>
          <a:p>
            <a:r>
              <a:rPr lang="en-US" dirty="0"/>
              <a:t>This file contains six tabs with the following information:</a:t>
            </a:r>
          </a:p>
          <a:p>
            <a:pPr marL="914400" lvl="1" indent="-457200">
              <a:buFont typeface="+mj-lt"/>
              <a:buAutoNum type="arabicPeriod"/>
            </a:pPr>
            <a:r>
              <a:rPr lang="en-US" dirty="0"/>
              <a:t>Example of inter-related Income Statements, Balance Sheet and Statement of Cash Flows</a:t>
            </a:r>
          </a:p>
          <a:p>
            <a:pPr marL="914400" lvl="1" indent="-457200">
              <a:buFont typeface="+mj-lt"/>
              <a:buAutoNum type="arabicPeriod"/>
            </a:pPr>
            <a:r>
              <a:rPr lang="en-US" dirty="0"/>
              <a:t>Income Statement model for subscriptions with churn</a:t>
            </a:r>
          </a:p>
          <a:p>
            <a:pPr marL="914400" lvl="1" indent="-457200">
              <a:buFont typeface="+mj-lt"/>
              <a:buAutoNum type="arabicPeriod"/>
            </a:pPr>
            <a:r>
              <a:rPr lang="en-US" dirty="0"/>
              <a:t>Typical Balance Sheet</a:t>
            </a:r>
          </a:p>
          <a:p>
            <a:pPr marL="914400" lvl="1" indent="-457200">
              <a:buFont typeface="+mj-lt"/>
              <a:buAutoNum type="arabicPeriod"/>
            </a:pPr>
            <a:r>
              <a:rPr lang="en-US" dirty="0"/>
              <a:t>Typical Statement of Cash Flows</a:t>
            </a:r>
          </a:p>
          <a:p>
            <a:pPr marL="457200" lvl="1" indent="0">
              <a:buNone/>
            </a:pPr>
            <a:endParaRPr lang="en-US" dirty="0"/>
          </a:p>
          <a:p>
            <a:endParaRPr lang="en-US" dirty="0"/>
          </a:p>
        </p:txBody>
      </p:sp>
      <p:sp>
        <p:nvSpPr>
          <p:cNvPr id="7" name="Title 10">
            <a:extLst>
              <a:ext uri="{FF2B5EF4-FFF2-40B4-BE49-F238E27FC236}">
                <a16:creationId xmlns:a16="http://schemas.microsoft.com/office/drawing/2014/main" id="{9C7D0780-28BD-4B18-B972-50BB193975C9}"/>
              </a:ext>
            </a:extLst>
          </p:cNvPr>
          <p:cNvSpPr txBox="1">
            <a:spLocks/>
          </p:cNvSpPr>
          <p:nvPr/>
        </p:nvSpPr>
        <p:spPr>
          <a:xfrm>
            <a:off x="0" y="1"/>
            <a:ext cx="12192000" cy="12874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1. Business Models</a:t>
            </a:r>
            <a:endParaRPr lang="en-US" dirty="0"/>
          </a:p>
        </p:txBody>
      </p:sp>
    </p:spTree>
    <p:extLst>
      <p:ext uri="{BB962C8B-B14F-4D97-AF65-F5344CB8AC3E}">
        <p14:creationId xmlns:p14="http://schemas.microsoft.com/office/powerpoint/2010/main" val="4100760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TM03457485[[fn=Mesh]]</Template>
  <TotalTime>23964</TotalTime>
  <Words>4391</Words>
  <Application>Microsoft Macintosh PowerPoint</Application>
  <PresentationFormat>Widescreen</PresentationFormat>
  <Paragraphs>377</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Calibri Light</vt:lpstr>
      <vt:lpstr>Franklin Gothic Book</vt:lpstr>
      <vt:lpstr>Georgia</vt:lpstr>
      <vt:lpstr>Office Theme</vt:lpstr>
      <vt:lpstr>Start-up Finance for First Time Entrepreneurs  </vt:lpstr>
      <vt:lpstr>How to use this course</vt:lpstr>
      <vt:lpstr>Financial aspects of starting a business….</vt:lpstr>
      <vt:lpstr>1. Business Models</vt:lpstr>
      <vt:lpstr>1. Business Models</vt:lpstr>
      <vt:lpstr>1. Business Models</vt:lpstr>
      <vt:lpstr>1. Business Models</vt:lpstr>
      <vt:lpstr>PowerPoint Presentation</vt:lpstr>
      <vt:lpstr>PowerPoint Presentation</vt:lpstr>
      <vt:lpstr>1. Business Models</vt:lpstr>
      <vt:lpstr>2. Legal Entity- What IS a company? (USA)</vt:lpstr>
      <vt:lpstr>3. Recording Ownership</vt:lpstr>
      <vt:lpstr>3. Recording Ownership</vt:lpstr>
      <vt:lpstr>3. Recording Ownership</vt:lpstr>
      <vt:lpstr>3. Recording Ownership</vt:lpstr>
      <vt:lpstr>3. Recording Ownership</vt:lpstr>
      <vt:lpstr>3. Recording Ownership</vt:lpstr>
      <vt:lpstr>3. Recording Ownership</vt:lpstr>
      <vt:lpstr>3. Recording Ownership</vt:lpstr>
      <vt:lpstr>3. Recording Ownership - Terms</vt:lpstr>
      <vt:lpstr>3. Recording Ownership - Stock</vt:lpstr>
      <vt:lpstr>3. Recording Ownership -Liquidation Terms</vt:lpstr>
      <vt:lpstr>3. Recording Ownership -Liquidation Terms</vt:lpstr>
      <vt:lpstr>3. Recording Ownership -Liquidation Terms</vt:lpstr>
      <vt:lpstr>3. Recording Ownership -Liquidation Terms</vt:lpstr>
      <vt:lpstr>3. Recording Ownership -Liquidation Terms</vt:lpstr>
      <vt:lpstr>3. Recording Ownership -Liquidation Terms</vt:lpstr>
      <vt:lpstr>3. Recording Ownership –Exit Scenarios</vt:lpstr>
      <vt:lpstr>PowerPoint Presentation</vt:lpstr>
      <vt:lpstr>PowerPoint Presentation</vt:lpstr>
      <vt:lpstr>4. Metrics to Measure</vt:lpstr>
      <vt:lpstr>4. Metrics to Measure</vt:lpstr>
      <vt:lpstr>4. Metrics to Measure</vt:lpstr>
      <vt:lpstr>5. What can go wrong?</vt:lpstr>
      <vt:lpstr>5. What can go wrong?</vt:lpstr>
      <vt:lpstr>End of Course –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 you want to start a business?</dc:title>
  <dc:creator>Karen Marie Crofton</dc:creator>
  <cp:lastModifiedBy>Caroline B. Sinkinson</cp:lastModifiedBy>
  <cp:revision>46</cp:revision>
  <dcterms:created xsi:type="dcterms:W3CDTF">2021-09-27T23:18:39Z</dcterms:created>
  <dcterms:modified xsi:type="dcterms:W3CDTF">2022-03-07T21:21:05Z</dcterms:modified>
</cp:coreProperties>
</file>