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entation.xml" ContentType="application/vnd.openxmlformats-officedocument.presentationml.presentation.main+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Helvetica Neue" panose="02000503000000020004" pitchFamily="2"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52"/>
    <p:restoredTop sz="94715"/>
  </p:normalViewPr>
  <p:slideViewPr>
    <p:cSldViewPr snapToGrid="0">
      <p:cViewPr varScale="1">
        <p:scale>
          <a:sx n="133" d="100"/>
          <a:sy n="133" d="100"/>
        </p:scale>
        <p:origin x="9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3d352ca81c7_1_11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3d352ca81c7_1_1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37030775844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37030775844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400"/>
              </a:spcBef>
              <a:spcAft>
                <a:spcPts val="1400"/>
              </a:spcAft>
              <a:buNone/>
            </a:pPr>
            <a:r>
              <a:rPr lang="en">
                <a:solidFill>
                  <a:schemeClr val="dk1"/>
                </a:solidFill>
              </a:rPr>
              <a:t>We begin with the idea of </a:t>
            </a:r>
            <a:r>
              <a:rPr lang="en" b="1">
                <a:solidFill>
                  <a:schemeClr val="dk1"/>
                </a:solidFill>
              </a:rPr>
              <a:t>high-quality education</a:t>
            </a:r>
            <a:r>
              <a:rPr lang="en">
                <a:solidFill>
                  <a:schemeClr val="dk1"/>
                </a:solidFill>
              </a:rPr>
              <a:t>. Research on educational quality shows that infrastructure, staffing, and institutional support matter because they shape whether students can actually stay enrolled, focus, and grow. High-quality education is not just about being admitted to college. It is also about having the conditions needed to succeed once you are there. If institutions want students to reach their potential, they have to recognize that students come from different backgrounds and have different needs. This matters because higher education shapes graduation, future opportunity, and access to social and economic mobility.</a:t>
            </a:r>
            <a:endParaRPr sz="1200">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dc7f61970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3dc7f61970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400"/>
              </a:spcBef>
              <a:spcAft>
                <a:spcPts val="1400"/>
              </a:spcAft>
              <a:buNone/>
            </a:pPr>
            <a:r>
              <a:rPr lang="en" b="1">
                <a:solidFill>
                  <a:schemeClr val="dk1"/>
                </a:solidFill>
              </a:rPr>
              <a:t>The total cost of attendance, or TCOA, is the institution’s estimate of what college should cost a student in one year. At CU, this includes tuition and fees, housing and food, books and supplies, transportation, and personal expenses. The issue is that this system assumes students have similar needs and circumstances. It is built on equality, not equity. In other words, it applies the same framework to everyone, even when students’ real lives and financial demands are very different from the institutional average.</a:t>
            </a:r>
            <a:endParaRPr b="1">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3d352ca81c7_1_48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3d352ca81c7_1_4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rgbClr val="212121"/>
                </a:solidFill>
              </a:rPr>
              <a:t>This becomes even more important when we look at who the “average student” at CU actually is. CU Boulder’s student population is disproportionately white and higher income. A large share of students come from families in the top 20 percent of household income, while a much smaller share come from the bottom 20 percent, and only a minority are Pell recipients. To put that into context, in 2024 the median household income in the U.S. was about $83,000. The bottom 20 percent was around $33,000 per year, while the top 20 percent had a median income of over $316,000 a year. The top 10 percent was about $510,000, the top 5 percent was about $560,000, the top 1 percent was roughly $785,000 to $820,000, and the top 0.1 percent was about $2.8 to $3.3 million. So when cost structures are based on the “average student,” they are not neutral. They reflect a campus population that is already shaped by racial and socioeconomic privilege.</a:t>
            </a:r>
            <a:endParaRPr sz="1200">
              <a:solidFill>
                <a:srgbClr val="0A0A0A"/>
              </a:solidFill>
              <a:highlight>
                <a:srgbClr val="FFFFFF"/>
              </a:highlight>
              <a:latin typeface="Helvetica Neue"/>
              <a:ea typeface="Helvetica Neue"/>
              <a:cs typeface="Helvetica Neue"/>
              <a:sym typeface="Helvetica Neue"/>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d5832ffd7b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d5832ffd7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400"/>
              </a:spcBef>
              <a:spcAft>
                <a:spcPts val="1400"/>
              </a:spcAft>
              <a:buNone/>
            </a:pPr>
            <a:r>
              <a:rPr lang="en" b="1">
                <a:solidFill>
                  <a:schemeClr val="dk1"/>
                </a:solidFill>
              </a:rPr>
              <a:t>This slide shows the yearly numbers and why they matter. Students cannot receive aid beyond the total cost of attendance amount, even if that aid is earned or offered through scholarships or program incentives. If an outside scholarship is not reported and later discovered, it can be added to the student account, and if that pushes them over cost of attendance, the student may have to repay funds. The chart also shows that non-resident students generally have the highest average cost, international students fall in the middle, and in-state students have the lowest calculated total cost of attendance. But that matters because over 58 percent of CU undergraduates are in-state students, yet in-state students are assigned the lowest total cost of attendance and therefore have the least room for aid. So even though they make up the majority of the student body, they can face the tightest cap under this system.</a:t>
            </a:r>
            <a:endParaRPr b="1">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d352ca81c7_1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d352ca81c7_1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solidFill>
                  <a:schemeClr val="dk1"/>
                </a:solidFill>
              </a:rPr>
              <a:t>This slide shows the actual form students have to complete if they want an increase to their cost of attendance. The process is highly documentation-based and asks students to account for individual expenses in detail. The criteria are also narrow. For example, dependency definitions are restrictive and do not reflect many real household situations, such as support from siblings or unmarried partners. So even when students have real need, the burden is placed on them to prove it in a very rigid system. That can make support harder to access for the students who may need it most.</a:t>
            </a:r>
            <a:endParaRPr>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3de50ecdcab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3de50ecdca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400"/>
              </a:spcBef>
              <a:spcAft>
                <a:spcPts val="1400"/>
              </a:spcAft>
              <a:buNone/>
            </a:pPr>
            <a:r>
              <a:rPr lang="en" b="1">
                <a:solidFill>
                  <a:schemeClr val="dk1"/>
                </a:solidFill>
              </a:rPr>
              <a:t>This is where endowment funding becomes important. An endowment is a pool of donated money that is invested by the institution. The principal stays invested, while a small percentage of the returns is used each year. That makes endowments a long-term funding strategy rather than a one-time source of money. CU already has a very large endowment and thousands of individual funds supporting different priorities, including scholarships, aid, research, and programs. So the model already exists at the institution. The question is how that model could be used more intentionally to address student financial need.</a:t>
            </a:r>
            <a:endParaRPr b="1">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de50ecdcab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3de50ecdcab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solidFill>
                  <a:schemeClr val="dk1"/>
                </a:solidFill>
              </a:rPr>
              <a:t>Our solution is an </a:t>
            </a:r>
            <a:r>
              <a:rPr lang="en" b="1">
                <a:solidFill>
                  <a:schemeClr val="dk1"/>
                </a:solidFill>
              </a:rPr>
              <a:t>endowed Total Cost of Attendance Increase Support Fund</a:t>
            </a:r>
            <a:r>
              <a:rPr lang="en">
                <a:solidFill>
                  <a:schemeClr val="dk1"/>
                </a:solidFill>
              </a:rPr>
              <a:t>. The goal would be to create a permanent funding source specifically for students whose real expenses exceed the institutional estimate and who are not adequately supported by the current process. This fund would use a simplified application with fewer documents and less restrictive verification. It would provide grants rather than loans, so students are supported without taking on more debt. To build the fund, we propose strategies such as fundraising galas, alumni outreach, corporate partnerships, and targeted donor campaigns. The idea is to create permanent, equity-based support instead of relying only on rigid case-by-case exceptions.</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d5832ffd7b_0_5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3d5832ffd7b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solidFill>
                  <a:schemeClr val="dk1"/>
                </a:solidFill>
              </a:rPr>
              <a:t>In conclusion, our argument is that the current cost of attendance system is based on an institutional average that does not reflect the full reality of students at CU Boulder. Students cannot receive aid over that cap, and the current increase process is selective and documentation-heavy. At the same time, endowment funding offers a sustainable way to create permanent support. Our proposed solution is a dedicated endowed fund that would expand access to aid for students whose needs fall outside the narrow assumptions of the current model. If CU is committed to high-quality education, then equity has to mean more than access. It also has to mean giving students the material support they need to actually stay and succeed.</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law.cornell.edu/uscode/text/20/1015a#a_2"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7C48F"/>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1498550"/>
            <a:ext cx="9144000" cy="1869000"/>
          </a:xfrm>
          <a:prstGeom prst="rect">
            <a:avLst/>
          </a:prstGeom>
        </p:spPr>
        <p:txBody>
          <a:bodyPr spcFirstLastPara="1" wrap="square" lIns="91425" tIns="91425" rIns="91425" bIns="91425" anchor="ctr" anchorCtr="0">
            <a:normAutofit/>
          </a:bodyPr>
          <a:lstStyle/>
          <a:p>
            <a:pPr marL="0" lvl="0" indent="0" algn="ctr" rtl="0">
              <a:spcBef>
                <a:spcPts val="1200"/>
              </a:spcBef>
              <a:spcAft>
                <a:spcPts val="1200"/>
              </a:spcAft>
              <a:buClr>
                <a:schemeClr val="dk1"/>
              </a:buClr>
              <a:buSzPts val="1100"/>
              <a:buFont typeface="Arial"/>
              <a:buNone/>
            </a:pPr>
            <a:r>
              <a:rPr lang="en" sz="3000" b="1">
                <a:solidFill>
                  <a:srgbClr val="1B212C"/>
                </a:solidFill>
                <a:latin typeface="Helvetica Neue"/>
                <a:ea typeface="Helvetica Neue"/>
                <a:cs typeface="Helvetica Neue"/>
                <a:sym typeface="Helvetica Neue"/>
              </a:rPr>
              <a:t>When “Average” Fails Students: An Equity Case for Cost of Attendance Reform</a:t>
            </a:r>
            <a:endParaRPr sz="3000">
              <a:solidFill>
                <a:srgbClr val="1B212C"/>
              </a:solidFill>
              <a:latin typeface="Helvetica Neue"/>
              <a:ea typeface="Helvetica Neue"/>
              <a:cs typeface="Helvetica Neue"/>
              <a:sym typeface="Helvetica Neue"/>
            </a:endParaRPr>
          </a:p>
        </p:txBody>
      </p:sp>
      <p:sp>
        <p:nvSpPr>
          <p:cNvPr id="55" name="Google Shape;55;p13"/>
          <p:cNvSpPr txBox="1">
            <a:spLocks noGrp="1"/>
          </p:cNvSpPr>
          <p:nvPr>
            <p:ph type="subTitle" idx="1"/>
          </p:nvPr>
        </p:nvSpPr>
        <p:spPr>
          <a:xfrm>
            <a:off x="-45050" y="4082150"/>
            <a:ext cx="9102600" cy="2361600"/>
          </a:xfrm>
          <a:prstGeom prst="rect">
            <a:avLst/>
          </a:prstGeom>
        </p:spPr>
        <p:txBody>
          <a:bodyPr spcFirstLastPara="1" wrap="square" lIns="71300" tIns="71300" rIns="71300" bIns="71300" anchor="t" anchorCtr="0">
            <a:noAutofit/>
          </a:bodyPr>
          <a:lstStyle/>
          <a:p>
            <a:pPr marL="0" lvl="0" indent="0" algn="l" rtl="0">
              <a:spcBef>
                <a:spcPts val="0"/>
              </a:spcBef>
              <a:spcAft>
                <a:spcPts val="0"/>
              </a:spcAft>
              <a:buSzPts val="408"/>
              <a:buNone/>
            </a:pPr>
            <a:r>
              <a:rPr lang="en" sz="1527">
                <a:solidFill>
                  <a:srgbClr val="1B212C"/>
                </a:solidFill>
                <a:latin typeface="Helvetica Neue"/>
                <a:ea typeface="Helvetica Neue"/>
                <a:cs typeface="Helvetica Neue"/>
                <a:sym typeface="Helvetica Neue"/>
              </a:rPr>
              <a:t>Shawn Valdez</a:t>
            </a:r>
            <a:endParaRPr sz="1527">
              <a:solidFill>
                <a:srgbClr val="1B212C"/>
              </a:solidFill>
              <a:latin typeface="Helvetica Neue"/>
              <a:ea typeface="Helvetica Neue"/>
              <a:cs typeface="Helvetica Neue"/>
              <a:sym typeface="Helvetica Neue"/>
            </a:endParaRPr>
          </a:p>
          <a:p>
            <a:pPr marL="0" lvl="0" indent="0" algn="l" rtl="0">
              <a:spcBef>
                <a:spcPts val="0"/>
              </a:spcBef>
              <a:spcAft>
                <a:spcPts val="0"/>
              </a:spcAft>
              <a:buSzPts val="408"/>
              <a:buNone/>
            </a:pPr>
            <a:r>
              <a:rPr lang="en" sz="1527">
                <a:solidFill>
                  <a:srgbClr val="1B212C"/>
                </a:solidFill>
                <a:latin typeface="Helvetica Neue"/>
                <a:ea typeface="Helvetica Neue"/>
                <a:cs typeface="Helvetica Neue"/>
                <a:sym typeface="Helvetica Neue"/>
              </a:rPr>
              <a:t>Katie Simmons </a:t>
            </a:r>
            <a:endParaRPr sz="1527">
              <a:solidFill>
                <a:srgbClr val="1B212C"/>
              </a:solidFill>
              <a:latin typeface="Helvetica Neue"/>
              <a:ea typeface="Helvetica Neue"/>
              <a:cs typeface="Helvetica Neue"/>
              <a:sym typeface="Helvetica Neue"/>
            </a:endParaRPr>
          </a:p>
          <a:p>
            <a:pPr marL="0" lvl="0" indent="0" algn="l" rtl="0">
              <a:spcBef>
                <a:spcPts val="0"/>
              </a:spcBef>
              <a:spcAft>
                <a:spcPts val="0"/>
              </a:spcAft>
              <a:buSzPts val="408"/>
              <a:buNone/>
            </a:pPr>
            <a:r>
              <a:rPr lang="en" sz="1527">
                <a:solidFill>
                  <a:srgbClr val="1B212C"/>
                </a:solidFill>
                <a:latin typeface="Helvetica Neue"/>
                <a:ea typeface="Helvetica Neue"/>
                <a:cs typeface="Helvetica Neue"/>
                <a:sym typeface="Helvetica Neue"/>
              </a:rPr>
              <a:t>Alex Dahm</a:t>
            </a:r>
            <a:endParaRPr sz="1527">
              <a:solidFill>
                <a:srgbClr val="1B212C"/>
              </a:solidFill>
              <a:latin typeface="Helvetica Neue"/>
              <a:ea typeface="Helvetica Neue"/>
              <a:cs typeface="Helvetica Neue"/>
              <a:sym typeface="Helvetica Neue"/>
            </a:endParaRPr>
          </a:p>
          <a:p>
            <a:pPr marL="0" lvl="0" indent="0" algn="l" rtl="0">
              <a:spcBef>
                <a:spcPts val="0"/>
              </a:spcBef>
              <a:spcAft>
                <a:spcPts val="0"/>
              </a:spcAft>
              <a:buSzPts val="408"/>
              <a:buNone/>
            </a:pPr>
            <a:r>
              <a:rPr lang="en" sz="1527">
                <a:solidFill>
                  <a:srgbClr val="1B212C"/>
                </a:solidFill>
                <a:latin typeface="Helvetica Neue"/>
                <a:ea typeface="Helvetica Neue"/>
                <a:cs typeface="Helvetica Neue"/>
                <a:sym typeface="Helvetica Neue"/>
              </a:rPr>
              <a:t>Ariana Sosa Maldonado</a:t>
            </a:r>
            <a:endParaRPr sz="1527">
              <a:solidFill>
                <a:srgbClr val="1B212C"/>
              </a:solidFill>
              <a:latin typeface="Helvetica Neue"/>
              <a:ea typeface="Helvetica Neue"/>
              <a:cs typeface="Helvetica Neue"/>
              <a:sym typeface="Helvetica Neue"/>
            </a:endParaRPr>
          </a:p>
          <a:p>
            <a:pPr marL="0" lvl="0" indent="0" algn="l" rtl="0">
              <a:spcBef>
                <a:spcPts val="0"/>
              </a:spcBef>
              <a:spcAft>
                <a:spcPts val="0"/>
              </a:spcAft>
              <a:buSzPts val="408"/>
              <a:buNone/>
            </a:pPr>
            <a:endParaRPr sz="1527">
              <a:solidFill>
                <a:srgbClr val="1B212C"/>
              </a:solidFill>
              <a:latin typeface="Helvetica Neue"/>
              <a:ea typeface="Helvetica Neue"/>
              <a:cs typeface="Helvetica Neue"/>
              <a:sym typeface="Helvetica Neue"/>
            </a:endParaRPr>
          </a:p>
        </p:txBody>
      </p:sp>
      <p:grpSp>
        <p:nvGrpSpPr>
          <p:cNvPr id="56" name="Google Shape;56;p13"/>
          <p:cNvGrpSpPr/>
          <p:nvPr/>
        </p:nvGrpSpPr>
        <p:grpSpPr>
          <a:xfrm>
            <a:off x="-4" y="-10"/>
            <a:ext cx="3047976" cy="530993"/>
            <a:chOff x="495297" y="-1323975"/>
            <a:chExt cx="3574081" cy="622647"/>
          </a:xfrm>
        </p:grpSpPr>
        <p:pic>
          <p:nvPicPr>
            <p:cNvPr id="57" name="Google Shape;57;p13"/>
            <p:cNvPicPr preferRelativeResize="0"/>
            <p:nvPr/>
          </p:nvPicPr>
          <p:blipFill rotWithShape="1">
            <a:blip r:embed="rId3">
              <a:alphaModFix/>
            </a:blip>
            <a:srcRect t="58048"/>
            <a:stretch/>
          </p:blipFill>
          <p:spPr>
            <a:xfrm>
              <a:off x="1341818" y="-1288475"/>
              <a:ext cx="2727560" cy="551639"/>
            </a:xfrm>
            <a:prstGeom prst="rect">
              <a:avLst/>
            </a:prstGeom>
            <a:noFill/>
            <a:ln>
              <a:noFill/>
            </a:ln>
          </p:spPr>
        </p:pic>
        <p:pic>
          <p:nvPicPr>
            <p:cNvPr id="58" name="Google Shape;58;p13"/>
            <p:cNvPicPr preferRelativeResize="0"/>
            <p:nvPr/>
          </p:nvPicPr>
          <p:blipFill rotWithShape="1">
            <a:blip r:embed="rId3">
              <a:alphaModFix/>
            </a:blip>
            <a:srcRect l="28781" r="29446" b="48403"/>
            <a:stretch/>
          </p:blipFill>
          <p:spPr>
            <a:xfrm>
              <a:off x="495297" y="-1323975"/>
              <a:ext cx="982620" cy="622647"/>
            </a:xfrm>
            <a:prstGeom prst="rect">
              <a:avLst/>
            </a:prstGeom>
            <a:noFill/>
            <a:ln>
              <a:noFill/>
            </a:ln>
          </p:spPr>
        </p:pic>
      </p:grpSp>
      <p:sp>
        <p:nvSpPr>
          <p:cNvPr id="59" name="Google Shape;59;p13"/>
          <p:cNvSpPr txBox="1"/>
          <p:nvPr/>
        </p:nvSpPr>
        <p:spPr>
          <a:xfrm>
            <a:off x="6095925" y="0"/>
            <a:ext cx="3048000" cy="582600"/>
          </a:xfrm>
          <a:prstGeom prst="rect">
            <a:avLst/>
          </a:prstGeom>
          <a:noFill/>
          <a:ln>
            <a:noFill/>
          </a:ln>
        </p:spPr>
        <p:txBody>
          <a:bodyPr spcFirstLastPara="1" wrap="square" lIns="73600" tIns="73600" rIns="73600" bIns="73600" anchor="ctr" anchorCtr="0">
            <a:noAutofit/>
          </a:bodyPr>
          <a:lstStyle/>
          <a:p>
            <a:pPr marL="0" lvl="0" indent="0" algn="ctr" rtl="0">
              <a:spcBef>
                <a:spcPts val="0"/>
              </a:spcBef>
              <a:spcAft>
                <a:spcPts val="0"/>
              </a:spcAft>
              <a:buNone/>
            </a:pPr>
            <a:r>
              <a:rPr lang="en" sz="1730">
                <a:latin typeface="Helvetica Neue"/>
                <a:ea typeface="Helvetica Neue"/>
                <a:cs typeface="Helvetica Neue"/>
                <a:sym typeface="Helvetica Neue"/>
              </a:rPr>
              <a:t>Newton Fellowship Program</a:t>
            </a:r>
            <a:endParaRPr sz="1730">
              <a:latin typeface="Helvetica Neue"/>
              <a:ea typeface="Helvetica Neue"/>
              <a:cs typeface="Helvetica Neue"/>
              <a:sym typeface="Helvetica Neue"/>
            </a:endParaRPr>
          </a:p>
          <a:p>
            <a:pPr marL="0" lvl="0" indent="0" algn="ctr" rtl="0">
              <a:spcBef>
                <a:spcPts val="0"/>
              </a:spcBef>
              <a:spcAft>
                <a:spcPts val="0"/>
              </a:spcAft>
              <a:buNone/>
            </a:pPr>
            <a:r>
              <a:rPr lang="en" sz="1005">
                <a:latin typeface="Helvetica Neue"/>
                <a:ea typeface="Helvetica Neue"/>
                <a:cs typeface="Helvetica Neue"/>
                <a:sym typeface="Helvetica Neue"/>
              </a:rPr>
              <a:t>UNIVERSITY OF COLORADO </a:t>
            </a:r>
            <a:r>
              <a:rPr lang="en" sz="1005" b="1">
                <a:latin typeface="Helvetica Neue"/>
                <a:ea typeface="Helvetica Neue"/>
                <a:cs typeface="Helvetica Neue"/>
                <a:sym typeface="Helvetica Neue"/>
              </a:rPr>
              <a:t>BOULDER</a:t>
            </a:r>
            <a:endParaRPr sz="1730">
              <a:latin typeface="Helvetica Neue"/>
              <a:ea typeface="Helvetica Neue"/>
              <a:cs typeface="Helvetica Neue"/>
              <a:sym typeface="Helvetica Neue"/>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3"/>
        <p:cNvGrpSpPr/>
        <p:nvPr/>
      </p:nvGrpSpPr>
      <p:grpSpPr>
        <a:xfrm>
          <a:off x="0" y="0"/>
          <a:ext cx="0" cy="0"/>
          <a:chOff x="0" y="0"/>
          <a:chExt cx="0" cy="0"/>
        </a:xfrm>
      </p:grpSpPr>
      <p:sp>
        <p:nvSpPr>
          <p:cNvPr id="144" name="Google Shape;144;p22"/>
          <p:cNvSpPr txBox="1">
            <a:spLocks noGrp="1"/>
          </p:cNvSpPr>
          <p:nvPr>
            <p:ph type="title"/>
          </p:nvPr>
        </p:nvSpPr>
        <p:spPr>
          <a:xfrm>
            <a:off x="81750" y="1051656"/>
            <a:ext cx="8980500" cy="3040200"/>
          </a:xfrm>
          <a:prstGeom prst="rect">
            <a:avLst/>
          </a:prstGeom>
          <a:solidFill>
            <a:srgbClr val="FFE599"/>
          </a:solidFill>
        </p:spPr>
        <p:txBody>
          <a:bodyPr spcFirstLastPara="1" wrap="square" lIns="91425" tIns="91425" rIns="91425" bIns="91425" anchor="ctr" anchorCtr="0">
            <a:normAutofit/>
          </a:bodyPr>
          <a:lstStyle/>
          <a:p>
            <a:pPr marL="0" lvl="0" indent="0" algn="ctr" rtl="0">
              <a:spcBef>
                <a:spcPts val="0"/>
              </a:spcBef>
              <a:spcAft>
                <a:spcPts val="0"/>
              </a:spcAft>
              <a:buNone/>
            </a:pPr>
            <a:r>
              <a:rPr lang="en" sz="3900" b="1">
                <a:solidFill>
                  <a:srgbClr val="000000"/>
                </a:solidFill>
                <a:latin typeface="Helvetica Neue"/>
                <a:ea typeface="Helvetica Neue"/>
                <a:cs typeface="Helvetica Neue"/>
                <a:sym typeface="Helvetica Neue"/>
              </a:rPr>
              <a:t>Thank You</a:t>
            </a:r>
            <a:endParaRPr sz="3900" b="1">
              <a:solidFill>
                <a:srgbClr val="000000"/>
              </a:solidFill>
              <a:latin typeface="Helvetica Neue"/>
              <a:ea typeface="Helvetica Neue"/>
              <a:cs typeface="Helvetica Neue"/>
              <a:sym typeface="Helvetica Neue"/>
            </a:endParaRPr>
          </a:p>
          <a:p>
            <a:pPr marL="0" lvl="0" indent="0" algn="ctr" rtl="0">
              <a:spcBef>
                <a:spcPts val="0"/>
              </a:spcBef>
              <a:spcAft>
                <a:spcPts val="0"/>
              </a:spcAft>
              <a:buNone/>
            </a:pPr>
            <a:r>
              <a:rPr lang="en" sz="3900" b="1">
                <a:solidFill>
                  <a:srgbClr val="000000"/>
                </a:solidFill>
                <a:latin typeface="Helvetica Neue"/>
                <a:ea typeface="Helvetica Neue"/>
                <a:cs typeface="Helvetica Neue"/>
                <a:sym typeface="Helvetica Neue"/>
              </a:rPr>
              <a:t>Questions?</a:t>
            </a:r>
            <a:endParaRPr sz="3900" b="1">
              <a:solidFill>
                <a:srgbClr val="000000"/>
              </a:solidFill>
              <a:latin typeface="Helvetica Neue"/>
              <a:ea typeface="Helvetica Neue"/>
              <a:cs typeface="Helvetica Neue"/>
              <a:sym typeface="Helvetica Neue"/>
            </a:endParaRPr>
          </a:p>
        </p:txBody>
      </p:sp>
      <p:sp>
        <p:nvSpPr>
          <p:cNvPr id="145" name="Google Shape;145;p22"/>
          <p:cNvSpPr txBox="1"/>
          <p:nvPr/>
        </p:nvSpPr>
        <p:spPr>
          <a:xfrm>
            <a:off x="342475" y="1177250"/>
            <a:ext cx="4157100" cy="341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800">
              <a:solidFill>
                <a:srgbClr val="595959"/>
              </a:solidFill>
            </a:endParaRPr>
          </a:p>
        </p:txBody>
      </p:sp>
      <p:sp>
        <p:nvSpPr>
          <p:cNvPr id="146" name="Google Shape;146;p22"/>
          <p:cNvSpPr txBox="1"/>
          <p:nvPr/>
        </p:nvSpPr>
        <p:spPr>
          <a:xfrm>
            <a:off x="342475" y="1177250"/>
            <a:ext cx="4157100" cy="341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800">
              <a:solidFill>
                <a:srgbClr val="59595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357900" y="0"/>
            <a:ext cx="5344500" cy="8169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2200" b="1">
                <a:latin typeface="Helvetica Neue"/>
                <a:ea typeface="Helvetica Neue"/>
                <a:cs typeface="Helvetica Neue"/>
                <a:sym typeface="Helvetica Neue"/>
              </a:rPr>
              <a:t>High-Quality Education</a:t>
            </a:r>
            <a:endParaRPr sz="2200">
              <a:latin typeface="Helvetica Neue"/>
              <a:ea typeface="Helvetica Neue"/>
              <a:cs typeface="Helvetica Neue"/>
              <a:sym typeface="Helvetica Neue"/>
            </a:endParaRPr>
          </a:p>
        </p:txBody>
      </p:sp>
      <p:sp>
        <p:nvSpPr>
          <p:cNvPr id="65" name="Google Shape;65;p14"/>
          <p:cNvSpPr txBox="1">
            <a:spLocks noGrp="1"/>
          </p:cNvSpPr>
          <p:nvPr>
            <p:ph type="body" idx="1"/>
          </p:nvPr>
        </p:nvSpPr>
        <p:spPr>
          <a:xfrm>
            <a:off x="0" y="645300"/>
            <a:ext cx="4986600" cy="4326600"/>
          </a:xfrm>
          <a:prstGeom prst="rect">
            <a:avLst/>
          </a:prstGeom>
        </p:spPr>
        <p:txBody>
          <a:bodyPr spcFirstLastPara="1" wrap="square" lIns="91425" tIns="91425" rIns="91425" bIns="91425" anchor="t" anchorCtr="0">
            <a:noAutofit/>
          </a:bodyPr>
          <a:lstStyle/>
          <a:p>
            <a:pPr marL="0" lvl="0" indent="0" algn="l" rtl="0">
              <a:lnSpc>
                <a:spcPct val="100000"/>
              </a:lnSpc>
              <a:spcBef>
                <a:spcPts val="1400"/>
              </a:spcBef>
              <a:spcAft>
                <a:spcPts val="0"/>
              </a:spcAft>
              <a:buNone/>
            </a:pPr>
            <a:endParaRPr>
              <a:solidFill>
                <a:schemeClr val="dk1"/>
              </a:solidFill>
              <a:latin typeface="Helvetica Neue"/>
              <a:ea typeface="Helvetica Neue"/>
              <a:cs typeface="Helvetica Neue"/>
              <a:sym typeface="Helvetica Neue"/>
            </a:endParaRPr>
          </a:p>
          <a:p>
            <a:pPr marL="457200" lvl="0" indent="-342900" algn="l" rtl="0">
              <a:lnSpc>
                <a:spcPct val="100000"/>
              </a:lnSpc>
              <a:spcBef>
                <a:spcPts val="1400"/>
              </a:spcBef>
              <a:spcAft>
                <a:spcPts val="0"/>
              </a:spcAft>
              <a:buClr>
                <a:schemeClr val="dk1"/>
              </a:buClr>
              <a:buSzPts val="1800"/>
              <a:buFont typeface="Helvetica Neue"/>
              <a:buChar char="●"/>
            </a:pPr>
            <a:r>
              <a:rPr lang="en">
                <a:solidFill>
                  <a:schemeClr val="dk1"/>
                </a:solidFill>
                <a:latin typeface="Helvetica Neue"/>
                <a:ea typeface="Helvetica Neue"/>
                <a:cs typeface="Helvetica Neue"/>
                <a:sym typeface="Helvetica Neue"/>
              </a:rPr>
              <a:t>Ability to stay enrolled, focus, and grow to maximize potential</a:t>
            </a:r>
            <a:endParaRPr>
              <a:solidFill>
                <a:schemeClr val="dk1"/>
              </a:solidFill>
              <a:latin typeface="Helvetica Neue"/>
              <a:ea typeface="Helvetica Neue"/>
              <a:cs typeface="Helvetica Neue"/>
              <a:sym typeface="Helvetica Neue"/>
            </a:endParaRPr>
          </a:p>
          <a:p>
            <a:pPr marL="457200" lvl="0" indent="0" algn="l" rtl="0">
              <a:lnSpc>
                <a:spcPct val="100000"/>
              </a:lnSpc>
              <a:spcBef>
                <a:spcPts val="1400"/>
              </a:spcBef>
              <a:spcAft>
                <a:spcPts val="0"/>
              </a:spcAft>
              <a:buNone/>
            </a:pPr>
            <a:endParaRPr>
              <a:solidFill>
                <a:schemeClr val="dk1"/>
              </a:solidFill>
              <a:latin typeface="Helvetica Neue"/>
              <a:ea typeface="Helvetica Neue"/>
              <a:cs typeface="Helvetica Neue"/>
              <a:sym typeface="Helvetica Neue"/>
            </a:endParaRPr>
          </a:p>
          <a:p>
            <a:pPr marL="457200" lvl="0" indent="-342900" algn="l" rtl="0">
              <a:lnSpc>
                <a:spcPct val="100000"/>
              </a:lnSpc>
              <a:spcBef>
                <a:spcPts val="1400"/>
              </a:spcBef>
              <a:spcAft>
                <a:spcPts val="0"/>
              </a:spcAft>
              <a:buClr>
                <a:schemeClr val="dk1"/>
              </a:buClr>
              <a:buSzPts val="1800"/>
              <a:buFont typeface="Helvetica Neue"/>
              <a:buChar char="●"/>
            </a:pPr>
            <a:r>
              <a:rPr lang="en">
                <a:solidFill>
                  <a:schemeClr val="dk1"/>
                </a:solidFill>
                <a:latin typeface="Helvetica Neue"/>
                <a:ea typeface="Helvetica Neue"/>
                <a:cs typeface="Helvetica Neue"/>
                <a:sym typeface="Helvetica Neue"/>
              </a:rPr>
              <a:t>Recognizes that students have different needs and backgrounds and tailors support to each student</a:t>
            </a:r>
            <a:endParaRPr>
              <a:solidFill>
                <a:schemeClr val="dk1"/>
              </a:solidFill>
              <a:latin typeface="Helvetica Neue"/>
              <a:ea typeface="Helvetica Neue"/>
              <a:cs typeface="Helvetica Neue"/>
              <a:sym typeface="Helvetica Neue"/>
            </a:endParaRPr>
          </a:p>
          <a:p>
            <a:pPr marL="457200" lvl="0" indent="0" algn="l" rtl="0">
              <a:lnSpc>
                <a:spcPct val="100000"/>
              </a:lnSpc>
              <a:spcBef>
                <a:spcPts val="1400"/>
              </a:spcBef>
              <a:spcAft>
                <a:spcPts val="0"/>
              </a:spcAft>
              <a:buNone/>
            </a:pPr>
            <a:endParaRPr>
              <a:solidFill>
                <a:schemeClr val="dk1"/>
              </a:solidFill>
              <a:latin typeface="Helvetica Neue"/>
              <a:ea typeface="Helvetica Neue"/>
              <a:cs typeface="Helvetica Neue"/>
              <a:sym typeface="Helvetica Neue"/>
            </a:endParaRPr>
          </a:p>
          <a:p>
            <a:pPr marL="457200" lvl="0" indent="-342900" algn="l" rtl="0">
              <a:lnSpc>
                <a:spcPct val="100000"/>
              </a:lnSpc>
              <a:spcBef>
                <a:spcPts val="1400"/>
              </a:spcBef>
              <a:spcAft>
                <a:spcPts val="0"/>
              </a:spcAft>
              <a:buClr>
                <a:schemeClr val="dk1"/>
              </a:buClr>
              <a:buSzPts val="1800"/>
              <a:buFont typeface="Helvetica Neue"/>
              <a:buChar char="●"/>
            </a:pPr>
            <a:r>
              <a:rPr lang="en">
                <a:solidFill>
                  <a:schemeClr val="dk1"/>
                </a:solidFill>
                <a:latin typeface="Helvetica Neue"/>
                <a:ea typeface="Helvetica Neue"/>
                <a:cs typeface="Helvetica Neue"/>
                <a:sym typeface="Helvetica Neue"/>
              </a:rPr>
              <a:t>Serves as a solid social and academic foundation for future success</a:t>
            </a:r>
            <a:endParaRPr>
              <a:solidFill>
                <a:schemeClr val="dk1"/>
              </a:solidFill>
              <a:latin typeface="Helvetica Neue"/>
              <a:ea typeface="Helvetica Neue"/>
              <a:cs typeface="Helvetica Neue"/>
              <a:sym typeface="Helvetica Neue"/>
            </a:endParaRPr>
          </a:p>
        </p:txBody>
      </p:sp>
      <p:sp>
        <p:nvSpPr>
          <p:cNvPr id="66" name="Google Shape;66;p14"/>
          <p:cNvSpPr txBox="1"/>
          <p:nvPr/>
        </p:nvSpPr>
        <p:spPr>
          <a:xfrm>
            <a:off x="5539050" y="171600"/>
            <a:ext cx="3170700" cy="473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200" b="1">
                <a:solidFill>
                  <a:schemeClr val="dk1"/>
                </a:solidFill>
                <a:latin typeface="Helvetica Neue"/>
                <a:ea typeface="Helvetica Neue"/>
                <a:cs typeface="Helvetica Neue"/>
                <a:sym typeface="Helvetica Neue"/>
              </a:rPr>
              <a:t>Why It Matters</a:t>
            </a:r>
            <a:endParaRPr sz="2200">
              <a:solidFill>
                <a:schemeClr val="dk1"/>
              </a:solidFill>
              <a:latin typeface="Helvetica Neue"/>
              <a:ea typeface="Helvetica Neue"/>
              <a:cs typeface="Helvetica Neue"/>
              <a:sym typeface="Helvetica Neue"/>
            </a:endParaRPr>
          </a:p>
          <a:p>
            <a:pPr marL="0" lvl="0" indent="0" algn="l" rtl="0">
              <a:spcBef>
                <a:spcPts val="0"/>
              </a:spcBef>
              <a:spcAft>
                <a:spcPts val="0"/>
              </a:spcAft>
              <a:buNone/>
            </a:pPr>
            <a:endParaRPr sz="1800" b="1">
              <a:solidFill>
                <a:schemeClr val="lt2"/>
              </a:solidFill>
            </a:endParaRPr>
          </a:p>
        </p:txBody>
      </p:sp>
      <p:sp>
        <p:nvSpPr>
          <p:cNvPr id="67" name="Google Shape;67;p14"/>
          <p:cNvSpPr txBox="1"/>
          <p:nvPr/>
        </p:nvSpPr>
        <p:spPr>
          <a:xfrm>
            <a:off x="5234100" y="645300"/>
            <a:ext cx="3401100" cy="3262800"/>
          </a:xfrm>
          <a:prstGeom prst="rect">
            <a:avLst/>
          </a:prstGeom>
          <a:noFill/>
          <a:ln>
            <a:noFill/>
          </a:ln>
        </p:spPr>
        <p:txBody>
          <a:bodyPr spcFirstLastPara="1" wrap="square" lIns="91425" tIns="91425" rIns="91425" bIns="91425" anchor="t" anchorCtr="0">
            <a:noAutofit/>
          </a:bodyPr>
          <a:lstStyle/>
          <a:p>
            <a:pPr marL="457200" lvl="0" indent="-323850" algn="l" rtl="0">
              <a:spcBef>
                <a:spcPts val="1400"/>
              </a:spcBef>
              <a:spcAft>
                <a:spcPts val="0"/>
              </a:spcAft>
              <a:buClr>
                <a:schemeClr val="dk1"/>
              </a:buClr>
              <a:buSzPts val="1500"/>
              <a:buFont typeface="Helvetica Neue"/>
              <a:buChar char="●"/>
            </a:pPr>
            <a:r>
              <a:rPr lang="en" sz="1500">
                <a:solidFill>
                  <a:schemeClr val="dk1"/>
                </a:solidFill>
                <a:latin typeface="Helvetica Neue"/>
                <a:ea typeface="Helvetica Neue"/>
                <a:cs typeface="Helvetica Neue"/>
                <a:sym typeface="Helvetica Neue"/>
              </a:rPr>
              <a:t>Individual: Determines whether a student can graduate and build a future</a:t>
            </a:r>
            <a:endParaRPr sz="1500">
              <a:solidFill>
                <a:schemeClr val="dk1"/>
              </a:solidFill>
              <a:latin typeface="Helvetica Neue"/>
              <a:ea typeface="Helvetica Neue"/>
              <a:cs typeface="Helvetica Neue"/>
              <a:sym typeface="Helvetica Neue"/>
            </a:endParaRPr>
          </a:p>
          <a:p>
            <a:pPr marL="457200" lvl="0" indent="0" algn="l" rtl="0">
              <a:spcBef>
                <a:spcPts val="1400"/>
              </a:spcBef>
              <a:spcAft>
                <a:spcPts val="0"/>
              </a:spcAft>
              <a:buNone/>
            </a:pPr>
            <a:endParaRPr sz="1500">
              <a:solidFill>
                <a:schemeClr val="dk1"/>
              </a:solidFill>
              <a:latin typeface="Helvetica Neue"/>
              <a:ea typeface="Helvetica Neue"/>
              <a:cs typeface="Helvetica Neue"/>
              <a:sym typeface="Helvetica Neue"/>
            </a:endParaRPr>
          </a:p>
          <a:p>
            <a:pPr marL="457200" lvl="0" indent="-323850" algn="l" rtl="0">
              <a:spcBef>
                <a:spcPts val="1400"/>
              </a:spcBef>
              <a:spcAft>
                <a:spcPts val="0"/>
              </a:spcAft>
              <a:buClr>
                <a:schemeClr val="dk1"/>
              </a:buClr>
              <a:buSzPts val="1500"/>
              <a:buFont typeface="Helvetica Neue"/>
              <a:buChar char="●"/>
            </a:pPr>
            <a:r>
              <a:rPr lang="en" sz="1500">
                <a:solidFill>
                  <a:schemeClr val="dk1"/>
                </a:solidFill>
                <a:latin typeface="Helvetica Neue"/>
                <a:ea typeface="Helvetica Neue"/>
                <a:cs typeface="Helvetica Neue"/>
                <a:sym typeface="Helvetica Neue"/>
              </a:rPr>
              <a:t>Shapes who can access certain opportunities and who is included or excluded from economic and social mobility</a:t>
            </a:r>
            <a:endParaRPr sz="1500">
              <a:solidFill>
                <a:schemeClr val="dk1"/>
              </a:solidFill>
              <a:latin typeface="Helvetica Neue"/>
              <a:ea typeface="Helvetica Neue"/>
              <a:cs typeface="Helvetica Neue"/>
              <a:sym typeface="Helvetica Neue"/>
            </a:endParaRPr>
          </a:p>
        </p:txBody>
      </p:sp>
      <p:pic>
        <p:nvPicPr>
          <p:cNvPr id="68" name="Google Shape;68;p14"/>
          <p:cNvPicPr preferRelativeResize="0"/>
          <p:nvPr/>
        </p:nvPicPr>
        <p:blipFill>
          <a:blip r:embed="rId3">
            <a:alphaModFix/>
          </a:blip>
          <a:stretch>
            <a:fillRect/>
          </a:stretch>
        </p:blipFill>
        <p:spPr>
          <a:xfrm>
            <a:off x="6001513" y="3101225"/>
            <a:ext cx="2450726" cy="20422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7C48F"/>
        </a:solidFill>
        <a:effectLst/>
      </p:bgPr>
    </p:bg>
    <p:spTree>
      <p:nvGrpSpPr>
        <p:cNvPr id="1" name="Shape 72"/>
        <p:cNvGrpSpPr/>
        <p:nvPr/>
      </p:nvGrpSpPr>
      <p:grpSpPr>
        <a:xfrm>
          <a:off x="0" y="0"/>
          <a:ext cx="0" cy="0"/>
          <a:chOff x="0" y="0"/>
          <a:chExt cx="0" cy="0"/>
        </a:xfrm>
      </p:grpSpPr>
      <p:sp>
        <p:nvSpPr>
          <p:cNvPr id="73" name="Google Shape;73;p15"/>
          <p:cNvSpPr txBox="1">
            <a:spLocks noGrp="1"/>
          </p:cNvSpPr>
          <p:nvPr>
            <p:ph type="title"/>
          </p:nvPr>
        </p:nvSpPr>
        <p:spPr>
          <a:xfrm>
            <a:off x="25" y="0"/>
            <a:ext cx="9144000" cy="5143500"/>
          </a:xfrm>
          <a:prstGeom prst="rect">
            <a:avLst/>
          </a:prstGeom>
          <a:solidFill>
            <a:srgbClr val="000000">
              <a:alpha val="10760"/>
            </a:srgbClr>
          </a:solidFill>
        </p:spPr>
        <p:txBody>
          <a:bodyPr spcFirstLastPara="1" wrap="square" lIns="91425" tIns="91425" rIns="91425" bIns="91425" anchor="ctr" anchorCtr="0">
            <a:normAutofit/>
          </a:bodyPr>
          <a:lstStyle/>
          <a:p>
            <a:pPr marL="0" lvl="0" indent="0" algn="l" rtl="0">
              <a:spcBef>
                <a:spcPts val="0"/>
              </a:spcBef>
              <a:spcAft>
                <a:spcPts val="0"/>
              </a:spcAft>
              <a:buNone/>
            </a:pPr>
            <a:endParaRPr>
              <a:solidFill>
                <a:srgbClr val="1B212C"/>
              </a:solidFill>
              <a:latin typeface="Helvetica Neue"/>
              <a:ea typeface="Helvetica Neue"/>
              <a:cs typeface="Helvetica Neue"/>
              <a:sym typeface="Helvetica Neue"/>
            </a:endParaRPr>
          </a:p>
        </p:txBody>
      </p:sp>
      <p:sp>
        <p:nvSpPr>
          <p:cNvPr id="74" name="Google Shape;74;p15"/>
          <p:cNvSpPr txBox="1"/>
          <p:nvPr/>
        </p:nvSpPr>
        <p:spPr>
          <a:xfrm>
            <a:off x="5150575" y="837600"/>
            <a:ext cx="3908100" cy="42339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200000"/>
              </a:lnSpc>
              <a:spcBef>
                <a:spcPts val="0"/>
              </a:spcBef>
              <a:spcAft>
                <a:spcPts val="0"/>
              </a:spcAft>
              <a:buNone/>
            </a:pPr>
            <a:r>
              <a:rPr lang="en" sz="1800" b="1">
                <a:solidFill>
                  <a:schemeClr val="dk1"/>
                </a:solidFill>
                <a:latin typeface="Helvetica Neue"/>
                <a:ea typeface="Helvetica Neue"/>
                <a:cs typeface="Helvetica Neue"/>
                <a:sym typeface="Helvetica Neue"/>
              </a:rPr>
              <a:t>This operates on the assumption that every student has the same needs and circumstances; it is not equity based and does not reflect realities of students from different demographics that deviate from the “average student.”</a:t>
            </a:r>
            <a:endParaRPr sz="1800" b="1">
              <a:solidFill>
                <a:schemeClr val="dk1"/>
              </a:solidFill>
              <a:latin typeface="Helvetica Neue"/>
              <a:ea typeface="Helvetica Neue"/>
              <a:cs typeface="Helvetica Neue"/>
              <a:sym typeface="Helvetica Neue"/>
            </a:endParaRPr>
          </a:p>
        </p:txBody>
      </p:sp>
      <p:sp>
        <p:nvSpPr>
          <p:cNvPr id="75" name="Google Shape;75;p15"/>
          <p:cNvSpPr txBox="1">
            <a:spLocks noGrp="1"/>
          </p:cNvSpPr>
          <p:nvPr>
            <p:ph type="body" idx="2"/>
          </p:nvPr>
        </p:nvSpPr>
        <p:spPr>
          <a:xfrm>
            <a:off x="78300" y="837600"/>
            <a:ext cx="4957500" cy="4233900"/>
          </a:xfrm>
          <a:prstGeom prst="rect">
            <a:avLst/>
          </a:prstGeom>
          <a:solidFill>
            <a:srgbClr val="D7C48F"/>
          </a:solidFill>
          <a:ln w="28575" cap="flat" cmpd="sng">
            <a:solidFill>
              <a:schemeClr val="lt1"/>
            </a:solidFill>
            <a:prstDash val="solid"/>
            <a:round/>
            <a:headEnd type="none" w="sm" len="sm"/>
            <a:tailEnd type="none" w="sm" len="sm"/>
          </a:ln>
        </p:spPr>
        <p:txBody>
          <a:bodyPr spcFirstLastPara="1" wrap="square" lIns="91425" tIns="91425" rIns="91425" bIns="91425" anchor="t" anchorCtr="0">
            <a:noAutofit/>
          </a:bodyPr>
          <a:lstStyle/>
          <a:p>
            <a:pPr marL="457200" lvl="0" indent="-298450" algn="l" rtl="0">
              <a:lnSpc>
                <a:spcPct val="200000"/>
              </a:lnSpc>
              <a:spcBef>
                <a:spcPts val="0"/>
              </a:spcBef>
              <a:spcAft>
                <a:spcPts val="0"/>
              </a:spcAft>
              <a:buClr>
                <a:schemeClr val="lt1"/>
              </a:buClr>
              <a:buSzPts val="1100"/>
              <a:buFont typeface="Helvetica Neue"/>
              <a:buChar char="●"/>
            </a:pPr>
            <a:r>
              <a:rPr lang="en" sz="1100">
                <a:solidFill>
                  <a:schemeClr val="lt1"/>
                </a:solidFill>
                <a:latin typeface="Helvetica Neue"/>
                <a:ea typeface="Helvetica Neue"/>
                <a:cs typeface="Helvetica Neue"/>
                <a:sym typeface="Helvetica Neue"/>
              </a:rPr>
              <a:t>“The </a:t>
            </a:r>
            <a:r>
              <a:rPr lang="en" sz="1100" b="1">
                <a:solidFill>
                  <a:schemeClr val="lt1"/>
                </a:solidFill>
                <a:latin typeface="Helvetica Neue"/>
                <a:ea typeface="Helvetica Neue"/>
                <a:cs typeface="Helvetica Neue"/>
                <a:sym typeface="Helvetica Neue"/>
              </a:rPr>
              <a:t>average</a:t>
            </a:r>
            <a:r>
              <a:rPr lang="en" sz="1100">
                <a:solidFill>
                  <a:schemeClr val="lt1"/>
                </a:solidFill>
                <a:latin typeface="Helvetica Neue"/>
                <a:ea typeface="Helvetica Neue"/>
                <a:cs typeface="Helvetica Neue"/>
                <a:sym typeface="Helvetica Neue"/>
              </a:rPr>
              <a:t> annual cost of tuition and fees, room and board, books, supplies, and transportation for an institution of higher education for a </a:t>
            </a:r>
            <a:r>
              <a:rPr lang="en" sz="1100" b="1">
                <a:solidFill>
                  <a:schemeClr val="lt1"/>
                </a:solidFill>
                <a:latin typeface="Helvetica Neue"/>
                <a:ea typeface="Helvetica Neue"/>
                <a:cs typeface="Helvetica Neue"/>
                <a:sym typeface="Helvetica Neue"/>
              </a:rPr>
              <a:t>first-time, full-time undergraduate student</a:t>
            </a:r>
            <a:r>
              <a:rPr lang="en" sz="1100">
                <a:solidFill>
                  <a:schemeClr val="lt1"/>
                </a:solidFill>
                <a:latin typeface="Helvetica Neue"/>
                <a:ea typeface="Helvetica Neue"/>
                <a:cs typeface="Helvetica Neue"/>
                <a:sym typeface="Helvetica Neue"/>
              </a:rPr>
              <a:t> enrolled in an institution of higher education.” (</a:t>
            </a:r>
            <a:r>
              <a:rPr lang="en" sz="1100" i="1">
                <a:solidFill>
                  <a:schemeClr val="lt1"/>
                </a:solidFill>
                <a:uFill>
                  <a:noFill/>
                </a:uFill>
                <a:latin typeface="Helvetica Neue"/>
                <a:ea typeface="Helvetica Neue"/>
                <a:cs typeface="Helvetica Neue"/>
                <a:sym typeface="Helvetica Neue"/>
                <a:hlinkClick r:id="rId3">
                  <a:extLst>
                    <a:ext uri="{A12FA001-AC4F-418D-AE19-62706E023703}">
                      <ahyp:hlinkClr xmlns:ahyp="http://schemas.microsoft.com/office/drawing/2018/hyperlinkcolor" val="tx"/>
                    </a:ext>
                  </a:extLst>
                </a:hlinkClick>
              </a:rPr>
              <a:t>20 USC § 1015a(a)(2)</a:t>
            </a:r>
            <a:r>
              <a:rPr lang="en" sz="1100">
                <a:solidFill>
                  <a:schemeClr val="lt1"/>
                </a:solidFill>
                <a:latin typeface="Helvetica Neue"/>
                <a:ea typeface="Helvetica Neue"/>
                <a:cs typeface="Helvetica Neue"/>
                <a:sym typeface="Helvetica Neue"/>
              </a:rPr>
              <a:t>)</a:t>
            </a:r>
            <a:endParaRPr sz="1100">
              <a:solidFill>
                <a:schemeClr val="lt1"/>
              </a:solidFill>
              <a:latin typeface="Helvetica Neue"/>
              <a:ea typeface="Helvetica Neue"/>
              <a:cs typeface="Helvetica Neue"/>
              <a:sym typeface="Helvetica Neue"/>
            </a:endParaRPr>
          </a:p>
          <a:p>
            <a:pPr marL="457200" lvl="0" indent="-298450" algn="l" rtl="0">
              <a:lnSpc>
                <a:spcPct val="200000"/>
              </a:lnSpc>
              <a:spcBef>
                <a:spcPts val="0"/>
              </a:spcBef>
              <a:spcAft>
                <a:spcPts val="0"/>
              </a:spcAft>
              <a:buClr>
                <a:schemeClr val="lt1"/>
              </a:buClr>
              <a:buSzPts val="1100"/>
              <a:buFont typeface="Helvetica Neue"/>
              <a:buChar char="●"/>
            </a:pPr>
            <a:r>
              <a:rPr lang="en" sz="1100">
                <a:solidFill>
                  <a:schemeClr val="lt1"/>
                </a:solidFill>
                <a:latin typeface="Helvetica Neue"/>
                <a:ea typeface="Helvetica Neue"/>
                <a:cs typeface="Helvetica Neue"/>
                <a:sym typeface="Helvetica Neue"/>
              </a:rPr>
              <a:t>At CU this includes:</a:t>
            </a:r>
            <a:endParaRPr sz="1100">
              <a:solidFill>
                <a:schemeClr val="lt1"/>
              </a:solidFill>
              <a:latin typeface="Helvetica Neue"/>
              <a:ea typeface="Helvetica Neue"/>
              <a:cs typeface="Helvetica Neue"/>
              <a:sym typeface="Helvetica Neue"/>
            </a:endParaRPr>
          </a:p>
          <a:p>
            <a:pPr marL="914400" lvl="1" indent="-298450" algn="l" rtl="0">
              <a:lnSpc>
                <a:spcPct val="200000"/>
              </a:lnSpc>
              <a:spcBef>
                <a:spcPts val="0"/>
              </a:spcBef>
              <a:spcAft>
                <a:spcPts val="0"/>
              </a:spcAft>
              <a:buClr>
                <a:schemeClr val="lt1"/>
              </a:buClr>
              <a:buSzPts val="1100"/>
              <a:buFont typeface="Helvetica Neue"/>
              <a:buChar char="○"/>
            </a:pPr>
            <a:r>
              <a:rPr lang="en" sz="1100">
                <a:solidFill>
                  <a:schemeClr val="lt1"/>
                </a:solidFill>
                <a:latin typeface="Helvetica Neue"/>
                <a:ea typeface="Helvetica Neue"/>
                <a:cs typeface="Helvetica Neue"/>
                <a:sym typeface="Helvetica Neue"/>
              </a:rPr>
              <a:t>Tuition &amp; Fees</a:t>
            </a:r>
            <a:endParaRPr sz="1100">
              <a:solidFill>
                <a:schemeClr val="lt1"/>
              </a:solidFill>
              <a:latin typeface="Helvetica Neue"/>
              <a:ea typeface="Helvetica Neue"/>
              <a:cs typeface="Helvetica Neue"/>
              <a:sym typeface="Helvetica Neue"/>
            </a:endParaRPr>
          </a:p>
          <a:p>
            <a:pPr marL="914400" lvl="1" indent="-298450" algn="l" rtl="0">
              <a:lnSpc>
                <a:spcPct val="200000"/>
              </a:lnSpc>
              <a:spcBef>
                <a:spcPts val="0"/>
              </a:spcBef>
              <a:spcAft>
                <a:spcPts val="0"/>
              </a:spcAft>
              <a:buClr>
                <a:schemeClr val="lt1"/>
              </a:buClr>
              <a:buSzPts val="1100"/>
              <a:buFont typeface="Helvetica Neue"/>
              <a:buChar char="○"/>
            </a:pPr>
            <a:r>
              <a:rPr lang="en" sz="1100">
                <a:solidFill>
                  <a:schemeClr val="lt1"/>
                </a:solidFill>
                <a:latin typeface="Helvetica Neue"/>
                <a:ea typeface="Helvetica Neue"/>
                <a:cs typeface="Helvetica Neue"/>
                <a:sym typeface="Helvetica Neue"/>
              </a:rPr>
              <a:t>Housing &amp; Food</a:t>
            </a:r>
            <a:endParaRPr sz="1100">
              <a:solidFill>
                <a:schemeClr val="lt1"/>
              </a:solidFill>
              <a:latin typeface="Helvetica Neue"/>
              <a:ea typeface="Helvetica Neue"/>
              <a:cs typeface="Helvetica Neue"/>
              <a:sym typeface="Helvetica Neue"/>
            </a:endParaRPr>
          </a:p>
          <a:p>
            <a:pPr marL="914400" lvl="1" indent="-298450" algn="l" rtl="0">
              <a:lnSpc>
                <a:spcPct val="200000"/>
              </a:lnSpc>
              <a:spcBef>
                <a:spcPts val="0"/>
              </a:spcBef>
              <a:spcAft>
                <a:spcPts val="0"/>
              </a:spcAft>
              <a:buClr>
                <a:schemeClr val="lt1"/>
              </a:buClr>
              <a:buSzPts val="1100"/>
              <a:buFont typeface="Helvetica Neue"/>
              <a:buChar char="○"/>
            </a:pPr>
            <a:r>
              <a:rPr lang="en" sz="1100">
                <a:solidFill>
                  <a:schemeClr val="lt1"/>
                </a:solidFill>
                <a:latin typeface="Helvetica Neue"/>
                <a:ea typeface="Helvetica Neue"/>
                <a:cs typeface="Helvetica Neue"/>
                <a:sym typeface="Helvetica Neue"/>
              </a:rPr>
              <a:t>Books &amp; Supplies</a:t>
            </a:r>
            <a:endParaRPr sz="1100">
              <a:solidFill>
                <a:schemeClr val="lt1"/>
              </a:solidFill>
              <a:latin typeface="Helvetica Neue"/>
              <a:ea typeface="Helvetica Neue"/>
              <a:cs typeface="Helvetica Neue"/>
              <a:sym typeface="Helvetica Neue"/>
            </a:endParaRPr>
          </a:p>
          <a:p>
            <a:pPr marL="914400" lvl="1" indent="-298450" algn="l" rtl="0">
              <a:lnSpc>
                <a:spcPct val="200000"/>
              </a:lnSpc>
              <a:spcBef>
                <a:spcPts val="0"/>
              </a:spcBef>
              <a:spcAft>
                <a:spcPts val="0"/>
              </a:spcAft>
              <a:buClr>
                <a:schemeClr val="lt1"/>
              </a:buClr>
              <a:buSzPts val="1100"/>
              <a:buFont typeface="Helvetica Neue"/>
              <a:buChar char="○"/>
            </a:pPr>
            <a:r>
              <a:rPr lang="en" sz="1100">
                <a:solidFill>
                  <a:schemeClr val="lt1"/>
                </a:solidFill>
                <a:latin typeface="Helvetica Neue"/>
                <a:ea typeface="Helvetica Neue"/>
                <a:cs typeface="Helvetica Neue"/>
                <a:sym typeface="Helvetica Neue"/>
              </a:rPr>
              <a:t>Transportation</a:t>
            </a:r>
            <a:endParaRPr sz="1100">
              <a:solidFill>
                <a:schemeClr val="lt1"/>
              </a:solidFill>
              <a:latin typeface="Helvetica Neue"/>
              <a:ea typeface="Helvetica Neue"/>
              <a:cs typeface="Helvetica Neue"/>
              <a:sym typeface="Helvetica Neue"/>
            </a:endParaRPr>
          </a:p>
          <a:p>
            <a:pPr marL="914400" lvl="1" indent="-298450" algn="l" rtl="0">
              <a:lnSpc>
                <a:spcPct val="200000"/>
              </a:lnSpc>
              <a:spcBef>
                <a:spcPts val="0"/>
              </a:spcBef>
              <a:spcAft>
                <a:spcPts val="0"/>
              </a:spcAft>
              <a:buClr>
                <a:schemeClr val="lt1"/>
              </a:buClr>
              <a:buSzPts val="1100"/>
              <a:buFont typeface="Helvetica Neue"/>
              <a:buChar char="○"/>
            </a:pPr>
            <a:r>
              <a:rPr lang="en" sz="1100">
                <a:solidFill>
                  <a:schemeClr val="lt1"/>
                </a:solidFill>
                <a:latin typeface="Helvetica Neue"/>
                <a:ea typeface="Helvetica Neue"/>
                <a:cs typeface="Helvetica Neue"/>
                <a:sym typeface="Helvetica Neue"/>
              </a:rPr>
              <a:t>“Personal”</a:t>
            </a:r>
            <a:endParaRPr sz="1100">
              <a:solidFill>
                <a:schemeClr val="lt1"/>
              </a:solidFill>
              <a:latin typeface="Helvetica Neue"/>
              <a:ea typeface="Helvetica Neue"/>
              <a:cs typeface="Helvetica Neue"/>
              <a:sym typeface="Helvetica Neue"/>
            </a:endParaRPr>
          </a:p>
          <a:p>
            <a:pPr marL="1371600" lvl="2" indent="-298450" algn="l" rtl="0">
              <a:lnSpc>
                <a:spcPct val="200000"/>
              </a:lnSpc>
              <a:spcBef>
                <a:spcPts val="0"/>
              </a:spcBef>
              <a:spcAft>
                <a:spcPts val="0"/>
              </a:spcAft>
              <a:buClr>
                <a:schemeClr val="lt1"/>
              </a:buClr>
              <a:buSzPts val="1100"/>
              <a:buFont typeface="Helvetica Neue"/>
              <a:buChar char="■"/>
            </a:pPr>
            <a:r>
              <a:rPr lang="en" sz="1100" i="1">
                <a:solidFill>
                  <a:schemeClr val="lt1"/>
                </a:solidFill>
                <a:latin typeface="Helvetica Neue"/>
                <a:ea typeface="Helvetica Neue"/>
                <a:cs typeface="Helvetica Neue"/>
                <a:sym typeface="Helvetica Neue"/>
              </a:rPr>
              <a:t>(University of Colorado Boulder, Office of Financial Aid)</a:t>
            </a:r>
            <a:endParaRPr sz="1100">
              <a:solidFill>
                <a:schemeClr val="lt1"/>
              </a:solidFill>
              <a:latin typeface="Helvetica Neue"/>
              <a:ea typeface="Helvetica Neue"/>
              <a:cs typeface="Helvetica Neue"/>
              <a:sym typeface="Helvetica Neue"/>
            </a:endParaRPr>
          </a:p>
        </p:txBody>
      </p:sp>
      <p:sp>
        <p:nvSpPr>
          <p:cNvPr id="76" name="Google Shape;76;p15"/>
          <p:cNvSpPr txBox="1"/>
          <p:nvPr/>
        </p:nvSpPr>
        <p:spPr>
          <a:xfrm>
            <a:off x="0" y="0"/>
            <a:ext cx="9144000" cy="837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a:solidFill>
                  <a:srgbClr val="1B212C"/>
                </a:solidFill>
                <a:latin typeface="Helvetica Neue"/>
                <a:ea typeface="Helvetica Neue"/>
                <a:cs typeface="Helvetica Neue"/>
                <a:sym typeface="Helvetica Neue"/>
              </a:rPr>
              <a:t>Total Cost of Attendance</a:t>
            </a:r>
            <a:endParaRPr sz="1800">
              <a:solidFill>
                <a:schemeClr val="lt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7C48F"/>
        </a:solidFill>
        <a:effectLst/>
      </p:bgPr>
    </p:bg>
    <p:spTree>
      <p:nvGrpSpPr>
        <p:cNvPr id="1" name="Shape 80"/>
        <p:cNvGrpSpPr/>
        <p:nvPr/>
      </p:nvGrpSpPr>
      <p:grpSpPr>
        <a:xfrm>
          <a:off x="0" y="0"/>
          <a:ext cx="0" cy="0"/>
          <a:chOff x="0" y="0"/>
          <a:chExt cx="0" cy="0"/>
        </a:xfrm>
      </p:grpSpPr>
      <p:sp>
        <p:nvSpPr>
          <p:cNvPr id="81" name="Google Shape;81;p16"/>
          <p:cNvSpPr/>
          <p:nvPr/>
        </p:nvSpPr>
        <p:spPr>
          <a:xfrm>
            <a:off x="3344800" y="383800"/>
            <a:ext cx="5799300" cy="2501700"/>
          </a:xfrm>
          <a:prstGeom prst="rect">
            <a:avLst/>
          </a:prstGeom>
          <a:solidFill>
            <a:srgbClr val="FFFFFF">
              <a:alpha val="47270"/>
            </a:srgbClr>
          </a:solid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2" name="Google Shape;82;p16"/>
          <p:cNvSpPr/>
          <p:nvPr/>
        </p:nvSpPr>
        <p:spPr>
          <a:xfrm>
            <a:off x="3369450" y="2885625"/>
            <a:ext cx="5799300" cy="2257800"/>
          </a:xfrm>
          <a:prstGeom prst="rect">
            <a:avLst/>
          </a:prstGeom>
          <a:solidFill>
            <a:srgbClr val="000000">
              <a:alpha val="10760"/>
            </a:srgbClr>
          </a:solid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3" name="Google Shape;83;p16"/>
          <p:cNvSpPr/>
          <p:nvPr/>
        </p:nvSpPr>
        <p:spPr>
          <a:xfrm>
            <a:off x="0" y="0"/>
            <a:ext cx="3402900" cy="5143500"/>
          </a:xfrm>
          <a:prstGeom prst="rect">
            <a:avLst/>
          </a:prstGeom>
          <a:solidFill>
            <a:schemeClr val="lt1"/>
          </a:solidFill>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6"/>
          <p:cNvSpPr txBox="1">
            <a:spLocks noGrp="1"/>
          </p:cNvSpPr>
          <p:nvPr>
            <p:ph type="title"/>
          </p:nvPr>
        </p:nvSpPr>
        <p:spPr>
          <a:xfrm>
            <a:off x="3344700" y="0"/>
            <a:ext cx="5799300" cy="383700"/>
          </a:xfrm>
          <a:prstGeom prst="rect">
            <a:avLst/>
          </a:prstGeom>
          <a:ln w="2857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700" b="1">
                <a:solidFill>
                  <a:schemeClr val="lt1"/>
                </a:solidFill>
              </a:rPr>
              <a:t>CU Student Demographics - CU’s “Average Student”</a:t>
            </a:r>
            <a:endParaRPr sz="1700">
              <a:solidFill>
                <a:schemeClr val="lt1"/>
              </a:solidFill>
              <a:latin typeface="Arial"/>
              <a:ea typeface="Arial"/>
              <a:cs typeface="Arial"/>
              <a:sym typeface="Arial"/>
            </a:endParaRPr>
          </a:p>
        </p:txBody>
      </p:sp>
      <p:pic>
        <p:nvPicPr>
          <p:cNvPr id="85" name="Google Shape;85;p16" title="Screenshot 2026-04-11 at 3.32.37 PM.png"/>
          <p:cNvPicPr preferRelativeResize="0"/>
          <p:nvPr/>
        </p:nvPicPr>
        <p:blipFill rotWithShape="1">
          <a:blip r:embed="rId3">
            <a:alphaModFix/>
          </a:blip>
          <a:srcRect t="3295" b="5945"/>
          <a:stretch/>
        </p:blipFill>
        <p:spPr>
          <a:xfrm>
            <a:off x="73175" y="109500"/>
            <a:ext cx="3271625" cy="4437600"/>
          </a:xfrm>
          <a:prstGeom prst="rect">
            <a:avLst/>
          </a:prstGeom>
          <a:noFill/>
          <a:ln>
            <a:noFill/>
          </a:ln>
        </p:spPr>
      </p:pic>
      <p:pic>
        <p:nvPicPr>
          <p:cNvPr id="86" name="Google Shape;86;p16" title="Screenshot 2026-04-11 at 3.44.50 PM.png"/>
          <p:cNvPicPr preferRelativeResize="0"/>
          <p:nvPr/>
        </p:nvPicPr>
        <p:blipFill rotWithShape="1">
          <a:blip r:embed="rId4">
            <a:alphaModFix/>
          </a:blip>
          <a:srcRect t="1368" r="16458" b="4283"/>
          <a:stretch/>
        </p:blipFill>
        <p:spPr>
          <a:xfrm>
            <a:off x="3476783" y="599575"/>
            <a:ext cx="3096895" cy="2028776"/>
          </a:xfrm>
          <a:prstGeom prst="rect">
            <a:avLst/>
          </a:prstGeom>
          <a:noFill/>
          <a:ln>
            <a:noFill/>
          </a:ln>
        </p:spPr>
      </p:pic>
      <p:sp>
        <p:nvSpPr>
          <p:cNvPr id="87" name="Google Shape;87;p16"/>
          <p:cNvSpPr txBox="1"/>
          <p:nvPr/>
        </p:nvSpPr>
        <p:spPr>
          <a:xfrm>
            <a:off x="6573675" y="591225"/>
            <a:ext cx="2485500" cy="1995600"/>
          </a:xfrm>
          <a:prstGeom prst="rect">
            <a:avLst/>
          </a:prstGeom>
          <a:noFill/>
          <a:ln>
            <a:noFill/>
          </a:ln>
        </p:spPr>
        <p:txBody>
          <a:bodyPr spcFirstLastPara="1" wrap="square" lIns="91425" tIns="91425" rIns="91425" bIns="91425" anchor="ctr" anchorCtr="0">
            <a:noAutofit/>
          </a:bodyPr>
          <a:lstStyle/>
          <a:p>
            <a:pPr marL="457200" lvl="0" indent="-342900" algn="l" rtl="0">
              <a:spcBef>
                <a:spcPts val="0"/>
              </a:spcBef>
              <a:spcAft>
                <a:spcPts val="0"/>
              </a:spcAft>
              <a:buClr>
                <a:schemeClr val="lt1"/>
              </a:buClr>
              <a:buSzPts val="1800"/>
              <a:buFont typeface="Helvetica Neue"/>
              <a:buChar char="●"/>
            </a:pPr>
            <a:r>
              <a:rPr lang="en" sz="1800">
                <a:solidFill>
                  <a:schemeClr val="lt1"/>
                </a:solidFill>
                <a:latin typeface="Helvetica Neue"/>
                <a:ea typeface="Helvetica Neue"/>
                <a:cs typeface="Helvetica Neue"/>
                <a:sym typeface="Helvetica Neue"/>
              </a:rPr>
              <a:t>64.1% - White</a:t>
            </a:r>
            <a:endParaRPr sz="1800">
              <a:solidFill>
                <a:schemeClr val="lt1"/>
              </a:solidFill>
              <a:latin typeface="Helvetica Neue"/>
              <a:ea typeface="Helvetica Neue"/>
              <a:cs typeface="Helvetica Neue"/>
              <a:sym typeface="Helvetica Neue"/>
            </a:endParaRPr>
          </a:p>
          <a:p>
            <a:pPr marL="457200" lvl="0" indent="-342900" algn="l" rtl="0">
              <a:spcBef>
                <a:spcPts val="0"/>
              </a:spcBef>
              <a:spcAft>
                <a:spcPts val="0"/>
              </a:spcAft>
              <a:buClr>
                <a:schemeClr val="lt1"/>
              </a:buClr>
              <a:buSzPts val="1800"/>
              <a:buFont typeface="Helvetica Neue"/>
              <a:buChar char="●"/>
            </a:pPr>
            <a:r>
              <a:rPr lang="en" sz="1800">
                <a:solidFill>
                  <a:schemeClr val="lt1"/>
                </a:solidFill>
                <a:latin typeface="Helvetica Neue"/>
                <a:ea typeface="Helvetica Neue"/>
                <a:cs typeface="Helvetica Neue"/>
                <a:sym typeface="Helvetica Neue"/>
              </a:rPr>
              <a:t>59% - Top 20th percentile of annual U.S. household income</a:t>
            </a:r>
            <a:endParaRPr sz="1800">
              <a:solidFill>
                <a:schemeClr val="lt1"/>
              </a:solidFill>
              <a:latin typeface="Helvetica Neue"/>
              <a:ea typeface="Helvetica Neue"/>
              <a:cs typeface="Helvetica Neue"/>
              <a:sym typeface="Helvetica Neue"/>
            </a:endParaRPr>
          </a:p>
        </p:txBody>
      </p:sp>
      <p:pic>
        <p:nvPicPr>
          <p:cNvPr id="88" name="Google Shape;88;p16" title="Screenshot 2026-04-11 at 4.07.52 PM.png"/>
          <p:cNvPicPr preferRelativeResize="0"/>
          <p:nvPr/>
        </p:nvPicPr>
        <p:blipFill>
          <a:blip r:embed="rId5">
            <a:alphaModFix/>
          </a:blip>
          <a:stretch>
            <a:fillRect/>
          </a:stretch>
        </p:blipFill>
        <p:spPr>
          <a:xfrm>
            <a:off x="6185775" y="2943250"/>
            <a:ext cx="2873476" cy="1879975"/>
          </a:xfrm>
          <a:prstGeom prst="rect">
            <a:avLst/>
          </a:prstGeom>
          <a:noFill/>
          <a:ln>
            <a:noFill/>
          </a:ln>
        </p:spPr>
      </p:pic>
      <p:sp>
        <p:nvSpPr>
          <p:cNvPr id="89" name="Google Shape;89;p16"/>
          <p:cNvSpPr txBox="1"/>
          <p:nvPr/>
        </p:nvSpPr>
        <p:spPr>
          <a:xfrm>
            <a:off x="0" y="4547100"/>
            <a:ext cx="3402900" cy="596400"/>
          </a:xfrm>
          <a:prstGeom prst="rect">
            <a:avLst/>
          </a:pr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i="1">
                <a:solidFill>
                  <a:schemeClr val="dk1"/>
                </a:solidFill>
                <a:latin typeface="Helvetica Neue"/>
                <a:ea typeface="Helvetica Neue"/>
                <a:cs typeface="Helvetica Neue"/>
                <a:sym typeface="Helvetica Neue"/>
              </a:rPr>
              <a:t>(University of Colorado Boulder Office of Information Technology, 2025)</a:t>
            </a:r>
            <a:endParaRPr sz="1000" i="1">
              <a:solidFill>
                <a:schemeClr val="dk1"/>
              </a:solidFill>
              <a:latin typeface="Helvetica Neue"/>
              <a:ea typeface="Helvetica Neue"/>
              <a:cs typeface="Helvetica Neue"/>
              <a:sym typeface="Helvetica Neue"/>
            </a:endParaRPr>
          </a:p>
        </p:txBody>
      </p:sp>
      <p:sp>
        <p:nvSpPr>
          <p:cNvPr id="90" name="Google Shape;90;p16"/>
          <p:cNvSpPr txBox="1"/>
          <p:nvPr/>
        </p:nvSpPr>
        <p:spPr>
          <a:xfrm>
            <a:off x="3585025" y="3034250"/>
            <a:ext cx="2352300" cy="1839600"/>
          </a:xfrm>
          <a:prstGeom prst="rect">
            <a:avLst/>
          </a:prstGeom>
          <a:noFill/>
          <a:ln>
            <a:noFill/>
          </a:ln>
        </p:spPr>
        <p:txBody>
          <a:bodyPr spcFirstLastPara="1" wrap="square" lIns="91425" tIns="91425" rIns="91425" bIns="91425" anchor="t" anchorCtr="0">
            <a:noAutofit/>
          </a:bodyPr>
          <a:lstStyle/>
          <a:p>
            <a:pPr marL="457200" lvl="0" indent="-330200" algn="l" rtl="0">
              <a:spcBef>
                <a:spcPts val="0"/>
              </a:spcBef>
              <a:spcAft>
                <a:spcPts val="0"/>
              </a:spcAft>
              <a:buClr>
                <a:schemeClr val="lt1"/>
              </a:buClr>
              <a:buSzPts val="1600"/>
              <a:buFont typeface="Helvetica Neue"/>
              <a:buChar char="●"/>
            </a:pPr>
            <a:r>
              <a:rPr lang="en" sz="1600">
                <a:solidFill>
                  <a:schemeClr val="lt1"/>
                </a:solidFill>
                <a:latin typeface="Helvetica Neue"/>
                <a:ea typeface="Helvetica Neue"/>
                <a:cs typeface="Helvetica Neue"/>
                <a:sym typeface="Helvetica Neue"/>
              </a:rPr>
              <a:t>3.8% - bottom 20th percentile of annual U.S. household income</a:t>
            </a:r>
            <a:endParaRPr sz="1600">
              <a:solidFill>
                <a:schemeClr val="lt1"/>
              </a:solidFill>
              <a:latin typeface="Helvetica Neue"/>
              <a:ea typeface="Helvetica Neue"/>
              <a:cs typeface="Helvetica Neue"/>
              <a:sym typeface="Helvetica Neue"/>
            </a:endParaRPr>
          </a:p>
          <a:p>
            <a:pPr marL="457200" lvl="0" indent="-330200" algn="l" rtl="0">
              <a:spcBef>
                <a:spcPts val="0"/>
              </a:spcBef>
              <a:spcAft>
                <a:spcPts val="0"/>
              </a:spcAft>
              <a:buClr>
                <a:schemeClr val="lt1"/>
              </a:buClr>
              <a:buSzPts val="1600"/>
              <a:buFont typeface="Helvetica Neue"/>
              <a:buChar char="●"/>
            </a:pPr>
            <a:r>
              <a:rPr lang="en" sz="1600">
                <a:solidFill>
                  <a:schemeClr val="lt1"/>
                </a:solidFill>
                <a:latin typeface="Helvetica Neue"/>
                <a:ea typeface="Helvetica Neue"/>
                <a:cs typeface="Helvetica Neue"/>
                <a:sym typeface="Helvetica Neue"/>
              </a:rPr>
              <a:t>15% - Pell Recipients</a:t>
            </a:r>
            <a:endParaRPr sz="1600">
              <a:solidFill>
                <a:schemeClr val="lt2"/>
              </a:solidFill>
              <a:latin typeface="Helvetica Neue"/>
              <a:ea typeface="Helvetica Neue"/>
              <a:cs typeface="Helvetica Neue"/>
              <a:sym typeface="Helvetica Neue"/>
            </a:endParaRPr>
          </a:p>
        </p:txBody>
      </p:sp>
      <p:sp>
        <p:nvSpPr>
          <p:cNvPr id="91" name="Google Shape;91;p16"/>
          <p:cNvSpPr txBox="1"/>
          <p:nvPr/>
        </p:nvSpPr>
        <p:spPr>
          <a:xfrm>
            <a:off x="5779925" y="4823225"/>
            <a:ext cx="3364200" cy="3204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n" sz="1000" i="1">
                <a:latin typeface="Helvetica Neue"/>
                <a:ea typeface="Helvetica Neue"/>
                <a:cs typeface="Helvetica Neue"/>
                <a:sym typeface="Helvetica Neue"/>
              </a:rPr>
              <a:t>(National Center for Education Statistics [NCES], 2023)</a:t>
            </a:r>
            <a:endParaRPr sz="1000">
              <a:solidFill>
                <a:schemeClr val="lt2"/>
              </a:solidFill>
              <a:latin typeface="Helvetica Neue"/>
              <a:ea typeface="Helvetica Neue"/>
              <a:cs typeface="Helvetica Neue"/>
              <a:sym typeface="Helvetica Neue"/>
            </a:endParaRPr>
          </a:p>
        </p:txBody>
      </p:sp>
      <p:sp>
        <p:nvSpPr>
          <p:cNvPr id="92" name="Google Shape;92;p16"/>
          <p:cNvSpPr txBox="1"/>
          <p:nvPr/>
        </p:nvSpPr>
        <p:spPr>
          <a:xfrm>
            <a:off x="3485628" y="2586975"/>
            <a:ext cx="3502200" cy="298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i="1">
                <a:latin typeface="Helvetica Neue"/>
                <a:ea typeface="Helvetica Neue"/>
                <a:cs typeface="Helvetica Neue"/>
                <a:sym typeface="Helvetica Neue"/>
              </a:rPr>
              <a:t>(The New York Times, 2017)</a:t>
            </a:r>
            <a:endParaRPr sz="1000">
              <a:solidFill>
                <a:schemeClr val="lt2"/>
              </a:solidFill>
              <a:latin typeface="Helvetica Neue"/>
              <a:ea typeface="Helvetica Neue"/>
              <a:cs typeface="Helvetica Neue"/>
              <a:sym typeface="Helvetica Neue"/>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6"/>
        <p:cNvGrpSpPr/>
        <p:nvPr/>
      </p:nvGrpSpPr>
      <p:grpSpPr>
        <a:xfrm>
          <a:off x="0" y="0"/>
          <a:ext cx="0" cy="0"/>
          <a:chOff x="0" y="0"/>
          <a:chExt cx="0" cy="0"/>
        </a:xfrm>
      </p:grpSpPr>
      <p:sp>
        <p:nvSpPr>
          <p:cNvPr id="97" name="Google Shape;97;p17"/>
          <p:cNvSpPr txBox="1">
            <a:spLocks noGrp="1"/>
          </p:cNvSpPr>
          <p:nvPr>
            <p:ph type="title"/>
          </p:nvPr>
        </p:nvSpPr>
        <p:spPr>
          <a:xfrm>
            <a:off x="25" y="0"/>
            <a:ext cx="9144000" cy="837600"/>
          </a:xfrm>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en" b="1">
                <a:latin typeface="Helvetica Neue"/>
                <a:ea typeface="Helvetica Neue"/>
                <a:cs typeface="Helvetica Neue"/>
                <a:sym typeface="Helvetica Neue"/>
              </a:rPr>
              <a:t>CU TCOA Policy - Breaking Down The Yearly Numbers</a:t>
            </a:r>
            <a:endParaRPr>
              <a:latin typeface="Helvetica Neue"/>
              <a:ea typeface="Helvetica Neue"/>
              <a:cs typeface="Helvetica Neue"/>
              <a:sym typeface="Helvetica Neue"/>
            </a:endParaRPr>
          </a:p>
        </p:txBody>
      </p:sp>
      <p:sp>
        <p:nvSpPr>
          <p:cNvPr id="98" name="Google Shape;98;p17"/>
          <p:cNvSpPr txBox="1"/>
          <p:nvPr/>
        </p:nvSpPr>
        <p:spPr>
          <a:xfrm>
            <a:off x="6150500" y="673575"/>
            <a:ext cx="2993400" cy="4470000"/>
          </a:xfrm>
          <a:prstGeom prst="rect">
            <a:avLst/>
          </a:prstGeom>
          <a:solidFill>
            <a:srgbClr val="000000">
              <a:alpha val="10760"/>
            </a:srgbClr>
          </a:solidFill>
          <a:ln>
            <a:noFill/>
          </a:ln>
        </p:spPr>
        <p:txBody>
          <a:bodyPr spcFirstLastPara="1" wrap="square" lIns="91425" tIns="91425" rIns="91425" bIns="91425" anchor="t" anchorCtr="0">
            <a:noAutofit/>
          </a:bodyPr>
          <a:lstStyle/>
          <a:p>
            <a:pPr marL="457200" lvl="0" indent="-336550" algn="l" rtl="0">
              <a:lnSpc>
                <a:spcPct val="115000"/>
              </a:lnSpc>
              <a:spcBef>
                <a:spcPts val="1200"/>
              </a:spcBef>
              <a:spcAft>
                <a:spcPts val="0"/>
              </a:spcAft>
              <a:buClr>
                <a:schemeClr val="dk1"/>
              </a:buClr>
              <a:buSzPts val="1700"/>
              <a:buFont typeface="Helvetica Neue"/>
              <a:buChar char="●"/>
            </a:pPr>
            <a:r>
              <a:rPr lang="en" sz="1700">
                <a:solidFill>
                  <a:schemeClr val="dk1"/>
                </a:solidFill>
                <a:latin typeface="Helvetica Neue"/>
                <a:ea typeface="Helvetica Neue"/>
                <a:cs typeface="Helvetica Neue"/>
                <a:sym typeface="Helvetica Neue"/>
              </a:rPr>
              <a:t>Cannot receive aid beyond TCOA amount</a:t>
            </a:r>
            <a:endParaRPr sz="1700">
              <a:solidFill>
                <a:schemeClr val="dk1"/>
              </a:solidFill>
              <a:latin typeface="Helvetica Neue"/>
              <a:ea typeface="Helvetica Neue"/>
              <a:cs typeface="Helvetica Neue"/>
              <a:sym typeface="Helvetica Neue"/>
            </a:endParaRPr>
          </a:p>
          <a:p>
            <a:pPr marL="457200" lvl="0" indent="-336550" algn="l" rtl="0">
              <a:lnSpc>
                <a:spcPct val="115000"/>
              </a:lnSpc>
              <a:spcBef>
                <a:spcPts val="0"/>
              </a:spcBef>
              <a:spcAft>
                <a:spcPts val="0"/>
              </a:spcAft>
              <a:buClr>
                <a:schemeClr val="dk1"/>
              </a:buClr>
              <a:buSzPts val="1700"/>
              <a:buFont typeface="Helvetica Neue"/>
              <a:buChar char="●"/>
            </a:pPr>
            <a:r>
              <a:rPr lang="en" sz="1700">
                <a:solidFill>
                  <a:schemeClr val="dk1"/>
                </a:solidFill>
                <a:latin typeface="Helvetica Neue"/>
                <a:ea typeface="Helvetica Neue"/>
                <a:cs typeface="Helvetica Neue"/>
                <a:sym typeface="Helvetica Neue"/>
              </a:rPr>
              <a:t>This cap applies even when aid is earned or offered through program incentives</a:t>
            </a:r>
            <a:endParaRPr sz="1700">
              <a:solidFill>
                <a:schemeClr val="dk1"/>
              </a:solidFill>
              <a:latin typeface="Helvetica Neue"/>
              <a:ea typeface="Helvetica Neue"/>
              <a:cs typeface="Helvetica Neue"/>
              <a:sym typeface="Helvetica Neue"/>
            </a:endParaRPr>
          </a:p>
          <a:p>
            <a:pPr marL="457200" lvl="0" indent="-336550" algn="l" rtl="0">
              <a:lnSpc>
                <a:spcPct val="115000"/>
              </a:lnSpc>
              <a:spcBef>
                <a:spcPts val="0"/>
              </a:spcBef>
              <a:spcAft>
                <a:spcPts val="0"/>
              </a:spcAft>
              <a:buClr>
                <a:schemeClr val="dk1"/>
              </a:buClr>
              <a:buSzPts val="1700"/>
              <a:buFont typeface="Helvetica Neue"/>
              <a:buChar char="●"/>
            </a:pPr>
            <a:r>
              <a:rPr lang="en" sz="1700">
                <a:solidFill>
                  <a:schemeClr val="dk1"/>
                </a:solidFill>
                <a:latin typeface="Helvetica Neue"/>
                <a:ea typeface="Helvetica Neue"/>
                <a:cs typeface="Helvetica Neue"/>
                <a:sym typeface="Helvetica Neue"/>
              </a:rPr>
              <a:t>If an unreported scholarship is discovered, it is added to your account</a:t>
            </a:r>
            <a:endParaRPr sz="1700">
              <a:solidFill>
                <a:schemeClr val="dk1"/>
              </a:solidFill>
              <a:latin typeface="Helvetica Neue"/>
              <a:ea typeface="Helvetica Neue"/>
              <a:cs typeface="Helvetica Neue"/>
              <a:sym typeface="Helvetica Neue"/>
            </a:endParaRPr>
          </a:p>
          <a:p>
            <a:pPr marL="457200" lvl="0" indent="-336550" algn="l" rtl="0">
              <a:lnSpc>
                <a:spcPct val="115000"/>
              </a:lnSpc>
              <a:spcBef>
                <a:spcPts val="0"/>
              </a:spcBef>
              <a:spcAft>
                <a:spcPts val="0"/>
              </a:spcAft>
              <a:buClr>
                <a:schemeClr val="dk1"/>
              </a:buClr>
              <a:buSzPts val="1700"/>
              <a:buFont typeface="Helvetica Neue"/>
              <a:buChar char="●"/>
            </a:pPr>
            <a:r>
              <a:rPr lang="en" sz="1700">
                <a:solidFill>
                  <a:schemeClr val="dk1"/>
                </a:solidFill>
                <a:latin typeface="Helvetica Neue"/>
                <a:ea typeface="Helvetica Neue"/>
                <a:cs typeface="Helvetica Neue"/>
                <a:sym typeface="Helvetica Neue"/>
              </a:rPr>
              <a:t>If that puts you over cost of attendance, you are billed and must repay it</a:t>
            </a:r>
            <a:endParaRPr sz="1700">
              <a:solidFill>
                <a:schemeClr val="dk1"/>
              </a:solidFill>
              <a:latin typeface="Helvetica Neue"/>
              <a:ea typeface="Helvetica Neue"/>
              <a:cs typeface="Helvetica Neue"/>
              <a:sym typeface="Helvetica Neue"/>
            </a:endParaRPr>
          </a:p>
        </p:txBody>
      </p:sp>
      <p:sp>
        <p:nvSpPr>
          <p:cNvPr id="99" name="Google Shape;99;p17"/>
          <p:cNvSpPr txBox="1"/>
          <p:nvPr/>
        </p:nvSpPr>
        <p:spPr>
          <a:xfrm>
            <a:off x="0" y="3801400"/>
            <a:ext cx="2199000" cy="5277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1300">
                <a:solidFill>
                  <a:schemeClr val="dk1"/>
                </a:solidFill>
                <a:latin typeface="Helvetica Neue"/>
                <a:ea typeface="Helvetica Neue"/>
                <a:cs typeface="Helvetica Neue"/>
                <a:sym typeface="Helvetica Neue"/>
              </a:rPr>
              <a:t>Non-Residents → Highest </a:t>
            </a:r>
            <a:endParaRPr sz="1300">
              <a:solidFill>
                <a:schemeClr val="dk1"/>
              </a:solidFill>
              <a:latin typeface="Helvetica Neue"/>
              <a:ea typeface="Helvetica Neue"/>
              <a:cs typeface="Helvetica Neue"/>
              <a:sym typeface="Helvetica Neue"/>
            </a:endParaRPr>
          </a:p>
        </p:txBody>
      </p:sp>
      <p:pic>
        <p:nvPicPr>
          <p:cNvPr id="100" name="Google Shape;100;p17" title="Screenshot 2026-04-11 at 7.43.39 PM.png"/>
          <p:cNvPicPr preferRelativeResize="0"/>
          <p:nvPr/>
        </p:nvPicPr>
        <p:blipFill>
          <a:blip r:embed="rId3">
            <a:alphaModFix/>
          </a:blip>
          <a:stretch>
            <a:fillRect/>
          </a:stretch>
        </p:blipFill>
        <p:spPr>
          <a:xfrm>
            <a:off x="88050" y="837600"/>
            <a:ext cx="5959351" cy="2963800"/>
          </a:xfrm>
          <a:prstGeom prst="rect">
            <a:avLst/>
          </a:prstGeom>
          <a:noFill/>
          <a:ln>
            <a:noFill/>
          </a:ln>
        </p:spPr>
      </p:pic>
      <p:sp>
        <p:nvSpPr>
          <p:cNvPr id="101" name="Google Shape;101;p17"/>
          <p:cNvSpPr txBox="1"/>
          <p:nvPr/>
        </p:nvSpPr>
        <p:spPr>
          <a:xfrm>
            <a:off x="2199000" y="3801400"/>
            <a:ext cx="1892100" cy="5277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1300">
                <a:solidFill>
                  <a:schemeClr val="dk1"/>
                </a:solidFill>
                <a:latin typeface="Helvetica Neue"/>
                <a:ea typeface="Helvetica Neue"/>
                <a:cs typeface="Helvetica Neue"/>
                <a:sym typeface="Helvetica Neue"/>
              </a:rPr>
              <a:t>International → Middle </a:t>
            </a:r>
            <a:endParaRPr sz="1800">
              <a:solidFill>
                <a:schemeClr val="lt2"/>
              </a:solidFill>
            </a:endParaRPr>
          </a:p>
        </p:txBody>
      </p:sp>
      <p:sp>
        <p:nvSpPr>
          <p:cNvPr id="102" name="Google Shape;102;p17"/>
          <p:cNvSpPr txBox="1"/>
          <p:nvPr/>
        </p:nvSpPr>
        <p:spPr>
          <a:xfrm>
            <a:off x="4091100" y="3801400"/>
            <a:ext cx="1956300" cy="5277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1300">
                <a:solidFill>
                  <a:schemeClr val="dk1"/>
                </a:solidFill>
                <a:latin typeface="Helvetica Neue"/>
                <a:ea typeface="Helvetica Neue"/>
                <a:cs typeface="Helvetica Neue"/>
                <a:sym typeface="Helvetica Neue"/>
              </a:rPr>
              <a:t>In-State → Lowest</a:t>
            </a:r>
            <a:endParaRPr sz="1800">
              <a:solidFill>
                <a:schemeClr val="lt2"/>
              </a:solidFill>
            </a:endParaRPr>
          </a:p>
        </p:txBody>
      </p:sp>
      <p:sp>
        <p:nvSpPr>
          <p:cNvPr id="103" name="Google Shape;103;p17"/>
          <p:cNvSpPr txBox="1"/>
          <p:nvPr/>
        </p:nvSpPr>
        <p:spPr>
          <a:xfrm>
            <a:off x="150" y="4160775"/>
            <a:ext cx="2199000" cy="837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700">
                <a:solidFill>
                  <a:schemeClr val="dk1"/>
                </a:solidFill>
                <a:latin typeface="Helvetica Neue"/>
                <a:ea typeface="Helvetica Neue"/>
                <a:cs typeface="Helvetica Neue"/>
                <a:sym typeface="Helvetica Neue"/>
              </a:rPr>
              <a:t>$62,731 Average</a:t>
            </a:r>
            <a:endParaRPr sz="1700">
              <a:solidFill>
                <a:schemeClr val="lt2"/>
              </a:solidFill>
              <a:latin typeface="Helvetica Neue"/>
              <a:ea typeface="Helvetica Neue"/>
              <a:cs typeface="Helvetica Neue"/>
              <a:sym typeface="Helvetica Neue"/>
            </a:endParaRPr>
          </a:p>
        </p:txBody>
      </p:sp>
      <p:sp>
        <p:nvSpPr>
          <p:cNvPr id="104" name="Google Shape;104;p17"/>
          <p:cNvSpPr txBox="1"/>
          <p:nvPr/>
        </p:nvSpPr>
        <p:spPr>
          <a:xfrm>
            <a:off x="2157150" y="4158975"/>
            <a:ext cx="1975800" cy="84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700">
                <a:solidFill>
                  <a:schemeClr val="dk1"/>
                </a:solidFill>
                <a:latin typeface="Helvetica Neue"/>
                <a:ea typeface="Helvetica Neue"/>
                <a:cs typeface="Helvetica Neue"/>
                <a:sym typeface="Helvetica Neue"/>
              </a:rPr>
              <a:t>$62,442 Average</a:t>
            </a:r>
            <a:endParaRPr sz="1700">
              <a:solidFill>
                <a:schemeClr val="lt2"/>
              </a:solidFill>
              <a:latin typeface="Helvetica Neue"/>
              <a:ea typeface="Helvetica Neue"/>
              <a:cs typeface="Helvetica Neue"/>
              <a:sym typeface="Helvetica Neue"/>
            </a:endParaRPr>
          </a:p>
        </p:txBody>
      </p:sp>
      <p:sp>
        <p:nvSpPr>
          <p:cNvPr id="105" name="Google Shape;105;p17"/>
          <p:cNvSpPr txBox="1"/>
          <p:nvPr/>
        </p:nvSpPr>
        <p:spPr>
          <a:xfrm>
            <a:off x="4174750" y="4158975"/>
            <a:ext cx="1892100" cy="84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700">
                <a:solidFill>
                  <a:schemeClr val="dk1"/>
                </a:solidFill>
                <a:latin typeface="Helvetica Neue"/>
                <a:ea typeface="Helvetica Neue"/>
                <a:cs typeface="Helvetica Neue"/>
                <a:sym typeface="Helvetica Neue"/>
              </a:rPr>
              <a:t>$46,800 Average</a:t>
            </a:r>
            <a:endParaRPr sz="1700">
              <a:solidFill>
                <a:schemeClr val="lt2"/>
              </a:solidFill>
              <a:latin typeface="Helvetica Neue"/>
              <a:ea typeface="Helvetica Neue"/>
              <a:cs typeface="Helvetica Neue"/>
              <a:sym typeface="Helvetica Neu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7C48F"/>
        </a:solidFill>
        <a:effectLst/>
      </p:bgPr>
    </p:bg>
    <p:spTree>
      <p:nvGrpSpPr>
        <p:cNvPr id="1" name="Shape 109"/>
        <p:cNvGrpSpPr/>
        <p:nvPr/>
      </p:nvGrpSpPr>
      <p:grpSpPr>
        <a:xfrm>
          <a:off x="0" y="0"/>
          <a:ext cx="0" cy="0"/>
          <a:chOff x="0" y="0"/>
          <a:chExt cx="0" cy="0"/>
        </a:xfrm>
      </p:grpSpPr>
      <p:sp>
        <p:nvSpPr>
          <p:cNvPr id="110" name="Google Shape;110;p18"/>
          <p:cNvSpPr txBox="1">
            <a:spLocks noGrp="1"/>
          </p:cNvSpPr>
          <p:nvPr>
            <p:ph type="title"/>
          </p:nvPr>
        </p:nvSpPr>
        <p:spPr>
          <a:xfrm>
            <a:off x="0" y="0"/>
            <a:ext cx="5156100" cy="10176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2900" b="1">
                <a:solidFill>
                  <a:schemeClr val="lt1"/>
                </a:solidFill>
                <a:latin typeface="Helvetica Neue"/>
                <a:ea typeface="Helvetica Neue"/>
                <a:cs typeface="Helvetica Neue"/>
                <a:sym typeface="Helvetica Neue"/>
              </a:rPr>
              <a:t>Current CU Policy</a:t>
            </a:r>
            <a:endParaRPr sz="2900">
              <a:solidFill>
                <a:schemeClr val="lt1"/>
              </a:solidFill>
              <a:latin typeface="Helvetica Neue"/>
              <a:ea typeface="Helvetica Neue"/>
              <a:cs typeface="Helvetica Neue"/>
              <a:sym typeface="Helvetica Neue"/>
            </a:endParaRPr>
          </a:p>
        </p:txBody>
      </p:sp>
      <p:sp>
        <p:nvSpPr>
          <p:cNvPr id="111" name="Google Shape;111;p18"/>
          <p:cNvSpPr txBox="1"/>
          <p:nvPr/>
        </p:nvSpPr>
        <p:spPr>
          <a:xfrm>
            <a:off x="0" y="866050"/>
            <a:ext cx="5156100" cy="4125900"/>
          </a:xfrm>
          <a:prstGeom prst="rect">
            <a:avLst/>
          </a:prstGeom>
          <a:noFill/>
          <a:ln>
            <a:noFill/>
          </a:ln>
        </p:spPr>
        <p:txBody>
          <a:bodyPr spcFirstLastPara="1" wrap="square" lIns="91425" tIns="91425" rIns="91425" bIns="91425" anchor="t" anchorCtr="0">
            <a:noAutofit/>
          </a:bodyPr>
          <a:lstStyle/>
          <a:p>
            <a:pPr marL="457200" lvl="0" indent="-336550" algn="l" rtl="0">
              <a:lnSpc>
                <a:spcPct val="115000"/>
              </a:lnSpc>
              <a:spcBef>
                <a:spcPts val="0"/>
              </a:spcBef>
              <a:spcAft>
                <a:spcPts val="0"/>
              </a:spcAft>
              <a:buClr>
                <a:schemeClr val="lt1"/>
              </a:buClr>
              <a:buSzPts val="1700"/>
              <a:buFont typeface="Helvetica Neue"/>
              <a:buChar char="●"/>
            </a:pPr>
            <a:r>
              <a:rPr lang="en" sz="1700">
                <a:solidFill>
                  <a:schemeClr val="lt1"/>
                </a:solidFill>
                <a:latin typeface="Helvetica Neue"/>
                <a:ea typeface="Helvetica Neue"/>
                <a:cs typeface="Helvetica Neue"/>
                <a:sym typeface="Helvetica Neue"/>
              </a:rPr>
              <a:t>Increase Total Cost of Attendance Form</a:t>
            </a:r>
            <a:endParaRPr sz="1700">
              <a:solidFill>
                <a:schemeClr val="lt1"/>
              </a:solidFill>
              <a:latin typeface="Helvetica Neue"/>
              <a:ea typeface="Helvetica Neue"/>
              <a:cs typeface="Helvetica Neue"/>
              <a:sym typeface="Helvetica Neue"/>
            </a:endParaRPr>
          </a:p>
          <a:p>
            <a:pPr marL="457200" lvl="0" indent="0" algn="l" rtl="0">
              <a:lnSpc>
                <a:spcPct val="115000"/>
              </a:lnSpc>
              <a:spcBef>
                <a:spcPts val="0"/>
              </a:spcBef>
              <a:spcAft>
                <a:spcPts val="0"/>
              </a:spcAft>
              <a:buNone/>
            </a:pPr>
            <a:endParaRPr sz="1700">
              <a:solidFill>
                <a:schemeClr val="lt1"/>
              </a:solidFill>
              <a:latin typeface="Helvetica Neue"/>
              <a:ea typeface="Helvetica Neue"/>
              <a:cs typeface="Helvetica Neue"/>
              <a:sym typeface="Helvetica Neue"/>
            </a:endParaRPr>
          </a:p>
          <a:p>
            <a:pPr marL="914400" lvl="1" indent="-336550" algn="l" rtl="0">
              <a:lnSpc>
                <a:spcPct val="115000"/>
              </a:lnSpc>
              <a:spcBef>
                <a:spcPts val="0"/>
              </a:spcBef>
              <a:spcAft>
                <a:spcPts val="0"/>
              </a:spcAft>
              <a:buClr>
                <a:schemeClr val="lt1"/>
              </a:buClr>
              <a:buSzPts val="1700"/>
              <a:buFont typeface="Helvetica Neue"/>
              <a:buChar char="○"/>
            </a:pPr>
            <a:r>
              <a:rPr lang="en" sz="1700">
                <a:solidFill>
                  <a:schemeClr val="lt1"/>
                </a:solidFill>
                <a:latin typeface="Helvetica Neue"/>
                <a:ea typeface="Helvetica Neue"/>
                <a:cs typeface="Helvetica Neue"/>
                <a:sym typeface="Helvetica Neue"/>
              </a:rPr>
              <a:t>Students must complete this form to request a cost of attendance increase</a:t>
            </a:r>
            <a:endParaRPr sz="1700">
              <a:solidFill>
                <a:schemeClr val="lt1"/>
              </a:solidFill>
              <a:latin typeface="Helvetica Neue"/>
              <a:ea typeface="Helvetica Neue"/>
              <a:cs typeface="Helvetica Neue"/>
              <a:sym typeface="Helvetica Neue"/>
            </a:endParaRPr>
          </a:p>
          <a:p>
            <a:pPr marL="914400" lvl="0" indent="0" algn="l" rtl="0">
              <a:lnSpc>
                <a:spcPct val="115000"/>
              </a:lnSpc>
              <a:spcBef>
                <a:spcPts val="0"/>
              </a:spcBef>
              <a:spcAft>
                <a:spcPts val="0"/>
              </a:spcAft>
              <a:buNone/>
            </a:pPr>
            <a:endParaRPr sz="1700">
              <a:solidFill>
                <a:schemeClr val="lt1"/>
              </a:solidFill>
              <a:latin typeface="Helvetica Neue"/>
              <a:ea typeface="Helvetica Neue"/>
              <a:cs typeface="Helvetica Neue"/>
              <a:sym typeface="Helvetica Neue"/>
            </a:endParaRPr>
          </a:p>
          <a:p>
            <a:pPr marL="914400" lvl="1" indent="-336550" algn="l" rtl="0">
              <a:lnSpc>
                <a:spcPct val="115000"/>
              </a:lnSpc>
              <a:spcBef>
                <a:spcPts val="0"/>
              </a:spcBef>
              <a:spcAft>
                <a:spcPts val="0"/>
              </a:spcAft>
              <a:buClr>
                <a:schemeClr val="lt1"/>
              </a:buClr>
              <a:buSzPts val="1700"/>
              <a:buFont typeface="Helvetica Neue"/>
              <a:buChar char="○"/>
            </a:pPr>
            <a:r>
              <a:rPr lang="en" sz="1700">
                <a:solidFill>
                  <a:schemeClr val="lt1"/>
                </a:solidFill>
                <a:latin typeface="Helvetica Neue"/>
                <a:ea typeface="Helvetica Neue"/>
                <a:cs typeface="Helvetica Neue"/>
                <a:sym typeface="Helvetica Neue"/>
              </a:rPr>
              <a:t>The process requires detailed documentation of individual expenses</a:t>
            </a:r>
            <a:endParaRPr sz="1700">
              <a:solidFill>
                <a:schemeClr val="lt1"/>
              </a:solidFill>
              <a:latin typeface="Helvetica Neue"/>
              <a:ea typeface="Helvetica Neue"/>
              <a:cs typeface="Helvetica Neue"/>
              <a:sym typeface="Helvetica Neue"/>
            </a:endParaRPr>
          </a:p>
          <a:p>
            <a:pPr marL="914400" lvl="0" indent="0" algn="l" rtl="0">
              <a:lnSpc>
                <a:spcPct val="115000"/>
              </a:lnSpc>
              <a:spcBef>
                <a:spcPts val="0"/>
              </a:spcBef>
              <a:spcAft>
                <a:spcPts val="0"/>
              </a:spcAft>
              <a:buNone/>
            </a:pPr>
            <a:endParaRPr sz="1700">
              <a:solidFill>
                <a:schemeClr val="lt1"/>
              </a:solidFill>
              <a:latin typeface="Helvetica Neue"/>
              <a:ea typeface="Helvetica Neue"/>
              <a:cs typeface="Helvetica Neue"/>
              <a:sym typeface="Helvetica Neue"/>
            </a:endParaRPr>
          </a:p>
          <a:p>
            <a:pPr marL="914400" lvl="1" indent="-336550" algn="l" rtl="0">
              <a:lnSpc>
                <a:spcPct val="115000"/>
              </a:lnSpc>
              <a:spcBef>
                <a:spcPts val="0"/>
              </a:spcBef>
              <a:spcAft>
                <a:spcPts val="0"/>
              </a:spcAft>
              <a:buClr>
                <a:schemeClr val="lt1"/>
              </a:buClr>
              <a:buSzPts val="1700"/>
              <a:buFont typeface="Helvetica Neue"/>
              <a:buChar char="○"/>
            </a:pPr>
            <a:r>
              <a:rPr lang="en" sz="1700">
                <a:solidFill>
                  <a:schemeClr val="lt1"/>
                </a:solidFill>
                <a:latin typeface="Helvetica Neue"/>
                <a:ea typeface="Helvetica Neue"/>
                <a:cs typeface="Helvetica Neue"/>
                <a:sym typeface="Helvetica Neue"/>
              </a:rPr>
              <a:t>Dependency criteria are very narrow and highly restrictive</a:t>
            </a:r>
            <a:endParaRPr sz="1700">
              <a:solidFill>
                <a:schemeClr val="lt1"/>
              </a:solidFill>
              <a:latin typeface="Helvetica Neue"/>
              <a:ea typeface="Helvetica Neue"/>
              <a:cs typeface="Helvetica Neue"/>
              <a:sym typeface="Helvetica Neue"/>
            </a:endParaRPr>
          </a:p>
          <a:p>
            <a:pPr marL="914400" lvl="0" indent="0" algn="l" rtl="0">
              <a:lnSpc>
                <a:spcPct val="115000"/>
              </a:lnSpc>
              <a:spcBef>
                <a:spcPts val="0"/>
              </a:spcBef>
              <a:spcAft>
                <a:spcPts val="0"/>
              </a:spcAft>
              <a:buNone/>
            </a:pPr>
            <a:endParaRPr sz="1700">
              <a:solidFill>
                <a:schemeClr val="lt1"/>
              </a:solidFill>
              <a:latin typeface="Helvetica Neue"/>
              <a:ea typeface="Helvetica Neue"/>
              <a:cs typeface="Helvetica Neue"/>
              <a:sym typeface="Helvetica Neue"/>
            </a:endParaRPr>
          </a:p>
          <a:p>
            <a:pPr marL="914400" lvl="1" indent="-336550" algn="l" rtl="0">
              <a:lnSpc>
                <a:spcPct val="115000"/>
              </a:lnSpc>
              <a:spcBef>
                <a:spcPts val="0"/>
              </a:spcBef>
              <a:spcAft>
                <a:spcPts val="0"/>
              </a:spcAft>
              <a:buClr>
                <a:schemeClr val="lt1"/>
              </a:buClr>
              <a:buSzPts val="1700"/>
              <a:buFont typeface="Helvetica Neue"/>
              <a:buChar char="○"/>
            </a:pPr>
            <a:r>
              <a:rPr lang="en" sz="1700">
                <a:solidFill>
                  <a:schemeClr val="lt1"/>
                </a:solidFill>
                <a:latin typeface="Helvetica Neue"/>
                <a:ea typeface="Helvetica Neue"/>
                <a:cs typeface="Helvetica Neue"/>
                <a:sym typeface="Helvetica Neue"/>
              </a:rPr>
              <a:t>Many real household and support situations are excluded</a:t>
            </a:r>
            <a:endParaRPr sz="1700">
              <a:solidFill>
                <a:schemeClr val="lt1"/>
              </a:solidFill>
              <a:latin typeface="Helvetica Neue"/>
              <a:ea typeface="Helvetica Neue"/>
              <a:cs typeface="Helvetica Neue"/>
              <a:sym typeface="Helvetica Neue"/>
            </a:endParaRPr>
          </a:p>
        </p:txBody>
      </p:sp>
      <p:pic>
        <p:nvPicPr>
          <p:cNvPr id="112" name="Google Shape;112;p18" title="Screenshot 2026-04-11 at 3.27.46 PM.png"/>
          <p:cNvPicPr preferRelativeResize="0"/>
          <p:nvPr/>
        </p:nvPicPr>
        <p:blipFill>
          <a:blip r:embed="rId3">
            <a:alphaModFix/>
          </a:blip>
          <a:stretch>
            <a:fillRect/>
          </a:stretch>
        </p:blipFill>
        <p:spPr>
          <a:xfrm>
            <a:off x="5156125" y="0"/>
            <a:ext cx="4034049" cy="514350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6"/>
        <p:cNvGrpSpPr/>
        <p:nvPr/>
      </p:nvGrpSpPr>
      <p:grpSpPr>
        <a:xfrm>
          <a:off x="0" y="0"/>
          <a:ext cx="0" cy="0"/>
          <a:chOff x="0" y="0"/>
          <a:chExt cx="0" cy="0"/>
        </a:xfrm>
      </p:grpSpPr>
      <p:sp>
        <p:nvSpPr>
          <p:cNvPr id="117" name="Google Shape;117;p19"/>
          <p:cNvSpPr txBox="1"/>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80000"/>
              </a:lnSpc>
              <a:spcBef>
                <a:spcPts val="0"/>
              </a:spcBef>
              <a:spcAft>
                <a:spcPts val="0"/>
              </a:spcAft>
              <a:buSzPts val="605"/>
              <a:buNone/>
            </a:pPr>
            <a:r>
              <a:rPr lang="en" sz="2040" b="1">
                <a:solidFill>
                  <a:schemeClr val="dk1"/>
                </a:solidFill>
                <a:latin typeface="Helvetica Neue"/>
                <a:ea typeface="Helvetica Neue"/>
                <a:cs typeface="Helvetica Neue"/>
                <a:sym typeface="Helvetica Neue"/>
              </a:rPr>
              <a:t>CU Boulder Endowment Fund - What is it? </a:t>
            </a:r>
            <a:endParaRPr sz="2040" b="1">
              <a:solidFill>
                <a:schemeClr val="dk1"/>
              </a:solidFill>
              <a:latin typeface="Helvetica Neue"/>
              <a:ea typeface="Helvetica Neue"/>
              <a:cs typeface="Helvetica Neue"/>
              <a:sym typeface="Helvetica Neue"/>
            </a:endParaRPr>
          </a:p>
          <a:p>
            <a:pPr marL="0" lvl="0" indent="0" algn="l" rtl="0">
              <a:lnSpc>
                <a:spcPct val="80000"/>
              </a:lnSpc>
              <a:spcBef>
                <a:spcPts val="0"/>
              </a:spcBef>
              <a:spcAft>
                <a:spcPts val="0"/>
              </a:spcAft>
              <a:buSzPts val="605"/>
              <a:buNone/>
            </a:pPr>
            <a:endParaRPr sz="2040" b="1">
              <a:solidFill>
                <a:schemeClr val="dk1"/>
              </a:solidFill>
              <a:latin typeface="Helvetica Neue"/>
              <a:ea typeface="Helvetica Neue"/>
              <a:cs typeface="Helvetica Neue"/>
              <a:sym typeface="Helvetica Neue"/>
            </a:endParaRPr>
          </a:p>
        </p:txBody>
      </p:sp>
      <p:sp>
        <p:nvSpPr>
          <p:cNvPr id="118" name="Google Shape;118;p19"/>
          <p:cNvSpPr txBox="1"/>
          <p:nvPr/>
        </p:nvSpPr>
        <p:spPr>
          <a:xfrm>
            <a:off x="311700" y="1065050"/>
            <a:ext cx="7913700" cy="3182700"/>
          </a:xfrm>
          <a:prstGeom prst="rect">
            <a:avLst/>
          </a:prstGeom>
          <a:noFill/>
          <a:ln>
            <a:noFill/>
          </a:ln>
        </p:spPr>
        <p:txBody>
          <a:bodyPr spcFirstLastPara="1" wrap="square" lIns="91425" tIns="91425" rIns="91425" bIns="91425" anchor="t" anchorCtr="0">
            <a:normAutofit lnSpcReduction="20000"/>
          </a:bodyPr>
          <a:lstStyle/>
          <a:p>
            <a:pPr marL="0" lvl="0" indent="0" algn="l" rtl="0">
              <a:lnSpc>
                <a:spcPct val="115000"/>
              </a:lnSpc>
              <a:spcBef>
                <a:spcPts val="0"/>
              </a:spcBef>
              <a:spcAft>
                <a:spcPts val="0"/>
              </a:spcAft>
              <a:buNone/>
            </a:pPr>
            <a:r>
              <a:rPr lang="en" sz="1800" b="1">
                <a:solidFill>
                  <a:schemeClr val="dk1"/>
                </a:solidFill>
                <a:latin typeface="Helvetica Neue"/>
                <a:ea typeface="Helvetica Neue"/>
                <a:cs typeface="Helvetica Neue"/>
                <a:sym typeface="Helvetica Neue"/>
              </a:rPr>
              <a:t>A pool of donated money invested by an institution (like CU)</a:t>
            </a:r>
            <a:endParaRPr sz="1800" b="1">
              <a:solidFill>
                <a:schemeClr val="dk1"/>
              </a:solidFill>
              <a:latin typeface="Helvetica Neue"/>
              <a:ea typeface="Helvetica Neue"/>
              <a:cs typeface="Helvetica Neue"/>
              <a:sym typeface="Helvetica Neue"/>
            </a:endParaRPr>
          </a:p>
          <a:p>
            <a:pPr marL="457200" lvl="0" indent="-342900" algn="l" rtl="0">
              <a:lnSpc>
                <a:spcPct val="115000"/>
              </a:lnSpc>
              <a:spcBef>
                <a:spcPts val="1200"/>
              </a:spcBef>
              <a:spcAft>
                <a:spcPts val="0"/>
              </a:spcAft>
              <a:buClr>
                <a:schemeClr val="dk1"/>
              </a:buClr>
              <a:buSzPts val="1800"/>
              <a:buFont typeface="Helvetica Neue"/>
              <a:buChar char="●"/>
            </a:pPr>
            <a:r>
              <a:rPr lang="en" sz="1800">
                <a:solidFill>
                  <a:schemeClr val="dk1"/>
                </a:solidFill>
                <a:latin typeface="Helvetica Neue"/>
                <a:ea typeface="Helvetica Neue"/>
                <a:cs typeface="Helvetica Neue"/>
                <a:sym typeface="Helvetica Neue"/>
              </a:rPr>
              <a:t>Principal stays invested </a:t>
            </a:r>
            <a:endParaRPr sz="1800">
              <a:solidFill>
                <a:schemeClr val="dk1"/>
              </a:solidFill>
              <a:latin typeface="Helvetica Neue"/>
              <a:ea typeface="Helvetica Neue"/>
              <a:cs typeface="Helvetica Neue"/>
              <a:sym typeface="Helvetica Neue"/>
            </a:endParaRPr>
          </a:p>
          <a:p>
            <a:pPr marL="457200" lvl="0" indent="-342900" algn="l" rtl="0">
              <a:lnSpc>
                <a:spcPct val="115000"/>
              </a:lnSpc>
              <a:spcBef>
                <a:spcPts val="0"/>
              </a:spcBef>
              <a:spcAft>
                <a:spcPts val="0"/>
              </a:spcAft>
              <a:buClr>
                <a:schemeClr val="dk1"/>
              </a:buClr>
              <a:buSzPts val="1800"/>
              <a:buFont typeface="Helvetica Neue"/>
              <a:buChar char="●"/>
            </a:pPr>
            <a:r>
              <a:rPr lang="en" sz="1800">
                <a:solidFill>
                  <a:schemeClr val="dk1"/>
                </a:solidFill>
                <a:latin typeface="Helvetica Neue"/>
                <a:ea typeface="Helvetica Neue"/>
                <a:cs typeface="Helvetica Neue"/>
                <a:sym typeface="Helvetica Neue"/>
              </a:rPr>
              <a:t>4% of returns used annually</a:t>
            </a:r>
            <a:endParaRPr sz="1800">
              <a:solidFill>
                <a:schemeClr val="dk1"/>
              </a:solidFill>
              <a:latin typeface="Helvetica Neue"/>
              <a:ea typeface="Helvetica Neue"/>
              <a:cs typeface="Helvetica Neue"/>
              <a:sym typeface="Helvetica Neue"/>
            </a:endParaRPr>
          </a:p>
          <a:p>
            <a:pPr marL="457200" lvl="0" indent="-342900" algn="l" rtl="0">
              <a:lnSpc>
                <a:spcPct val="115000"/>
              </a:lnSpc>
              <a:spcBef>
                <a:spcPts val="0"/>
              </a:spcBef>
              <a:spcAft>
                <a:spcPts val="0"/>
              </a:spcAft>
              <a:buClr>
                <a:schemeClr val="dk1"/>
              </a:buClr>
              <a:buSzPts val="1800"/>
              <a:buFont typeface="Helvetica Neue"/>
              <a:buChar char="●"/>
            </a:pPr>
            <a:r>
              <a:rPr lang="en" sz="1800">
                <a:solidFill>
                  <a:schemeClr val="dk1"/>
                </a:solidFill>
                <a:latin typeface="Helvetica Neue"/>
                <a:ea typeface="Helvetica Neue"/>
                <a:cs typeface="Helvetica Neue"/>
                <a:sym typeface="Helvetica Neue"/>
              </a:rPr>
              <a:t>Provides long term funding </a:t>
            </a:r>
            <a:endParaRPr sz="1800">
              <a:solidFill>
                <a:schemeClr val="dk1"/>
              </a:solidFill>
              <a:latin typeface="Helvetica Neue"/>
              <a:ea typeface="Helvetica Neue"/>
              <a:cs typeface="Helvetica Neue"/>
              <a:sym typeface="Helvetica Neue"/>
            </a:endParaRPr>
          </a:p>
          <a:p>
            <a:pPr marL="457200" lvl="0" indent="-342900" algn="l" rtl="0">
              <a:lnSpc>
                <a:spcPct val="115000"/>
              </a:lnSpc>
              <a:spcBef>
                <a:spcPts val="0"/>
              </a:spcBef>
              <a:spcAft>
                <a:spcPts val="0"/>
              </a:spcAft>
              <a:buClr>
                <a:schemeClr val="dk1"/>
              </a:buClr>
              <a:buSzPts val="1800"/>
              <a:buFont typeface="Helvetica Neue"/>
              <a:buChar char="●"/>
            </a:pPr>
            <a:r>
              <a:rPr lang="en" sz="1800">
                <a:solidFill>
                  <a:schemeClr val="dk1"/>
                </a:solidFill>
                <a:latin typeface="Helvetica Neue"/>
                <a:ea typeface="Helvetica Neue"/>
                <a:cs typeface="Helvetica Neue"/>
                <a:sym typeface="Helvetica Neue"/>
              </a:rPr>
              <a:t>Commonly used for: Scholarships, Financial aid, Research &amp; programs</a:t>
            </a:r>
            <a:endParaRPr sz="1800">
              <a:solidFill>
                <a:schemeClr val="dk1"/>
              </a:solidFill>
              <a:latin typeface="Helvetica Neue"/>
              <a:ea typeface="Helvetica Neue"/>
              <a:cs typeface="Helvetica Neue"/>
              <a:sym typeface="Helvetica Neue"/>
            </a:endParaRPr>
          </a:p>
          <a:p>
            <a:pPr marL="457200" lvl="0" indent="0" algn="l" rtl="0">
              <a:lnSpc>
                <a:spcPct val="115000"/>
              </a:lnSpc>
              <a:spcBef>
                <a:spcPts val="1200"/>
              </a:spcBef>
              <a:spcAft>
                <a:spcPts val="0"/>
              </a:spcAft>
              <a:buNone/>
            </a:pPr>
            <a:endParaRPr sz="1800">
              <a:solidFill>
                <a:schemeClr val="dk1"/>
              </a:solidFill>
              <a:latin typeface="Helvetica Neue"/>
              <a:ea typeface="Helvetica Neue"/>
              <a:cs typeface="Helvetica Neue"/>
              <a:sym typeface="Helvetica Neue"/>
            </a:endParaRPr>
          </a:p>
          <a:p>
            <a:pPr marL="0" lvl="0" indent="0" algn="l" rtl="0">
              <a:lnSpc>
                <a:spcPct val="115000"/>
              </a:lnSpc>
              <a:spcBef>
                <a:spcPts val="1200"/>
              </a:spcBef>
              <a:spcAft>
                <a:spcPts val="0"/>
              </a:spcAft>
              <a:buNone/>
            </a:pPr>
            <a:r>
              <a:rPr lang="en" sz="1800" b="1">
                <a:solidFill>
                  <a:schemeClr val="dk1"/>
                </a:solidFill>
                <a:latin typeface="Helvetica Neue"/>
                <a:ea typeface="Helvetica Neue"/>
                <a:cs typeface="Helvetica Neue"/>
                <a:sym typeface="Helvetica Neue"/>
              </a:rPr>
              <a:t>CU current fund: </a:t>
            </a:r>
            <a:endParaRPr sz="1800" b="1">
              <a:solidFill>
                <a:schemeClr val="dk1"/>
              </a:solidFill>
              <a:latin typeface="Helvetica Neue"/>
              <a:ea typeface="Helvetica Neue"/>
              <a:cs typeface="Helvetica Neue"/>
              <a:sym typeface="Helvetica Neue"/>
            </a:endParaRPr>
          </a:p>
          <a:p>
            <a:pPr marL="457200" lvl="0" indent="-342900" algn="l" rtl="0">
              <a:lnSpc>
                <a:spcPct val="115000"/>
              </a:lnSpc>
              <a:spcBef>
                <a:spcPts val="1200"/>
              </a:spcBef>
              <a:spcAft>
                <a:spcPts val="0"/>
              </a:spcAft>
              <a:buClr>
                <a:schemeClr val="dk1"/>
              </a:buClr>
              <a:buSzPts val="1800"/>
              <a:buFont typeface="Helvetica Neue"/>
              <a:buChar char="●"/>
            </a:pPr>
            <a:r>
              <a:rPr lang="en" sz="1800">
                <a:solidFill>
                  <a:schemeClr val="dk1"/>
                </a:solidFill>
                <a:latin typeface="Helvetica Neue"/>
                <a:ea typeface="Helvetica Neue"/>
                <a:cs typeface="Helvetica Neue"/>
                <a:sym typeface="Helvetica Neue"/>
              </a:rPr>
              <a:t>Over $2.5 billion </a:t>
            </a:r>
            <a:endParaRPr sz="1800">
              <a:solidFill>
                <a:schemeClr val="dk1"/>
              </a:solidFill>
              <a:latin typeface="Helvetica Neue"/>
              <a:ea typeface="Helvetica Neue"/>
              <a:cs typeface="Helvetica Neue"/>
              <a:sym typeface="Helvetica Neue"/>
            </a:endParaRPr>
          </a:p>
          <a:p>
            <a:pPr marL="457200" lvl="0" indent="-342900" algn="l" rtl="0">
              <a:lnSpc>
                <a:spcPct val="115000"/>
              </a:lnSpc>
              <a:spcBef>
                <a:spcPts val="0"/>
              </a:spcBef>
              <a:spcAft>
                <a:spcPts val="0"/>
              </a:spcAft>
              <a:buClr>
                <a:schemeClr val="dk1"/>
              </a:buClr>
              <a:buSzPts val="1800"/>
              <a:buFont typeface="Helvetica Neue"/>
              <a:buChar char="●"/>
            </a:pPr>
            <a:r>
              <a:rPr lang="en" sz="1800">
                <a:solidFill>
                  <a:schemeClr val="dk1"/>
                </a:solidFill>
                <a:latin typeface="Helvetica Neue"/>
                <a:ea typeface="Helvetica Neue"/>
                <a:cs typeface="Helvetica Neue"/>
                <a:sym typeface="Helvetica Neue"/>
              </a:rPr>
              <a:t>Over 3,500 different funds </a:t>
            </a:r>
            <a:endParaRPr sz="1800">
              <a:solidFill>
                <a:schemeClr val="dk1"/>
              </a:solidFill>
              <a:latin typeface="Helvetica Neue"/>
              <a:ea typeface="Helvetica Neue"/>
              <a:cs typeface="Helvetica Neue"/>
              <a:sym typeface="Helvetica Neu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7C48F"/>
        </a:solidFill>
        <a:effectLst/>
      </p:bgPr>
    </p:bg>
    <p:spTree>
      <p:nvGrpSpPr>
        <p:cNvPr id="1" name="Shape 122"/>
        <p:cNvGrpSpPr/>
        <p:nvPr/>
      </p:nvGrpSpPr>
      <p:grpSpPr>
        <a:xfrm>
          <a:off x="0" y="0"/>
          <a:ext cx="0" cy="0"/>
          <a:chOff x="0" y="0"/>
          <a:chExt cx="0" cy="0"/>
        </a:xfrm>
      </p:grpSpPr>
      <p:sp>
        <p:nvSpPr>
          <p:cNvPr id="123" name="Google Shape;123;p20"/>
          <p:cNvSpPr txBox="1">
            <a:spLocks noGrp="1"/>
          </p:cNvSpPr>
          <p:nvPr>
            <p:ph type="title"/>
          </p:nvPr>
        </p:nvSpPr>
        <p:spPr>
          <a:xfrm>
            <a:off x="0" y="0"/>
            <a:ext cx="9144000" cy="10176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2900" b="1">
                <a:solidFill>
                  <a:srgbClr val="212121"/>
                </a:solidFill>
                <a:latin typeface="Helvetica Neue"/>
                <a:ea typeface="Helvetica Neue"/>
                <a:cs typeface="Helvetica Neue"/>
                <a:sym typeface="Helvetica Neue"/>
              </a:rPr>
              <a:t>Our Solution: Accessible Endowment Fund</a:t>
            </a:r>
            <a:endParaRPr sz="2900">
              <a:solidFill>
                <a:srgbClr val="212121"/>
              </a:solidFill>
              <a:latin typeface="Helvetica Neue"/>
              <a:ea typeface="Helvetica Neue"/>
              <a:cs typeface="Helvetica Neue"/>
              <a:sym typeface="Helvetica Neue"/>
            </a:endParaRPr>
          </a:p>
        </p:txBody>
      </p:sp>
      <p:sp>
        <p:nvSpPr>
          <p:cNvPr id="124" name="Google Shape;124;p20"/>
          <p:cNvSpPr/>
          <p:nvPr/>
        </p:nvSpPr>
        <p:spPr>
          <a:xfrm>
            <a:off x="4675200" y="1166150"/>
            <a:ext cx="4157100" cy="3416400"/>
          </a:xfrm>
          <a:prstGeom prst="rect">
            <a:avLst/>
          </a:prstGeom>
          <a:solidFill>
            <a:srgbClr val="FFF2CC"/>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25" name="Google Shape;125;p20"/>
          <p:cNvSpPr/>
          <p:nvPr/>
        </p:nvSpPr>
        <p:spPr>
          <a:xfrm>
            <a:off x="311700" y="1166150"/>
            <a:ext cx="4157100" cy="3416400"/>
          </a:xfrm>
          <a:prstGeom prst="rect">
            <a:avLst/>
          </a:prstGeom>
          <a:solidFill>
            <a:srgbClr val="FFF2CC"/>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26" name="Google Shape;126;p20"/>
          <p:cNvSpPr txBox="1"/>
          <p:nvPr/>
        </p:nvSpPr>
        <p:spPr>
          <a:xfrm>
            <a:off x="342475" y="1177250"/>
            <a:ext cx="4157100" cy="341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800">
              <a:solidFill>
                <a:srgbClr val="595959"/>
              </a:solidFill>
            </a:endParaRPr>
          </a:p>
        </p:txBody>
      </p:sp>
      <p:sp>
        <p:nvSpPr>
          <p:cNvPr id="127" name="Google Shape;127;p20"/>
          <p:cNvSpPr txBox="1"/>
          <p:nvPr/>
        </p:nvSpPr>
        <p:spPr>
          <a:xfrm>
            <a:off x="311700" y="1166150"/>
            <a:ext cx="4157100" cy="3209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b="1">
                <a:latin typeface="Helvetica Neue"/>
                <a:ea typeface="Helvetica Neue"/>
                <a:cs typeface="Helvetica Neue"/>
                <a:sym typeface="Helvetica Neue"/>
              </a:rPr>
              <a:t>Our Solution: </a:t>
            </a:r>
            <a:endParaRPr sz="1800" b="1">
              <a:latin typeface="Helvetica Neue"/>
              <a:ea typeface="Helvetica Neue"/>
              <a:cs typeface="Helvetica Neue"/>
              <a:sym typeface="Helvetica Neue"/>
            </a:endParaRPr>
          </a:p>
          <a:p>
            <a:pPr marL="0" lvl="0" indent="0" algn="l" rtl="0">
              <a:spcBef>
                <a:spcPts val="0"/>
              </a:spcBef>
              <a:spcAft>
                <a:spcPts val="0"/>
              </a:spcAft>
              <a:buNone/>
            </a:pPr>
            <a:endParaRPr sz="1200" b="1">
              <a:latin typeface="Helvetica Neue"/>
              <a:ea typeface="Helvetica Neue"/>
              <a:cs typeface="Helvetica Neue"/>
              <a:sym typeface="Helvetica Neue"/>
            </a:endParaRPr>
          </a:p>
          <a:p>
            <a:pPr marL="457200" lvl="0" indent="-342900" algn="l" rtl="0">
              <a:spcBef>
                <a:spcPts val="0"/>
              </a:spcBef>
              <a:spcAft>
                <a:spcPts val="0"/>
              </a:spcAft>
              <a:buSzPts val="1800"/>
              <a:buFont typeface="Helvetica Neue"/>
              <a:buChar char="●"/>
            </a:pPr>
            <a:r>
              <a:rPr lang="en" sz="1800">
                <a:latin typeface="Helvetica Neue"/>
                <a:ea typeface="Helvetica Neue"/>
                <a:cs typeface="Helvetica Neue"/>
                <a:sym typeface="Helvetica Neue"/>
              </a:rPr>
              <a:t>Total Cost of Attendance Support Fund (endowment)</a:t>
            </a:r>
            <a:endParaRPr sz="1800">
              <a:latin typeface="Helvetica Neue"/>
              <a:ea typeface="Helvetica Neue"/>
              <a:cs typeface="Helvetica Neue"/>
              <a:sym typeface="Helvetica Neue"/>
            </a:endParaRPr>
          </a:p>
          <a:p>
            <a:pPr marL="457200" lvl="0" indent="0" algn="l" rtl="0">
              <a:spcBef>
                <a:spcPts val="0"/>
              </a:spcBef>
              <a:spcAft>
                <a:spcPts val="0"/>
              </a:spcAft>
              <a:buNone/>
            </a:pPr>
            <a:endParaRPr sz="1200">
              <a:latin typeface="Helvetica Neue"/>
              <a:ea typeface="Helvetica Neue"/>
              <a:cs typeface="Helvetica Neue"/>
              <a:sym typeface="Helvetica Neue"/>
            </a:endParaRPr>
          </a:p>
          <a:p>
            <a:pPr marL="457200" lvl="0" indent="-342900" algn="l" rtl="0">
              <a:spcBef>
                <a:spcPts val="0"/>
              </a:spcBef>
              <a:spcAft>
                <a:spcPts val="0"/>
              </a:spcAft>
              <a:buSzPts val="1800"/>
              <a:buFont typeface="Helvetica Neue"/>
              <a:buChar char="●"/>
            </a:pPr>
            <a:r>
              <a:rPr lang="en" sz="1800">
                <a:latin typeface="Helvetica Neue"/>
                <a:ea typeface="Helvetica Neue"/>
                <a:cs typeface="Helvetica Neue"/>
                <a:sym typeface="Helvetica Neue"/>
              </a:rPr>
              <a:t>Simplified application</a:t>
            </a:r>
            <a:endParaRPr sz="1800">
              <a:latin typeface="Helvetica Neue"/>
              <a:ea typeface="Helvetica Neue"/>
              <a:cs typeface="Helvetica Neue"/>
              <a:sym typeface="Helvetica Neue"/>
            </a:endParaRPr>
          </a:p>
          <a:p>
            <a:pPr marL="914400" lvl="1" indent="-342900" algn="l" rtl="0">
              <a:spcBef>
                <a:spcPts val="0"/>
              </a:spcBef>
              <a:spcAft>
                <a:spcPts val="0"/>
              </a:spcAft>
              <a:buSzPts val="1800"/>
              <a:buFont typeface="Helvetica Neue"/>
              <a:buChar char="○"/>
            </a:pPr>
            <a:r>
              <a:rPr lang="en" sz="1800">
                <a:latin typeface="Helvetica Neue"/>
                <a:ea typeface="Helvetica Neue"/>
                <a:cs typeface="Helvetica Neue"/>
                <a:sym typeface="Helvetica Neue"/>
              </a:rPr>
              <a:t>Fewer documents</a:t>
            </a:r>
            <a:endParaRPr sz="1800">
              <a:latin typeface="Helvetica Neue"/>
              <a:ea typeface="Helvetica Neue"/>
              <a:cs typeface="Helvetica Neue"/>
              <a:sym typeface="Helvetica Neue"/>
            </a:endParaRPr>
          </a:p>
          <a:p>
            <a:pPr marL="914400" lvl="1" indent="-342900" algn="l" rtl="0">
              <a:spcBef>
                <a:spcPts val="0"/>
              </a:spcBef>
              <a:spcAft>
                <a:spcPts val="0"/>
              </a:spcAft>
              <a:buSzPts val="1800"/>
              <a:buFont typeface="Helvetica Neue"/>
              <a:buChar char="○"/>
            </a:pPr>
            <a:r>
              <a:rPr lang="en" sz="1800">
                <a:latin typeface="Helvetica Neue"/>
                <a:ea typeface="Helvetica Neue"/>
                <a:cs typeface="Helvetica Neue"/>
                <a:sym typeface="Helvetica Neue"/>
              </a:rPr>
              <a:t>Less strict verification</a:t>
            </a:r>
            <a:endParaRPr sz="1800">
              <a:latin typeface="Helvetica Neue"/>
              <a:ea typeface="Helvetica Neue"/>
              <a:cs typeface="Helvetica Neue"/>
              <a:sym typeface="Helvetica Neue"/>
            </a:endParaRPr>
          </a:p>
          <a:p>
            <a:pPr marL="914400" lvl="0" indent="0" algn="l" rtl="0">
              <a:spcBef>
                <a:spcPts val="0"/>
              </a:spcBef>
              <a:spcAft>
                <a:spcPts val="0"/>
              </a:spcAft>
              <a:buNone/>
            </a:pPr>
            <a:endParaRPr sz="1200">
              <a:latin typeface="Helvetica Neue"/>
              <a:ea typeface="Helvetica Neue"/>
              <a:cs typeface="Helvetica Neue"/>
              <a:sym typeface="Helvetica Neue"/>
            </a:endParaRPr>
          </a:p>
          <a:p>
            <a:pPr marL="457200" lvl="0" indent="-342900" algn="l" rtl="0">
              <a:lnSpc>
                <a:spcPct val="115000"/>
              </a:lnSpc>
              <a:spcBef>
                <a:spcPts val="0"/>
              </a:spcBef>
              <a:spcAft>
                <a:spcPts val="0"/>
              </a:spcAft>
              <a:buSzPts val="1800"/>
              <a:buFont typeface="Helvetica Neue"/>
              <a:buChar char="●"/>
            </a:pPr>
            <a:r>
              <a:rPr lang="en" sz="1800">
                <a:latin typeface="Helvetica Neue"/>
                <a:ea typeface="Helvetica Neue"/>
                <a:cs typeface="Helvetica Neue"/>
                <a:sym typeface="Helvetica Neue"/>
              </a:rPr>
              <a:t>Grants, not loans</a:t>
            </a:r>
            <a:endParaRPr sz="1800">
              <a:latin typeface="Helvetica Neue"/>
              <a:ea typeface="Helvetica Neue"/>
              <a:cs typeface="Helvetica Neue"/>
              <a:sym typeface="Helvetica Neue"/>
            </a:endParaRPr>
          </a:p>
          <a:p>
            <a:pPr marL="457200" lvl="0" indent="0" algn="l" rtl="0">
              <a:lnSpc>
                <a:spcPct val="115000"/>
              </a:lnSpc>
              <a:spcBef>
                <a:spcPts val="0"/>
              </a:spcBef>
              <a:spcAft>
                <a:spcPts val="0"/>
              </a:spcAft>
              <a:buNone/>
            </a:pPr>
            <a:endParaRPr sz="1200">
              <a:latin typeface="Helvetica Neue"/>
              <a:ea typeface="Helvetica Neue"/>
              <a:cs typeface="Helvetica Neue"/>
              <a:sym typeface="Helvetica Neue"/>
            </a:endParaRPr>
          </a:p>
          <a:p>
            <a:pPr marL="457200" lvl="0" indent="-342900" algn="l" rtl="0">
              <a:lnSpc>
                <a:spcPct val="115000"/>
              </a:lnSpc>
              <a:spcBef>
                <a:spcPts val="0"/>
              </a:spcBef>
              <a:spcAft>
                <a:spcPts val="0"/>
              </a:spcAft>
              <a:buSzPts val="1800"/>
              <a:buFont typeface="Helvetica Neue"/>
              <a:buChar char="●"/>
            </a:pPr>
            <a:r>
              <a:rPr lang="en" sz="1800">
                <a:latin typeface="Helvetica Neue"/>
                <a:ea typeface="Helvetica Neue"/>
                <a:cs typeface="Helvetica Neue"/>
                <a:sym typeface="Helvetica Neue"/>
              </a:rPr>
              <a:t>Expands access to aid</a:t>
            </a:r>
            <a:endParaRPr sz="1800">
              <a:latin typeface="Helvetica Neue"/>
              <a:ea typeface="Helvetica Neue"/>
              <a:cs typeface="Helvetica Neue"/>
              <a:sym typeface="Helvetica Neue"/>
            </a:endParaRPr>
          </a:p>
        </p:txBody>
      </p:sp>
      <p:sp>
        <p:nvSpPr>
          <p:cNvPr id="128" name="Google Shape;128;p20"/>
          <p:cNvSpPr txBox="1"/>
          <p:nvPr/>
        </p:nvSpPr>
        <p:spPr>
          <a:xfrm>
            <a:off x="4675325" y="1166150"/>
            <a:ext cx="4157100" cy="3472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b="1">
                <a:latin typeface="Helvetica Neue"/>
                <a:ea typeface="Helvetica Neue"/>
                <a:cs typeface="Helvetica Neue"/>
                <a:sym typeface="Helvetica Neue"/>
              </a:rPr>
              <a:t>How to Fund It: </a:t>
            </a:r>
            <a:endParaRPr sz="1800" b="1">
              <a:latin typeface="Helvetica Neue"/>
              <a:ea typeface="Helvetica Neue"/>
              <a:cs typeface="Helvetica Neue"/>
              <a:sym typeface="Helvetica Neue"/>
            </a:endParaRPr>
          </a:p>
          <a:p>
            <a:pPr marL="0" lvl="0" indent="0" algn="l" rtl="0">
              <a:spcBef>
                <a:spcPts val="0"/>
              </a:spcBef>
              <a:spcAft>
                <a:spcPts val="0"/>
              </a:spcAft>
              <a:buNone/>
            </a:pPr>
            <a:endParaRPr sz="1200" b="1">
              <a:latin typeface="Helvetica Neue"/>
              <a:ea typeface="Helvetica Neue"/>
              <a:cs typeface="Helvetica Neue"/>
              <a:sym typeface="Helvetica Neue"/>
            </a:endParaRPr>
          </a:p>
          <a:p>
            <a:pPr marL="457200" lvl="0" indent="-342900" algn="l" rtl="0">
              <a:lnSpc>
                <a:spcPct val="115000"/>
              </a:lnSpc>
              <a:spcBef>
                <a:spcPts val="0"/>
              </a:spcBef>
              <a:spcAft>
                <a:spcPts val="0"/>
              </a:spcAft>
              <a:buSzPts val="1800"/>
              <a:buFont typeface="Helvetica Neue"/>
              <a:buChar char="●"/>
            </a:pPr>
            <a:r>
              <a:rPr lang="en" sz="1800">
                <a:latin typeface="Helvetica Neue"/>
                <a:ea typeface="Helvetica Neue"/>
                <a:cs typeface="Helvetica Neue"/>
                <a:sym typeface="Helvetica Neue"/>
              </a:rPr>
              <a:t>Fundraising galas </a:t>
            </a:r>
            <a:endParaRPr sz="1800">
              <a:latin typeface="Helvetica Neue"/>
              <a:ea typeface="Helvetica Neue"/>
              <a:cs typeface="Helvetica Neue"/>
              <a:sym typeface="Helvetica Neue"/>
            </a:endParaRPr>
          </a:p>
          <a:p>
            <a:pPr marL="914400" lvl="1" indent="-298450" algn="l" rtl="0">
              <a:lnSpc>
                <a:spcPct val="115000"/>
              </a:lnSpc>
              <a:spcBef>
                <a:spcPts val="0"/>
              </a:spcBef>
              <a:spcAft>
                <a:spcPts val="0"/>
              </a:spcAft>
              <a:buSzPts val="1100"/>
              <a:buFont typeface="Helvetica Neue"/>
              <a:buChar char="○"/>
            </a:pPr>
            <a:r>
              <a:rPr lang="en" sz="1800">
                <a:latin typeface="Helvetica Neue"/>
                <a:ea typeface="Helvetica Neue"/>
                <a:cs typeface="Helvetica Neue"/>
                <a:sym typeface="Helvetica Neue"/>
              </a:rPr>
              <a:t>Ticketed events + auctions to raise large donations (millions)</a:t>
            </a:r>
            <a:br>
              <a:rPr lang="en" sz="1800">
                <a:latin typeface="Helvetica Neue"/>
                <a:ea typeface="Helvetica Neue"/>
                <a:cs typeface="Helvetica Neue"/>
                <a:sym typeface="Helvetica Neue"/>
              </a:rPr>
            </a:br>
            <a:endParaRPr sz="1200">
              <a:latin typeface="Helvetica Neue"/>
              <a:ea typeface="Helvetica Neue"/>
              <a:cs typeface="Helvetica Neue"/>
              <a:sym typeface="Helvetica Neue"/>
            </a:endParaRPr>
          </a:p>
          <a:p>
            <a:pPr marL="457200" lvl="0" indent="-342900" algn="l" rtl="0">
              <a:lnSpc>
                <a:spcPct val="115000"/>
              </a:lnSpc>
              <a:spcBef>
                <a:spcPts val="0"/>
              </a:spcBef>
              <a:spcAft>
                <a:spcPts val="0"/>
              </a:spcAft>
              <a:buSzPts val="1800"/>
              <a:buFont typeface="Helvetica Neue"/>
              <a:buChar char="●"/>
            </a:pPr>
            <a:r>
              <a:rPr lang="en" sz="1800">
                <a:latin typeface="Helvetica Neue"/>
                <a:ea typeface="Helvetica Neue"/>
                <a:cs typeface="Helvetica Neue"/>
                <a:sym typeface="Helvetica Neue"/>
              </a:rPr>
              <a:t>Alumni outreach </a:t>
            </a:r>
            <a:endParaRPr sz="1800">
              <a:latin typeface="Helvetica Neue"/>
              <a:ea typeface="Helvetica Neue"/>
              <a:cs typeface="Helvetica Neue"/>
              <a:sym typeface="Helvetica Neue"/>
            </a:endParaRPr>
          </a:p>
          <a:p>
            <a:pPr marL="457200" lvl="0" indent="0" algn="l" rtl="0">
              <a:lnSpc>
                <a:spcPct val="115000"/>
              </a:lnSpc>
              <a:spcBef>
                <a:spcPts val="0"/>
              </a:spcBef>
              <a:spcAft>
                <a:spcPts val="0"/>
              </a:spcAft>
              <a:buNone/>
            </a:pPr>
            <a:endParaRPr sz="1200">
              <a:latin typeface="Helvetica Neue"/>
              <a:ea typeface="Helvetica Neue"/>
              <a:cs typeface="Helvetica Neue"/>
              <a:sym typeface="Helvetica Neue"/>
            </a:endParaRPr>
          </a:p>
          <a:p>
            <a:pPr marL="457200" lvl="0" indent="-342900" algn="l" rtl="0">
              <a:lnSpc>
                <a:spcPct val="115000"/>
              </a:lnSpc>
              <a:spcBef>
                <a:spcPts val="0"/>
              </a:spcBef>
              <a:spcAft>
                <a:spcPts val="0"/>
              </a:spcAft>
              <a:buSzPts val="1800"/>
              <a:buFont typeface="Helvetica Neue"/>
              <a:buChar char="●"/>
            </a:pPr>
            <a:r>
              <a:rPr lang="en" sz="1800">
                <a:latin typeface="Helvetica Neue"/>
                <a:ea typeface="Helvetica Neue"/>
                <a:cs typeface="Helvetica Neue"/>
                <a:sym typeface="Helvetica Neue"/>
              </a:rPr>
              <a:t>Corporate partnerships </a:t>
            </a:r>
            <a:endParaRPr sz="1800">
              <a:latin typeface="Helvetica Neue"/>
              <a:ea typeface="Helvetica Neue"/>
              <a:cs typeface="Helvetica Neue"/>
              <a:sym typeface="Helvetica Neue"/>
            </a:endParaRPr>
          </a:p>
          <a:p>
            <a:pPr marL="457200" lvl="0" indent="0" algn="l" rtl="0">
              <a:lnSpc>
                <a:spcPct val="115000"/>
              </a:lnSpc>
              <a:spcBef>
                <a:spcPts val="0"/>
              </a:spcBef>
              <a:spcAft>
                <a:spcPts val="0"/>
              </a:spcAft>
              <a:buNone/>
            </a:pPr>
            <a:endParaRPr sz="1200">
              <a:latin typeface="Helvetica Neue"/>
              <a:ea typeface="Helvetica Neue"/>
              <a:cs typeface="Helvetica Neue"/>
              <a:sym typeface="Helvetica Neue"/>
            </a:endParaRPr>
          </a:p>
          <a:p>
            <a:pPr marL="457200" lvl="0" indent="-342900" algn="l" rtl="0">
              <a:lnSpc>
                <a:spcPct val="115000"/>
              </a:lnSpc>
              <a:spcBef>
                <a:spcPts val="0"/>
              </a:spcBef>
              <a:spcAft>
                <a:spcPts val="0"/>
              </a:spcAft>
              <a:buSzPts val="1800"/>
              <a:buFont typeface="Helvetica Neue"/>
              <a:buChar char="●"/>
            </a:pPr>
            <a:r>
              <a:rPr lang="en" sz="1800">
                <a:latin typeface="Helvetica Neue"/>
                <a:ea typeface="Helvetica Neue"/>
                <a:cs typeface="Helvetica Neue"/>
                <a:sym typeface="Helvetica Neue"/>
              </a:rPr>
              <a:t>Targeted donor campaigns </a:t>
            </a:r>
            <a:endParaRPr sz="1800">
              <a:latin typeface="Helvetica Neue"/>
              <a:ea typeface="Helvetica Neue"/>
              <a:cs typeface="Helvetica Neue"/>
              <a:sym typeface="Helvetica Neu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2"/>
        <p:cNvGrpSpPr/>
        <p:nvPr/>
      </p:nvGrpSpPr>
      <p:grpSpPr>
        <a:xfrm>
          <a:off x="0" y="0"/>
          <a:ext cx="0" cy="0"/>
          <a:chOff x="0" y="0"/>
          <a:chExt cx="0" cy="0"/>
        </a:xfrm>
      </p:grpSpPr>
      <p:sp>
        <p:nvSpPr>
          <p:cNvPr id="133" name="Google Shape;133;p21"/>
          <p:cNvSpPr txBox="1">
            <a:spLocks noGrp="1"/>
          </p:cNvSpPr>
          <p:nvPr>
            <p:ph type="title"/>
          </p:nvPr>
        </p:nvSpPr>
        <p:spPr>
          <a:xfrm>
            <a:off x="0" y="0"/>
            <a:ext cx="9144000" cy="612600"/>
          </a:xfrm>
          <a:prstGeom prst="rect">
            <a:avLst/>
          </a:prstGeom>
        </p:spPr>
        <p:txBody>
          <a:bodyPr spcFirstLastPara="1" wrap="square" lIns="91425" tIns="91425" rIns="91425" bIns="91425" anchor="ctr" anchorCtr="0">
            <a:normAutofit fontScale="90000"/>
          </a:bodyPr>
          <a:lstStyle/>
          <a:p>
            <a:pPr marL="0" lvl="0" indent="0" algn="ctr" rtl="0">
              <a:spcBef>
                <a:spcPts val="0"/>
              </a:spcBef>
              <a:spcAft>
                <a:spcPts val="0"/>
              </a:spcAft>
              <a:buNone/>
            </a:pPr>
            <a:r>
              <a:rPr lang="en" sz="2900">
                <a:latin typeface="Helvetica Neue"/>
                <a:ea typeface="Helvetica Neue"/>
                <a:cs typeface="Helvetica Neue"/>
                <a:sym typeface="Helvetica Neue"/>
              </a:rPr>
              <a:t>Conclusion</a:t>
            </a:r>
            <a:endParaRPr sz="2900">
              <a:latin typeface="Helvetica Neue"/>
              <a:ea typeface="Helvetica Neue"/>
              <a:cs typeface="Helvetica Neue"/>
              <a:sym typeface="Helvetica Neue"/>
            </a:endParaRPr>
          </a:p>
        </p:txBody>
      </p:sp>
      <p:sp>
        <p:nvSpPr>
          <p:cNvPr id="134" name="Google Shape;134;p21"/>
          <p:cNvSpPr/>
          <p:nvPr/>
        </p:nvSpPr>
        <p:spPr>
          <a:xfrm>
            <a:off x="152179" y="2852504"/>
            <a:ext cx="2743200" cy="2079300"/>
          </a:xfrm>
          <a:prstGeom prst="rect">
            <a:avLst/>
          </a:prstGeom>
          <a:solidFill>
            <a:srgbClr val="D7C48F"/>
          </a:solidFill>
          <a:ln w="2857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Helvetica Neue"/>
                <a:ea typeface="Helvetica Neue"/>
                <a:cs typeface="Helvetica Neue"/>
                <a:sym typeface="Helvetica Neue"/>
              </a:rPr>
              <a:t>Current CU Policy</a:t>
            </a:r>
            <a:endParaRPr>
              <a:latin typeface="Helvetica Neue"/>
              <a:ea typeface="Helvetica Neue"/>
              <a:cs typeface="Helvetica Neue"/>
              <a:sym typeface="Helvetica Neue"/>
            </a:endParaRPr>
          </a:p>
          <a:p>
            <a:pPr marL="0" lvl="0" indent="0" algn="l" rtl="0">
              <a:spcBef>
                <a:spcPts val="0"/>
              </a:spcBef>
              <a:spcAft>
                <a:spcPts val="0"/>
              </a:spcAft>
              <a:buNone/>
            </a:pPr>
            <a:endParaRPr>
              <a:latin typeface="Helvetica Neue"/>
              <a:ea typeface="Helvetica Neue"/>
              <a:cs typeface="Helvetica Neue"/>
              <a:sym typeface="Helvetica Neue"/>
            </a:endParaRPr>
          </a:p>
          <a:p>
            <a:pPr marL="457200" lvl="0" indent="-317500" algn="l" rtl="0">
              <a:spcBef>
                <a:spcPts val="0"/>
              </a:spcBef>
              <a:spcAft>
                <a:spcPts val="0"/>
              </a:spcAft>
              <a:buSzPts val="1400"/>
              <a:buFont typeface="Helvetica Neue"/>
              <a:buChar char="●"/>
            </a:pPr>
            <a:r>
              <a:rPr lang="en">
                <a:latin typeface="Helvetica Neue"/>
                <a:ea typeface="Helvetica Neue"/>
                <a:cs typeface="Helvetica Neue"/>
                <a:sym typeface="Helvetica Neue"/>
              </a:rPr>
              <a:t>TCOA Increase Form</a:t>
            </a:r>
            <a:endParaRPr>
              <a:latin typeface="Helvetica Neue"/>
              <a:ea typeface="Helvetica Neue"/>
              <a:cs typeface="Helvetica Neue"/>
              <a:sym typeface="Helvetica Neue"/>
            </a:endParaRPr>
          </a:p>
          <a:p>
            <a:pPr marL="914400" lvl="1" indent="-317500" algn="l" rtl="0">
              <a:spcBef>
                <a:spcPts val="0"/>
              </a:spcBef>
              <a:spcAft>
                <a:spcPts val="0"/>
              </a:spcAft>
              <a:buSzPts val="1400"/>
              <a:buFont typeface="Helvetica Neue"/>
              <a:buChar char="○"/>
            </a:pPr>
            <a:r>
              <a:rPr lang="en">
                <a:latin typeface="Helvetica Neue"/>
                <a:ea typeface="Helvetica Neue"/>
                <a:cs typeface="Helvetica Neue"/>
                <a:sym typeface="Helvetica Neue"/>
              </a:rPr>
              <a:t>Very selective and needs lots of documentation</a:t>
            </a:r>
            <a:endParaRPr>
              <a:latin typeface="Helvetica Neue"/>
              <a:ea typeface="Helvetica Neue"/>
              <a:cs typeface="Helvetica Neue"/>
              <a:sym typeface="Helvetica Neue"/>
            </a:endParaRPr>
          </a:p>
        </p:txBody>
      </p:sp>
      <p:sp>
        <p:nvSpPr>
          <p:cNvPr id="135" name="Google Shape;135;p21"/>
          <p:cNvSpPr/>
          <p:nvPr/>
        </p:nvSpPr>
        <p:spPr>
          <a:xfrm>
            <a:off x="3215233" y="2852504"/>
            <a:ext cx="2743200" cy="2079300"/>
          </a:xfrm>
          <a:prstGeom prst="rect">
            <a:avLst/>
          </a:prstGeom>
          <a:solidFill>
            <a:srgbClr val="D7C48F"/>
          </a:solidFill>
          <a:ln w="2857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Helvetica Neue"/>
                <a:ea typeface="Helvetica Neue"/>
                <a:cs typeface="Helvetica Neue"/>
                <a:sym typeface="Helvetica Neue"/>
              </a:rPr>
              <a:t>Endowment Funds</a:t>
            </a:r>
            <a:endParaRPr>
              <a:latin typeface="Helvetica Neue"/>
              <a:ea typeface="Helvetica Neue"/>
              <a:cs typeface="Helvetica Neue"/>
              <a:sym typeface="Helvetica Neue"/>
            </a:endParaRPr>
          </a:p>
          <a:p>
            <a:pPr marL="0" lvl="0" indent="0" algn="l" rtl="0">
              <a:spcBef>
                <a:spcPts val="0"/>
              </a:spcBef>
              <a:spcAft>
                <a:spcPts val="0"/>
              </a:spcAft>
              <a:buNone/>
            </a:pPr>
            <a:endParaRPr sz="1200">
              <a:latin typeface="Helvetica Neue"/>
              <a:ea typeface="Helvetica Neue"/>
              <a:cs typeface="Helvetica Neue"/>
              <a:sym typeface="Helvetica Neue"/>
            </a:endParaRPr>
          </a:p>
          <a:p>
            <a:pPr marL="457200" lvl="0" indent="-317500" algn="l" rtl="0">
              <a:spcBef>
                <a:spcPts val="0"/>
              </a:spcBef>
              <a:spcAft>
                <a:spcPts val="0"/>
              </a:spcAft>
              <a:buSzPts val="1400"/>
              <a:buFont typeface="Helvetica Neue"/>
              <a:buChar char="●"/>
            </a:pPr>
            <a:r>
              <a:rPr lang="en">
                <a:latin typeface="Helvetica Neue"/>
                <a:ea typeface="Helvetica Neue"/>
                <a:cs typeface="Helvetica Neue"/>
                <a:sym typeface="Helvetica Neue"/>
              </a:rPr>
              <a:t>Pool of donated money that is invested</a:t>
            </a:r>
            <a:endParaRPr>
              <a:latin typeface="Helvetica Neue"/>
              <a:ea typeface="Helvetica Neue"/>
              <a:cs typeface="Helvetica Neue"/>
              <a:sym typeface="Helvetica Neue"/>
            </a:endParaRPr>
          </a:p>
          <a:p>
            <a:pPr marL="457200" lvl="0" indent="-317500" algn="l" rtl="0">
              <a:spcBef>
                <a:spcPts val="0"/>
              </a:spcBef>
              <a:spcAft>
                <a:spcPts val="0"/>
              </a:spcAft>
              <a:buSzPts val="1400"/>
              <a:buFont typeface="Helvetica Neue"/>
              <a:buChar char="●"/>
            </a:pPr>
            <a:r>
              <a:rPr lang="en">
                <a:latin typeface="Helvetica Neue"/>
                <a:ea typeface="Helvetica Neue"/>
                <a:cs typeface="Helvetica Neue"/>
                <a:sym typeface="Helvetica Neue"/>
              </a:rPr>
              <a:t>Designed to grow overtime and support itself</a:t>
            </a:r>
            <a:endParaRPr>
              <a:latin typeface="Helvetica Neue"/>
              <a:ea typeface="Helvetica Neue"/>
              <a:cs typeface="Helvetica Neue"/>
              <a:sym typeface="Helvetica Neue"/>
            </a:endParaRPr>
          </a:p>
          <a:p>
            <a:pPr marL="0" lvl="0" indent="0" algn="l" rtl="0">
              <a:spcBef>
                <a:spcPts val="0"/>
              </a:spcBef>
              <a:spcAft>
                <a:spcPts val="0"/>
              </a:spcAft>
              <a:buNone/>
            </a:pPr>
            <a:endParaRPr sz="1000">
              <a:latin typeface="Helvetica Neue"/>
              <a:ea typeface="Helvetica Neue"/>
              <a:cs typeface="Helvetica Neue"/>
              <a:sym typeface="Helvetica Neue"/>
            </a:endParaRPr>
          </a:p>
        </p:txBody>
      </p:sp>
      <p:sp>
        <p:nvSpPr>
          <p:cNvPr id="136" name="Google Shape;136;p21"/>
          <p:cNvSpPr/>
          <p:nvPr/>
        </p:nvSpPr>
        <p:spPr>
          <a:xfrm>
            <a:off x="6251521" y="2852504"/>
            <a:ext cx="2743200" cy="2079300"/>
          </a:xfrm>
          <a:prstGeom prst="rect">
            <a:avLst/>
          </a:prstGeom>
          <a:solidFill>
            <a:srgbClr val="D7C48F"/>
          </a:solidFill>
          <a:ln w="2857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Helvetica Neue"/>
                <a:ea typeface="Helvetica Neue"/>
                <a:cs typeface="Helvetica Neue"/>
                <a:sym typeface="Helvetica Neue"/>
              </a:rPr>
              <a:t>Proposed Solution:</a:t>
            </a:r>
            <a:r>
              <a:rPr lang="en" sz="1100">
                <a:latin typeface="Helvetica Neue"/>
                <a:ea typeface="Helvetica Neue"/>
                <a:cs typeface="Helvetica Neue"/>
                <a:sym typeface="Helvetica Neue"/>
              </a:rPr>
              <a:t> Total Cost of Attendance Increase Support Fund</a:t>
            </a:r>
            <a:endParaRPr sz="1100">
              <a:latin typeface="Helvetica Neue"/>
              <a:ea typeface="Helvetica Neue"/>
              <a:cs typeface="Helvetica Neue"/>
              <a:sym typeface="Helvetica Neue"/>
            </a:endParaRPr>
          </a:p>
          <a:p>
            <a:pPr marL="0" lvl="0" indent="0" algn="l" rtl="0">
              <a:spcBef>
                <a:spcPts val="0"/>
              </a:spcBef>
              <a:spcAft>
                <a:spcPts val="0"/>
              </a:spcAft>
              <a:buNone/>
            </a:pPr>
            <a:endParaRPr sz="1100">
              <a:latin typeface="Helvetica Neue"/>
              <a:ea typeface="Helvetica Neue"/>
              <a:cs typeface="Helvetica Neue"/>
              <a:sym typeface="Helvetica Neue"/>
            </a:endParaRPr>
          </a:p>
        </p:txBody>
      </p:sp>
      <p:sp>
        <p:nvSpPr>
          <p:cNvPr id="137" name="Google Shape;137;p21"/>
          <p:cNvSpPr/>
          <p:nvPr/>
        </p:nvSpPr>
        <p:spPr>
          <a:xfrm>
            <a:off x="149279" y="612592"/>
            <a:ext cx="2743200" cy="2079300"/>
          </a:xfrm>
          <a:prstGeom prst="rect">
            <a:avLst/>
          </a:prstGeom>
          <a:solidFill>
            <a:srgbClr val="D7C48F"/>
          </a:solidFill>
          <a:ln w="2857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000">
                <a:latin typeface="Helvetica Neue"/>
                <a:ea typeface="Helvetica Neue"/>
                <a:cs typeface="Helvetica Neue"/>
                <a:sym typeface="Helvetica Neue"/>
              </a:rPr>
              <a:t>Quality Higher Education</a:t>
            </a:r>
            <a:endParaRPr sz="1000">
              <a:latin typeface="Helvetica Neue"/>
              <a:ea typeface="Helvetica Neue"/>
              <a:cs typeface="Helvetica Neue"/>
              <a:sym typeface="Helvetica Neue"/>
            </a:endParaRPr>
          </a:p>
          <a:p>
            <a:pPr marL="0" lvl="0" indent="0" algn="l" rtl="0">
              <a:spcBef>
                <a:spcPts val="0"/>
              </a:spcBef>
              <a:spcAft>
                <a:spcPts val="0"/>
              </a:spcAft>
              <a:buNone/>
            </a:pPr>
            <a:endParaRPr sz="1000">
              <a:latin typeface="Helvetica Neue"/>
              <a:ea typeface="Helvetica Neue"/>
              <a:cs typeface="Helvetica Neue"/>
              <a:sym typeface="Helvetica Neue"/>
            </a:endParaRPr>
          </a:p>
          <a:p>
            <a:pPr marL="457200" lvl="0" indent="-292100" algn="l" rtl="0">
              <a:spcBef>
                <a:spcPts val="0"/>
              </a:spcBef>
              <a:spcAft>
                <a:spcPts val="0"/>
              </a:spcAft>
              <a:buSzPts val="1000"/>
              <a:buFont typeface="Helvetica Neue"/>
              <a:buChar char="●"/>
            </a:pPr>
            <a:r>
              <a:rPr lang="en" sz="1000">
                <a:latin typeface="Helvetica Neue"/>
                <a:ea typeface="Helvetica Neue"/>
                <a:cs typeface="Helvetica Neue"/>
                <a:sym typeface="Helvetica Neue"/>
              </a:rPr>
              <a:t>Strong infrastructure, staff, and institutional support matter; it impacts and was linked to:</a:t>
            </a:r>
            <a:endParaRPr sz="1000">
              <a:latin typeface="Helvetica Neue"/>
              <a:ea typeface="Helvetica Neue"/>
              <a:cs typeface="Helvetica Neue"/>
              <a:sym typeface="Helvetica Neue"/>
            </a:endParaRPr>
          </a:p>
          <a:p>
            <a:pPr marL="914400" lvl="1" indent="-292100" algn="l" rtl="0">
              <a:spcBef>
                <a:spcPts val="0"/>
              </a:spcBef>
              <a:spcAft>
                <a:spcPts val="0"/>
              </a:spcAft>
              <a:buSzPts val="1000"/>
              <a:buFont typeface="Helvetica Neue"/>
              <a:buChar char="○"/>
            </a:pPr>
            <a:r>
              <a:rPr lang="en" sz="1000">
                <a:latin typeface="Helvetica Neue"/>
                <a:ea typeface="Helvetica Neue"/>
                <a:cs typeface="Helvetica Neue"/>
                <a:sym typeface="Helvetica Neue"/>
              </a:rPr>
              <a:t>Helps students stay enrolled, focus and grow</a:t>
            </a:r>
            <a:endParaRPr sz="1000">
              <a:latin typeface="Helvetica Neue"/>
              <a:ea typeface="Helvetica Neue"/>
              <a:cs typeface="Helvetica Neue"/>
              <a:sym typeface="Helvetica Neue"/>
            </a:endParaRPr>
          </a:p>
          <a:p>
            <a:pPr marL="914400" lvl="1" indent="-292100" algn="l" rtl="0">
              <a:spcBef>
                <a:spcPts val="0"/>
              </a:spcBef>
              <a:spcAft>
                <a:spcPts val="0"/>
              </a:spcAft>
              <a:buSzPts val="1000"/>
              <a:buFont typeface="Helvetica Neue"/>
              <a:buChar char="○"/>
            </a:pPr>
            <a:r>
              <a:rPr lang="en" sz="1000">
                <a:latin typeface="Helvetica Neue"/>
                <a:ea typeface="Helvetica Neue"/>
                <a:cs typeface="Helvetica Neue"/>
                <a:sym typeface="Helvetica Neue"/>
              </a:rPr>
              <a:t>Provided a solid social and academic foundation indicator for future success and benchmark completion</a:t>
            </a:r>
            <a:endParaRPr sz="1000">
              <a:latin typeface="Helvetica Neue"/>
              <a:ea typeface="Helvetica Neue"/>
              <a:cs typeface="Helvetica Neue"/>
              <a:sym typeface="Helvetica Neue"/>
            </a:endParaRPr>
          </a:p>
        </p:txBody>
      </p:sp>
      <p:sp>
        <p:nvSpPr>
          <p:cNvPr id="138" name="Google Shape;138;p21"/>
          <p:cNvSpPr/>
          <p:nvPr/>
        </p:nvSpPr>
        <p:spPr>
          <a:xfrm>
            <a:off x="3212333" y="612592"/>
            <a:ext cx="2743200" cy="2079300"/>
          </a:xfrm>
          <a:prstGeom prst="rect">
            <a:avLst/>
          </a:prstGeom>
          <a:solidFill>
            <a:srgbClr val="D7C48F"/>
          </a:solidFill>
          <a:ln w="2857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100">
                <a:latin typeface="Helvetica Neue"/>
                <a:ea typeface="Helvetica Neue"/>
                <a:cs typeface="Helvetica Neue"/>
                <a:sym typeface="Helvetica Neue"/>
              </a:rPr>
              <a:t>Total Cost of Attendance</a:t>
            </a:r>
            <a:endParaRPr sz="1100">
              <a:latin typeface="Helvetica Neue"/>
              <a:ea typeface="Helvetica Neue"/>
              <a:cs typeface="Helvetica Neue"/>
              <a:sym typeface="Helvetica Neue"/>
            </a:endParaRPr>
          </a:p>
          <a:p>
            <a:pPr marL="0" lvl="0" indent="0" algn="l" rtl="0">
              <a:spcBef>
                <a:spcPts val="0"/>
              </a:spcBef>
              <a:spcAft>
                <a:spcPts val="0"/>
              </a:spcAft>
              <a:buNone/>
            </a:pPr>
            <a:endParaRPr sz="1100">
              <a:latin typeface="Helvetica Neue"/>
              <a:ea typeface="Helvetica Neue"/>
              <a:cs typeface="Helvetica Neue"/>
              <a:sym typeface="Helvetica Neue"/>
            </a:endParaRPr>
          </a:p>
          <a:p>
            <a:pPr marL="457200" lvl="0" indent="-298450" algn="l" rtl="0">
              <a:spcBef>
                <a:spcPts val="0"/>
              </a:spcBef>
              <a:spcAft>
                <a:spcPts val="0"/>
              </a:spcAft>
              <a:buSzPts val="1100"/>
              <a:buFont typeface="Helvetica Neue"/>
              <a:buChar char="●"/>
            </a:pPr>
            <a:r>
              <a:rPr lang="en" sz="1100">
                <a:latin typeface="Helvetica Neue"/>
                <a:ea typeface="Helvetica Neue"/>
                <a:cs typeface="Helvetica Neue"/>
                <a:sym typeface="Helvetica Neue"/>
              </a:rPr>
              <a:t>Based on “average” student</a:t>
            </a:r>
            <a:endParaRPr sz="1100">
              <a:latin typeface="Helvetica Neue"/>
              <a:ea typeface="Helvetica Neue"/>
              <a:cs typeface="Helvetica Neue"/>
              <a:sym typeface="Helvetica Neue"/>
            </a:endParaRPr>
          </a:p>
          <a:p>
            <a:pPr marL="457200" lvl="0" indent="-298450" algn="l" rtl="0">
              <a:spcBef>
                <a:spcPts val="0"/>
              </a:spcBef>
              <a:spcAft>
                <a:spcPts val="0"/>
              </a:spcAft>
              <a:buSzPts val="1100"/>
              <a:buFont typeface="Helvetica Neue"/>
              <a:buChar char="●"/>
            </a:pPr>
            <a:r>
              <a:rPr lang="en" sz="1100">
                <a:latin typeface="Helvetica Neue"/>
                <a:ea typeface="Helvetica Neue"/>
                <a:cs typeface="Helvetica Neue"/>
                <a:sym typeface="Helvetica Neue"/>
              </a:rPr>
              <a:t>Reflects what institution decides college should cost </a:t>
            </a:r>
            <a:endParaRPr sz="1100">
              <a:latin typeface="Helvetica Neue"/>
              <a:ea typeface="Helvetica Neue"/>
              <a:cs typeface="Helvetica Neue"/>
              <a:sym typeface="Helvetica Neue"/>
            </a:endParaRPr>
          </a:p>
          <a:p>
            <a:pPr marL="457200" lvl="0" indent="-298450" algn="l" rtl="0">
              <a:spcBef>
                <a:spcPts val="0"/>
              </a:spcBef>
              <a:spcAft>
                <a:spcPts val="0"/>
              </a:spcAft>
              <a:buSzPts val="1100"/>
              <a:buFont typeface="Helvetica Neue"/>
              <a:buChar char="●"/>
            </a:pPr>
            <a:r>
              <a:rPr lang="en" sz="1100">
                <a:latin typeface="Helvetica Neue"/>
                <a:ea typeface="Helvetica Neue"/>
                <a:cs typeface="Helvetica Neue"/>
                <a:sym typeface="Helvetica Neue"/>
              </a:rPr>
              <a:t>Students cannot receive aid over TCOA</a:t>
            </a:r>
            <a:endParaRPr sz="1100">
              <a:latin typeface="Helvetica Neue"/>
              <a:ea typeface="Helvetica Neue"/>
              <a:cs typeface="Helvetica Neue"/>
              <a:sym typeface="Helvetica Neue"/>
            </a:endParaRPr>
          </a:p>
          <a:p>
            <a:pPr marL="457200" lvl="0" indent="-298450" algn="l" rtl="0">
              <a:spcBef>
                <a:spcPts val="0"/>
              </a:spcBef>
              <a:spcAft>
                <a:spcPts val="0"/>
              </a:spcAft>
              <a:buSzPts val="1100"/>
              <a:buFont typeface="Helvetica Neue"/>
              <a:buChar char="●"/>
            </a:pPr>
            <a:r>
              <a:rPr lang="en" sz="1100">
                <a:latin typeface="Helvetica Neue"/>
                <a:ea typeface="Helvetica Neue"/>
                <a:cs typeface="Helvetica Neue"/>
                <a:sym typeface="Helvetica Neue"/>
              </a:rPr>
              <a:t>Built on equality, not equity </a:t>
            </a:r>
            <a:endParaRPr sz="1100">
              <a:latin typeface="Helvetica Neue"/>
              <a:ea typeface="Helvetica Neue"/>
              <a:cs typeface="Helvetica Neue"/>
              <a:sym typeface="Helvetica Neue"/>
            </a:endParaRPr>
          </a:p>
          <a:p>
            <a:pPr marL="457200" lvl="0" indent="-298450" algn="l" rtl="0">
              <a:spcBef>
                <a:spcPts val="0"/>
              </a:spcBef>
              <a:spcAft>
                <a:spcPts val="0"/>
              </a:spcAft>
              <a:buSzPts val="1100"/>
              <a:buFont typeface="Helvetica Neue"/>
              <a:buChar char="●"/>
            </a:pPr>
            <a:r>
              <a:rPr lang="en" sz="1100">
                <a:latin typeface="Helvetica Neue"/>
                <a:ea typeface="Helvetica Neue"/>
                <a:cs typeface="Helvetica Neue"/>
                <a:sym typeface="Helvetica Neue"/>
              </a:rPr>
              <a:t>CU’s “average’ student = White + wealthy</a:t>
            </a:r>
            <a:endParaRPr sz="1100">
              <a:latin typeface="Helvetica Neue"/>
              <a:ea typeface="Helvetica Neue"/>
              <a:cs typeface="Helvetica Neue"/>
              <a:sym typeface="Helvetica Neue"/>
            </a:endParaRPr>
          </a:p>
        </p:txBody>
      </p:sp>
      <p:sp>
        <p:nvSpPr>
          <p:cNvPr id="139" name="Google Shape;139;p21"/>
          <p:cNvSpPr/>
          <p:nvPr/>
        </p:nvSpPr>
        <p:spPr>
          <a:xfrm>
            <a:off x="6248621" y="612592"/>
            <a:ext cx="2743200" cy="2079300"/>
          </a:xfrm>
          <a:prstGeom prst="rect">
            <a:avLst/>
          </a:prstGeom>
          <a:solidFill>
            <a:srgbClr val="D7C48F"/>
          </a:solidFill>
          <a:ln w="2857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100">
                <a:latin typeface="Helvetica Neue"/>
                <a:ea typeface="Helvetica Neue"/>
                <a:cs typeface="Helvetica Neue"/>
                <a:sym typeface="Helvetica Neue"/>
              </a:rPr>
              <a:t>Yearly Total Cost of Attendance</a:t>
            </a:r>
            <a:endParaRPr sz="1100">
              <a:latin typeface="Helvetica Neue"/>
              <a:ea typeface="Helvetica Neue"/>
              <a:cs typeface="Helvetica Neue"/>
              <a:sym typeface="Helvetica Neue"/>
            </a:endParaRPr>
          </a:p>
          <a:p>
            <a:pPr marL="0" lvl="0" indent="0" algn="l" rtl="0">
              <a:spcBef>
                <a:spcPts val="0"/>
              </a:spcBef>
              <a:spcAft>
                <a:spcPts val="0"/>
              </a:spcAft>
              <a:buNone/>
            </a:pPr>
            <a:endParaRPr sz="1100">
              <a:latin typeface="Helvetica Neue"/>
              <a:ea typeface="Helvetica Neue"/>
              <a:cs typeface="Helvetica Neue"/>
              <a:sym typeface="Helvetica Neue"/>
            </a:endParaRPr>
          </a:p>
          <a:p>
            <a:pPr marL="457200" lvl="0" indent="-298450" algn="l" rtl="0">
              <a:spcBef>
                <a:spcPts val="0"/>
              </a:spcBef>
              <a:spcAft>
                <a:spcPts val="0"/>
              </a:spcAft>
              <a:buSzPts val="1100"/>
              <a:buFont typeface="Helvetica Neue"/>
              <a:buChar char="●"/>
            </a:pPr>
            <a:r>
              <a:rPr lang="en" sz="1100">
                <a:latin typeface="Helvetica Neue"/>
                <a:ea typeface="Helvetica Neue"/>
                <a:cs typeface="Helvetica Neue"/>
                <a:sym typeface="Helvetica Neue"/>
              </a:rPr>
              <a:t>Trends (based on overall yearly calculated averages for all majors, housing, etc.)</a:t>
            </a:r>
            <a:endParaRPr sz="1100">
              <a:latin typeface="Helvetica Neue"/>
              <a:ea typeface="Helvetica Neue"/>
              <a:cs typeface="Helvetica Neue"/>
              <a:sym typeface="Helvetica Neue"/>
            </a:endParaRPr>
          </a:p>
          <a:p>
            <a:pPr marL="914400" lvl="1" indent="-298450" algn="l" rtl="0">
              <a:spcBef>
                <a:spcPts val="0"/>
              </a:spcBef>
              <a:spcAft>
                <a:spcPts val="0"/>
              </a:spcAft>
              <a:buSzPts val="1100"/>
              <a:buFont typeface="Helvetica Neue"/>
              <a:buChar char="○"/>
            </a:pPr>
            <a:r>
              <a:rPr lang="en" sz="1100">
                <a:latin typeface="Helvetica Neue"/>
                <a:ea typeface="Helvetica Neue"/>
                <a:cs typeface="Helvetica Neue"/>
                <a:sym typeface="Helvetica Neue"/>
              </a:rPr>
              <a:t>Highest: Out of state</a:t>
            </a:r>
            <a:endParaRPr sz="1100">
              <a:latin typeface="Helvetica Neue"/>
              <a:ea typeface="Helvetica Neue"/>
              <a:cs typeface="Helvetica Neue"/>
              <a:sym typeface="Helvetica Neue"/>
            </a:endParaRPr>
          </a:p>
          <a:p>
            <a:pPr marL="914400" lvl="1" indent="-298450" algn="l" rtl="0">
              <a:spcBef>
                <a:spcPts val="0"/>
              </a:spcBef>
              <a:spcAft>
                <a:spcPts val="0"/>
              </a:spcAft>
              <a:buSzPts val="1100"/>
              <a:buFont typeface="Helvetica Neue"/>
              <a:buChar char="○"/>
            </a:pPr>
            <a:r>
              <a:rPr lang="en" sz="1100">
                <a:latin typeface="Helvetica Neue"/>
                <a:ea typeface="Helvetica Neue"/>
                <a:cs typeface="Helvetica Neue"/>
                <a:sym typeface="Helvetica Neue"/>
              </a:rPr>
              <a:t>Median: International</a:t>
            </a:r>
            <a:endParaRPr sz="1100">
              <a:latin typeface="Helvetica Neue"/>
              <a:ea typeface="Helvetica Neue"/>
              <a:cs typeface="Helvetica Neue"/>
              <a:sym typeface="Helvetica Neue"/>
            </a:endParaRPr>
          </a:p>
          <a:p>
            <a:pPr marL="914400" lvl="1" indent="-298450" algn="l" rtl="0">
              <a:spcBef>
                <a:spcPts val="0"/>
              </a:spcBef>
              <a:spcAft>
                <a:spcPts val="0"/>
              </a:spcAft>
              <a:buSzPts val="1100"/>
              <a:buFont typeface="Helvetica Neue"/>
              <a:buChar char="○"/>
            </a:pPr>
            <a:r>
              <a:rPr lang="en" sz="1100">
                <a:latin typeface="Helvetica Neue"/>
                <a:ea typeface="Helvetica Neue"/>
                <a:cs typeface="Helvetica Neue"/>
                <a:sym typeface="Helvetica Neue"/>
              </a:rPr>
              <a:t>Lowest: In-state</a:t>
            </a:r>
            <a:endParaRPr sz="1100">
              <a:latin typeface="Helvetica Neue"/>
              <a:ea typeface="Helvetica Neue"/>
              <a:cs typeface="Helvetica Neue"/>
              <a:sym typeface="Helvetica Neue"/>
            </a:endParaRPr>
          </a:p>
        </p:txBody>
      </p:sp>
    </p:spTree>
  </p:cSld>
  <p:clrMapOvr>
    <a:masterClrMapping/>
  </p:clrMapOvr>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49FA41C0EED848ABE1379992DA5E17" ma:contentTypeVersion="15" ma:contentTypeDescription="Create a new document." ma:contentTypeScope="" ma:versionID="0f3c282c20d2bb2eaf043b76b6a6d8ce">
  <xsd:schema xmlns:xsd="http://www.w3.org/2001/XMLSchema" xmlns:xs="http://www.w3.org/2001/XMLSchema" xmlns:p="http://schemas.microsoft.com/office/2006/metadata/properties" xmlns:ns2="3242b752-d3ac-4981-8ccb-5cdf173f40c7" xmlns:ns3="287f30cc-5118-44d3-adb7-86f29bb6c057" targetNamespace="http://schemas.microsoft.com/office/2006/metadata/properties" ma:root="true" ma:fieldsID="33d66eb509ea1bdcf1259b47f4e73e68" ns2:_="" ns3:_="">
    <xsd:import namespace="3242b752-d3ac-4981-8ccb-5cdf173f40c7"/>
    <xsd:import namespace="287f30cc-5118-44d3-adb7-86f29bb6c05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42b752-d3ac-4981-8ccb-5cdf173f40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2802cc5-2881-4dd7-9d75-38905e9cf7f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7f30cc-5118-44d3-adb7-86f29bb6c05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7be76fed-44d7-47df-aa9d-7aef350786e1}" ma:internalName="TaxCatchAll" ma:showField="CatchAllData" ma:web="287f30cc-5118-44d3-adb7-86f29bb6c0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242b752-d3ac-4981-8ccb-5cdf173f40c7">
      <Terms xmlns="http://schemas.microsoft.com/office/infopath/2007/PartnerControls"/>
    </lcf76f155ced4ddcb4097134ff3c332f>
    <TaxCatchAll xmlns="287f30cc-5118-44d3-adb7-86f29bb6c057" xsi:nil="true"/>
  </documentManagement>
</p:properties>
</file>

<file path=customXml/itemProps1.xml><?xml version="1.0" encoding="utf-8"?>
<ds:datastoreItem xmlns:ds="http://schemas.openxmlformats.org/officeDocument/2006/customXml" ds:itemID="{885F095E-5546-4F32-AADB-478509905CD9}"/>
</file>

<file path=customXml/itemProps2.xml><?xml version="1.0" encoding="utf-8"?>
<ds:datastoreItem xmlns:ds="http://schemas.openxmlformats.org/officeDocument/2006/customXml" ds:itemID="{FFFD8D65-4DFC-4207-9069-E1A0BC1DC6AE}"/>
</file>

<file path=customXml/itemProps3.xml><?xml version="1.0" encoding="utf-8"?>
<ds:datastoreItem xmlns:ds="http://schemas.openxmlformats.org/officeDocument/2006/customXml" ds:itemID="{E9663089-5047-4B65-B5BE-C423451EF4EF}"/>
</file>

<file path=docProps/app.xml><?xml version="1.0" encoding="utf-8"?>
<Properties xmlns="http://schemas.openxmlformats.org/officeDocument/2006/extended-properties" xmlns:vt="http://schemas.openxmlformats.org/officeDocument/2006/docPropsVTypes">
  <TotalTime>0</TotalTime>
  <Words>1722</Words>
  <Application>Microsoft Macintosh PowerPoint</Application>
  <PresentationFormat>On-screen Show (16:9)</PresentationFormat>
  <Paragraphs>126</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Helvetica Neue</vt:lpstr>
      <vt:lpstr>Arial</vt:lpstr>
      <vt:lpstr>Simple Dark</vt:lpstr>
      <vt:lpstr>When “Average” Fails Students: An Equity Case for Cost of Attendance Reform</vt:lpstr>
      <vt:lpstr>High-Quality Education</vt:lpstr>
      <vt:lpstr>PowerPoint Presentation</vt:lpstr>
      <vt:lpstr>CU Student Demographics - CU’s “Average Student”</vt:lpstr>
      <vt:lpstr>CU TCOA Policy - Breaking Down The Yearly Numbers</vt:lpstr>
      <vt:lpstr>Current CU Policy</vt:lpstr>
      <vt:lpstr>PowerPoint Presentation</vt:lpstr>
      <vt:lpstr>Our Solution: Accessible Endowment Fund</vt:lpstr>
      <vt:lpstr>Conclusion</vt:lpstr>
      <vt:lpstr>Thank You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Jessica Follett</cp:lastModifiedBy>
  <cp:revision>1</cp:revision>
  <dcterms:modified xsi:type="dcterms:W3CDTF">2026-04-21T15:17:39Z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0x0101007B49FA41C0EED848ABE1379992DA5E17</vt:lpwstr>
  </property>
</Properties>
</file>