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Economica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bold.fntdata"/><Relationship Id="rId23" Type="http://schemas.openxmlformats.org/officeDocument/2006/relationships/font" Target="fonts/Economic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Italic.fntdata"/><Relationship Id="rId25" Type="http://schemas.openxmlformats.org/officeDocument/2006/relationships/font" Target="fonts/Economica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72ae6e0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72ae6e0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e7ed703c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e7ed703c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e7ed703c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e7ed703c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e7ed703c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6e7ed703c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e7ed703c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e7ed703c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e7ed703c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6e7ed703c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e7ed703c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6e7ed703c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e8207077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6e8207077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e8207077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6e8207077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72ae6e0c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72ae6e0c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e8207077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e8207077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e8207077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e8207077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e8207077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e8207077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e820707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e820707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e8207077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e8207077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e7ed703c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e7ed703c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935f1bfe1_5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6935f1bfe1_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600" y="4627275"/>
            <a:ext cx="2439213" cy="4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00" y="4540250"/>
            <a:ext cx="2439213" cy="4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00" y="4627275"/>
            <a:ext cx="2439213" cy="4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/>
          <p:nvPr/>
        </p:nvSpPr>
        <p:spPr>
          <a:xfrm flipH="1" rot="10800000">
            <a:off x="546000" y="3490800"/>
            <a:ext cx="1025813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050" y="4636525"/>
            <a:ext cx="2342275" cy="4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75" y="4532325"/>
            <a:ext cx="2439213" cy="4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300" y="4579225"/>
            <a:ext cx="2439213" cy="4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475" y="4627275"/>
            <a:ext cx="2439213" cy="4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475" y="4627275"/>
            <a:ext cx="2439213" cy="4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575" y="4540950"/>
            <a:ext cx="2439213" cy="4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200" y="4548125"/>
            <a:ext cx="2439213" cy="4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600" y="4627275"/>
            <a:ext cx="2439213" cy="4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3078325" y="2012675"/>
            <a:ext cx="5650200" cy="6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Just and Equitable Teaching Capstone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Resume Workshop</a:t>
            </a:r>
            <a:endParaRPr sz="4000"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490525" y="2732150"/>
            <a:ext cx="20568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Date</a:t>
            </a:r>
            <a:r>
              <a:rPr lang="en" sz="1600">
                <a:solidFill>
                  <a:schemeClr val="dk1"/>
                </a:solidFill>
              </a:rPr>
              <a:t>: </a:t>
            </a:r>
            <a:r>
              <a:rPr lang="en" sz="1600"/>
              <a:t>April 13,204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Submitted by:</a:t>
            </a:r>
            <a:r>
              <a:rPr lang="en" sz="1600"/>
              <a:t> Wendy Martin</a:t>
            </a:r>
            <a:endParaRPr sz="1600"/>
          </a:p>
        </p:txBody>
      </p:sp>
      <p:pic>
        <p:nvPicPr>
          <p:cNvPr descr="The world with three students using computers sitting around it."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0900" y="2487700"/>
            <a:ext cx="4001425" cy="22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On a scale of 1 to 5, how confident are you in your ability to create a keyword block for your resume?&#10;. Number of responses: 9 responses." id="138" name="Google Shape;138;p22" title="On a scale of 1 to 5, how confident are you in your ability to create a keyword block for your resume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725" y="2713200"/>
            <a:ext cx="4636006" cy="23198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orms response chart. Question title: On a scale of 1 to 5, how confident are you in your ability to create a keyword block for your resume?&#10;. Number of responses: 6 responses." id="139" name="Google Shape;139;p22" title="On a scale of 1 to 5, how confident are you in your ability to create a keyword block for your resume?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725" y="324119"/>
            <a:ext cx="4636006" cy="229275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315925"/>
            <a:ext cx="3892800" cy="20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On a scale of 1 to 5, how confident are you in your ability to </a:t>
            </a: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create a keyword block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 for your resume?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4506900" y="220910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 Training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4506900" y="464750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Training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5">
            <a:alphaModFix/>
          </a:blip>
          <a:srcRect b="0" l="0" r="0" t="2286"/>
          <a:stretch/>
        </p:blipFill>
        <p:spPr>
          <a:xfrm>
            <a:off x="399175" y="2458300"/>
            <a:ext cx="3333900" cy="1738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22"/>
          <p:cNvSpPr/>
          <p:nvPr/>
        </p:nvSpPr>
        <p:spPr>
          <a:xfrm>
            <a:off x="1659225" y="3894934"/>
            <a:ext cx="931200" cy="19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On a scale of 1 to 5, how confident are you in your ability  to choose the right resume format for your needs?&#10;. Number of responses: 9 responses." id="149" name="Google Shape;149;p23" title="On a scale of 1 to 5, how confident are you in your ability  to choose the right resume format for your needs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725" y="2696589"/>
            <a:ext cx="4636006" cy="23364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orms response chart. Question title: On a scale of 1 to 5, how confident are you in your ability  to choose the right resume format for your needs?&#10;. Number of responses: 6 responses." id="150" name="Google Shape;150;p23" title="On a scale of 1 to 5, how confident are you in your ability  to choose the right resume format for your needs?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725" y="215275"/>
            <a:ext cx="4636001" cy="235648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315925"/>
            <a:ext cx="3892800" cy="20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On a scale of 1 to 5, how confident are you in your ability  to </a:t>
            </a: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choose the right resume format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 for your needs?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4506900" y="220910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 Training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4506900" y="464750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Training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068" y="2457685"/>
            <a:ext cx="3337560" cy="167990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23"/>
          <p:cNvSpPr/>
          <p:nvPr/>
        </p:nvSpPr>
        <p:spPr>
          <a:xfrm>
            <a:off x="1659225" y="3894934"/>
            <a:ext cx="931200" cy="19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On a scale of 1 to 5, how confident are you in your knowledge of the different parts of a resume and what information belongs in each part?&#10;. Number of responses: 9 responses." id="160" name="Google Shape;160;p24" title="On a scale of 1 to 5, how confident are you in your knowledge of the different parts of a resume and what information belongs in each part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725" y="2676525"/>
            <a:ext cx="4636001" cy="235647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orms response chart. Question title: On a scale of 1 to 5, how confident are you in your knowledge of the different parts of a resume and what information belongs in each part?&#10;. Number of responses: 6 responses." id="161" name="Google Shape;161;p24" title="On a scale of 1 to 5, how confident are you in your knowledge of the different parts of a resume and what information belongs in each part?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725" y="215275"/>
            <a:ext cx="4636001" cy="235648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24"/>
          <p:cNvSpPr txBox="1"/>
          <p:nvPr>
            <p:ph type="title"/>
          </p:nvPr>
        </p:nvSpPr>
        <p:spPr>
          <a:xfrm>
            <a:off x="311700" y="315925"/>
            <a:ext cx="3892800" cy="41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On a scale of 1 to 5, how confident are you in your </a:t>
            </a:r>
            <a:r>
              <a:rPr b="1" lang="en" sz="2100">
                <a:latin typeface="Open Sans"/>
                <a:ea typeface="Open Sans"/>
                <a:cs typeface="Open Sans"/>
                <a:sym typeface="Open Sans"/>
              </a:rPr>
              <a:t>knowledge of the different parts of a resume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 sz="2100">
                <a:latin typeface="Open Sans"/>
                <a:ea typeface="Open Sans"/>
                <a:cs typeface="Open Sans"/>
                <a:sym typeface="Open Sans"/>
              </a:rPr>
              <a:t>what information belongs in each part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4506900" y="220910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 Training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4506900" y="464750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Training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5">
            <a:alphaModFix/>
          </a:blip>
          <a:srcRect b="2267" l="0" r="2267" t="0"/>
          <a:stretch/>
        </p:blipFill>
        <p:spPr>
          <a:xfrm>
            <a:off x="381396" y="2438434"/>
            <a:ext cx="3337550" cy="1668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p24"/>
          <p:cNvSpPr/>
          <p:nvPr/>
        </p:nvSpPr>
        <p:spPr>
          <a:xfrm>
            <a:off x="1659225" y="3894934"/>
            <a:ext cx="931200" cy="19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On a scale of 1 to 5, how confident are you in creating a “STAR” story to describe your achievements?&#10;. Number of responses: 9 responses." id="171" name="Google Shape;171;p25" title="On a scale of 1 to 5, how confident are you in creating a “STAR” story to describe your achievements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900" y="2709054"/>
            <a:ext cx="4636001" cy="235647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orms response chart. Question title: On a scale of 1 to 5, how confident are you in creating a “STAR” story to describe your achievements?&#10;. Number of responses: 6 responses." id="172" name="Google Shape;172;p25" title="On a scale of 1 to 5, how confident are you in creating a “STAR” story to describe your achievements?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4650" y="226625"/>
            <a:ext cx="4636006" cy="23679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25"/>
          <p:cNvSpPr txBox="1"/>
          <p:nvPr>
            <p:ph type="title"/>
          </p:nvPr>
        </p:nvSpPr>
        <p:spPr>
          <a:xfrm>
            <a:off x="311700" y="315925"/>
            <a:ext cx="3892800" cy="41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On a scale of 1 to 5, how confident are you in </a:t>
            </a: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creating a “STAR” story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 to describe your achievements?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4506900" y="220910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 Training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4506900" y="464750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Training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215" y="2453669"/>
            <a:ext cx="3337560" cy="163540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25"/>
          <p:cNvSpPr/>
          <p:nvPr/>
        </p:nvSpPr>
        <p:spPr>
          <a:xfrm>
            <a:off x="1659225" y="3894934"/>
            <a:ext cx="931200" cy="19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part of the training was most helpful?</a:t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Key board Block”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“Creating keyword blocks”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“Noting keywords for the summary”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“The keyword block and using AI to create it”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“Keyword block”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“entire thing”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“Create the keyword block”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“The summary part and STAR method, as writing the job role on the top was new and interesting to me! I will definitely use all these things”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300" y="1225225"/>
            <a:ext cx="3539200" cy="980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300" y="2388300"/>
            <a:ext cx="3495550" cy="87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improvements can I make for next time? </a:t>
            </a:r>
            <a:endParaRPr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Not sure you need the breakout rooms, but the example share-out is really useful”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“Education, and the order of each section in the resume”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“Maybe just maybe you can search up some AI tools for fastening this same process but it was all perfect really”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run this again in the Fall semester and expand the workshop to multiple courses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More time would have been helpful for sharing and modeling the process of creating 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Issue</a:t>
            </a:r>
            <a:endParaRPr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5875" y="873950"/>
            <a:ext cx="5552987" cy="36914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One of my international students submitted a benchmarking plan for obtaining employment in the U.S.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Although the plan was well presented, it also presented an opportunity for cultural adjustment and inclusion.</a:t>
            </a:r>
            <a:endParaRPr sz="1400"/>
          </a:p>
        </p:txBody>
      </p:sp>
      <p:sp>
        <p:nvSpPr>
          <p:cNvPr id="84" name="Google Shape;84;p14"/>
          <p:cNvSpPr/>
          <p:nvPr/>
        </p:nvSpPr>
        <p:spPr>
          <a:xfrm>
            <a:off x="4009300" y="1739975"/>
            <a:ext cx="2808000" cy="1950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Issue</a:t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reviewing several student resumes, I observed that each resume was not being tailored to the </a:t>
            </a:r>
            <a:r>
              <a:rPr lang="en"/>
              <a:t>positions to which they were applying.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Hence, they were not matching for positions for which they are qualified.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Goals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students’ cultural adjustment to U.S. job application processes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community by promoting student </a:t>
            </a:r>
            <a:r>
              <a:rPr lang="en"/>
              <a:t>interaction</a:t>
            </a:r>
            <a:r>
              <a:rPr lang="en"/>
              <a:t> outside of class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as U.S. Business Cultural Informant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language development through noticing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Increase confidence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Plan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Hold a resume workshop for all graduate students in my Quality Management course as a pilot program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Ask for their input prior to the workshop for other ideas to include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 a pre and post survey to measure confidence related to the learning outcomes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Outcomes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399400"/>
            <a:ext cx="41943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Create a resume from scratch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Understand key word blocks and their importance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How to choose the right resume format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Understand the parts of the resume, and what information goes into those parts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Create a “STAR” story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975" y="1523550"/>
            <a:ext cx="4092550" cy="23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577325" y="4027950"/>
            <a:ext cx="803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 student input, interviewing tips and LinkedIn tips were also included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 Workshop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Held on Friday, April 12, 2024</a:t>
            </a:r>
            <a:br>
              <a:rPr lang="en" sz="2100"/>
            </a:b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8 attendees, 7 out of 8 were international students</a:t>
            </a:r>
            <a:br>
              <a:rPr lang="en" sz="2100"/>
            </a:b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 meeting was recorded and shared to all students, as not all could attend</a:t>
            </a:r>
            <a:br>
              <a:rPr lang="en" sz="2100"/>
            </a:b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Slides were also shared 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Results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On a scale of 1 to 5, how confident are you in your ability to create a resume from scratch?. Number of responses: 6 responses." id="128" name="Google Shape;128;p21" title="On a scale of 1 to 5, how confident are you in your ability to create a resume from scratch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675" y="465460"/>
            <a:ext cx="4637102" cy="220533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315925"/>
            <a:ext cx="3892800" cy="41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On a scale of 1 to 5, how confident are you in your ability to </a:t>
            </a: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create a resume from scratch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Forms response chart. Question title: On a scale of 1 to 5, how confident are you in your ability to create a resume from scratch?. Number of responses: 9 responses." id="130" name="Google Shape;130;p21" title="On a scale of 1 to 5, how confident are you in your ability to create a resume from scratch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5632" y="2778034"/>
            <a:ext cx="4637102" cy="22053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21"/>
          <p:cNvSpPr txBox="1"/>
          <p:nvPr/>
        </p:nvSpPr>
        <p:spPr>
          <a:xfrm>
            <a:off x="4506900" y="220910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 Training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506900" y="457130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11700" y="2520375"/>
            <a:ext cx="303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statistically significant difference here, but…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