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97"/>
    <p:restoredTop sz="60481"/>
  </p:normalViewPr>
  <p:slideViewPr>
    <p:cSldViewPr snapToGrid="0" snapToObjects="1">
      <p:cViewPr varScale="1">
        <p:scale>
          <a:sx n="50" d="100"/>
          <a:sy n="50" d="100"/>
        </p:scale>
        <p:origin x="22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FCA8C-2876-4550-A4DD-45987893D527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C7B4F06-1EA8-4E4B-8189-712435DEC2E8}">
      <dgm:prSet/>
      <dgm:spPr/>
      <dgm:t>
        <a:bodyPr/>
        <a:lstStyle/>
        <a:p>
          <a:r>
            <a:rPr lang="en-US" b="1"/>
            <a:t>Reform</a:t>
          </a:r>
          <a:endParaRPr lang="en-US"/>
        </a:p>
      </dgm:t>
    </dgm:pt>
    <dgm:pt modelId="{C7F25FFF-639E-49CA-8037-4F315F716D30}" type="parTrans" cxnId="{79A54F36-E399-4021-B29D-1A89988A09FE}">
      <dgm:prSet/>
      <dgm:spPr/>
      <dgm:t>
        <a:bodyPr/>
        <a:lstStyle/>
        <a:p>
          <a:endParaRPr lang="en-US"/>
        </a:p>
      </dgm:t>
    </dgm:pt>
    <dgm:pt modelId="{8DDDEBC9-D984-4751-937C-DDB06581B4DE}" type="sibTrans" cxnId="{79A54F36-E399-4021-B29D-1A89988A09FE}">
      <dgm:prSet/>
      <dgm:spPr/>
      <dgm:t>
        <a:bodyPr/>
        <a:lstStyle/>
        <a:p>
          <a:endParaRPr lang="en-US"/>
        </a:p>
      </dgm:t>
    </dgm:pt>
    <dgm:pt modelId="{B22456E0-AA94-404A-B76C-27516F4A1C5E}">
      <dgm:prSet/>
      <dgm:spPr/>
      <dgm:t>
        <a:bodyPr/>
        <a:lstStyle/>
        <a:p>
          <a:r>
            <a:rPr lang="en-US"/>
            <a:t>Revolutionary</a:t>
          </a:r>
        </a:p>
      </dgm:t>
    </dgm:pt>
    <dgm:pt modelId="{EB192D4E-41DA-479C-BEA3-57C64F5D0657}" type="parTrans" cxnId="{CC8C9C99-D89A-4954-A231-5F156DD55E51}">
      <dgm:prSet/>
      <dgm:spPr/>
      <dgm:t>
        <a:bodyPr/>
        <a:lstStyle/>
        <a:p>
          <a:endParaRPr lang="en-US"/>
        </a:p>
      </dgm:t>
    </dgm:pt>
    <dgm:pt modelId="{C1EB0E57-F8AD-45F3-AC84-BE2BD3666079}" type="sibTrans" cxnId="{CC8C9C99-D89A-4954-A231-5F156DD55E51}">
      <dgm:prSet/>
      <dgm:spPr/>
      <dgm:t>
        <a:bodyPr/>
        <a:lstStyle/>
        <a:p>
          <a:endParaRPr lang="en-US"/>
        </a:p>
      </dgm:t>
    </dgm:pt>
    <dgm:pt modelId="{5527360F-1E08-43DE-8108-75716552EF7A}">
      <dgm:prSet/>
      <dgm:spPr/>
      <dgm:t>
        <a:bodyPr/>
        <a:lstStyle/>
        <a:p>
          <a:r>
            <a:rPr lang="en-US"/>
            <a:t>Religious</a:t>
          </a:r>
        </a:p>
      </dgm:t>
    </dgm:pt>
    <dgm:pt modelId="{2AF69578-16AF-431E-8AF7-C4495819B8DD}" type="parTrans" cxnId="{EBDA1DAD-6010-4368-B8A3-149BEAF78A17}">
      <dgm:prSet/>
      <dgm:spPr/>
      <dgm:t>
        <a:bodyPr/>
        <a:lstStyle/>
        <a:p>
          <a:endParaRPr lang="en-US"/>
        </a:p>
      </dgm:t>
    </dgm:pt>
    <dgm:pt modelId="{DEF79680-F196-4900-A264-80D53504B348}" type="sibTrans" cxnId="{EBDA1DAD-6010-4368-B8A3-149BEAF78A17}">
      <dgm:prSet/>
      <dgm:spPr/>
      <dgm:t>
        <a:bodyPr/>
        <a:lstStyle/>
        <a:p>
          <a:endParaRPr lang="en-US"/>
        </a:p>
      </dgm:t>
    </dgm:pt>
    <dgm:pt modelId="{E2A99C4F-6F5E-4304-A1B0-1F5794F35D5E}">
      <dgm:prSet/>
      <dgm:spPr/>
      <dgm:t>
        <a:bodyPr/>
        <a:lstStyle/>
        <a:p>
          <a:r>
            <a:rPr lang="en-US"/>
            <a:t>Alternative </a:t>
          </a:r>
        </a:p>
      </dgm:t>
    </dgm:pt>
    <dgm:pt modelId="{30E27F06-14F1-4598-8960-C6D54C5A4CEB}" type="parTrans" cxnId="{6F9CD998-CE73-4768-8837-2E8C7F9CB2B8}">
      <dgm:prSet/>
      <dgm:spPr/>
      <dgm:t>
        <a:bodyPr/>
        <a:lstStyle/>
        <a:p>
          <a:endParaRPr lang="en-US"/>
        </a:p>
      </dgm:t>
    </dgm:pt>
    <dgm:pt modelId="{AB944145-1DA8-472C-B6CD-69E145EDF5B9}" type="sibTrans" cxnId="{6F9CD998-CE73-4768-8837-2E8C7F9CB2B8}">
      <dgm:prSet/>
      <dgm:spPr/>
      <dgm:t>
        <a:bodyPr/>
        <a:lstStyle/>
        <a:p>
          <a:endParaRPr lang="en-US"/>
        </a:p>
      </dgm:t>
    </dgm:pt>
    <dgm:pt modelId="{1B430CAC-DE78-4748-A56F-6686430740D0}">
      <dgm:prSet/>
      <dgm:spPr/>
      <dgm:t>
        <a:bodyPr/>
        <a:lstStyle/>
        <a:p>
          <a:r>
            <a:rPr lang="en-US" b="1"/>
            <a:t>Resistance</a:t>
          </a:r>
          <a:endParaRPr lang="en-US"/>
        </a:p>
      </dgm:t>
    </dgm:pt>
    <dgm:pt modelId="{AC5E55F7-E1E8-4D4E-B061-056CF9240678}" type="parTrans" cxnId="{D55F00E3-BD6B-45FC-A7B3-D073F0DCBCF9}">
      <dgm:prSet/>
      <dgm:spPr/>
      <dgm:t>
        <a:bodyPr/>
        <a:lstStyle/>
        <a:p>
          <a:endParaRPr lang="en-US"/>
        </a:p>
      </dgm:t>
    </dgm:pt>
    <dgm:pt modelId="{ACEFAFDE-5069-4137-9AEE-5E403BB6BDAF}" type="sibTrans" cxnId="{D55F00E3-BD6B-45FC-A7B3-D073F0DCBCF9}">
      <dgm:prSet/>
      <dgm:spPr/>
      <dgm:t>
        <a:bodyPr/>
        <a:lstStyle/>
        <a:p>
          <a:endParaRPr lang="en-US"/>
        </a:p>
      </dgm:t>
    </dgm:pt>
    <dgm:pt modelId="{199E567F-6F83-CD46-9610-E9A0656806E7}" type="pres">
      <dgm:prSet presAssocID="{DBFFCA8C-2876-4550-A4DD-45987893D527}" presName="linear" presStyleCnt="0">
        <dgm:presLayoutVars>
          <dgm:animLvl val="lvl"/>
          <dgm:resizeHandles val="exact"/>
        </dgm:presLayoutVars>
      </dgm:prSet>
      <dgm:spPr/>
    </dgm:pt>
    <dgm:pt modelId="{F6C3CB38-CDEB-4841-BD89-E8535C6433BF}" type="pres">
      <dgm:prSet presAssocID="{8C7B4F06-1EA8-4E4B-8189-712435DEC2E8}" presName="parentText" presStyleLbl="node1" presStyleIdx="0" presStyleCnt="5" custLinFactNeighborY="-88194">
        <dgm:presLayoutVars>
          <dgm:chMax val="0"/>
          <dgm:bulletEnabled val="1"/>
        </dgm:presLayoutVars>
      </dgm:prSet>
      <dgm:spPr/>
    </dgm:pt>
    <dgm:pt modelId="{4B0B3E69-4AFF-BC46-8813-00B1B76E1579}" type="pres">
      <dgm:prSet presAssocID="{8DDDEBC9-D984-4751-937C-DDB06581B4DE}" presName="spacer" presStyleCnt="0"/>
      <dgm:spPr/>
    </dgm:pt>
    <dgm:pt modelId="{28CF7A44-E0B5-3B49-A812-545DAB524035}" type="pres">
      <dgm:prSet presAssocID="{B22456E0-AA94-404A-B76C-27516F4A1C5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1A5FE727-C654-F34C-B2A5-1D3B13834C26}" type="pres">
      <dgm:prSet presAssocID="{C1EB0E57-F8AD-45F3-AC84-BE2BD3666079}" presName="spacer" presStyleCnt="0"/>
      <dgm:spPr/>
    </dgm:pt>
    <dgm:pt modelId="{EF9A2CC5-7C16-3849-9718-A5AC86E5D590}" type="pres">
      <dgm:prSet presAssocID="{5527360F-1E08-43DE-8108-75716552EF7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F0941CC-F4C2-DD46-9F60-E1C31D2DA072}" type="pres">
      <dgm:prSet presAssocID="{DEF79680-F196-4900-A264-80D53504B348}" presName="spacer" presStyleCnt="0"/>
      <dgm:spPr/>
    </dgm:pt>
    <dgm:pt modelId="{518B467F-CDBF-4C44-94B8-BED67FEC2D31}" type="pres">
      <dgm:prSet presAssocID="{E2A99C4F-6F5E-4304-A1B0-1F5794F35D5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23E7F11-2C77-414B-BC91-A31A19B5A7D7}" type="pres">
      <dgm:prSet presAssocID="{AB944145-1DA8-472C-B6CD-69E145EDF5B9}" presName="spacer" presStyleCnt="0"/>
      <dgm:spPr/>
    </dgm:pt>
    <dgm:pt modelId="{3DA11B93-616E-E741-95F4-695D7448C900}" type="pres">
      <dgm:prSet presAssocID="{1B430CAC-DE78-4748-A56F-6686430740D0}" presName="parentText" presStyleLbl="node1" presStyleIdx="4" presStyleCnt="5" custLinFactNeighborY="-22049">
        <dgm:presLayoutVars>
          <dgm:chMax val="0"/>
          <dgm:bulletEnabled val="1"/>
        </dgm:presLayoutVars>
      </dgm:prSet>
      <dgm:spPr/>
    </dgm:pt>
  </dgm:ptLst>
  <dgm:cxnLst>
    <dgm:cxn modelId="{79A54F36-E399-4021-B29D-1A89988A09FE}" srcId="{DBFFCA8C-2876-4550-A4DD-45987893D527}" destId="{8C7B4F06-1EA8-4E4B-8189-712435DEC2E8}" srcOrd="0" destOrd="0" parTransId="{C7F25FFF-639E-49CA-8037-4F315F716D30}" sibTransId="{8DDDEBC9-D984-4751-937C-DDB06581B4DE}"/>
    <dgm:cxn modelId="{6D62A15C-9B93-BA4D-90C8-78A9E9F4D313}" type="presOf" srcId="{DBFFCA8C-2876-4550-A4DD-45987893D527}" destId="{199E567F-6F83-CD46-9610-E9A0656806E7}" srcOrd="0" destOrd="0" presId="urn:microsoft.com/office/officeart/2005/8/layout/vList2"/>
    <dgm:cxn modelId="{069FA168-63E0-D543-A05D-A94607AE6D23}" type="presOf" srcId="{1B430CAC-DE78-4748-A56F-6686430740D0}" destId="{3DA11B93-616E-E741-95F4-695D7448C900}" srcOrd="0" destOrd="0" presId="urn:microsoft.com/office/officeart/2005/8/layout/vList2"/>
    <dgm:cxn modelId="{2DD8AD6A-A5E6-5149-B0FB-4BB5888E8C5F}" type="presOf" srcId="{5527360F-1E08-43DE-8108-75716552EF7A}" destId="{EF9A2CC5-7C16-3849-9718-A5AC86E5D590}" srcOrd="0" destOrd="0" presId="urn:microsoft.com/office/officeart/2005/8/layout/vList2"/>
    <dgm:cxn modelId="{E429367F-3A35-2749-909A-35E0EA7796A9}" type="presOf" srcId="{E2A99C4F-6F5E-4304-A1B0-1F5794F35D5E}" destId="{518B467F-CDBF-4C44-94B8-BED67FEC2D31}" srcOrd="0" destOrd="0" presId="urn:microsoft.com/office/officeart/2005/8/layout/vList2"/>
    <dgm:cxn modelId="{F0DDA58A-9501-C141-BAB6-111C46430B89}" type="presOf" srcId="{B22456E0-AA94-404A-B76C-27516F4A1C5E}" destId="{28CF7A44-E0B5-3B49-A812-545DAB524035}" srcOrd="0" destOrd="0" presId="urn:microsoft.com/office/officeart/2005/8/layout/vList2"/>
    <dgm:cxn modelId="{6F9CD998-CE73-4768-8837-2E8C7F9CB2B8}" srcId="{DBFFCA8C-2876-4550-A4DD-45987893D527}" destId="{E2A99C4F-6F5E-4304-A1B0-1F5794F35D5E}" srcOrd="3" destOrd="0" parTransId="{30E27F06-14F1-4598-8960-C6D54C5A4CEB}" sibTransId="{AB944145-1DA8-472C-B6CD-69E145EDF5B9}"/>
    <dgm:cxn modelId="{CC8C9C99-D89A-4954-A231-5F156DD55E51}" srcId="{DBFFCA8C-2876-4550-A4DD-45987893D527}" destId="{B22456E0-AA94-404A-B76C-27516F4A1C5E}" srcOrd="1" destOrd="0" parTransId="{EB192D4E-41DA-479C-BEA3-57C64F5D0657}" sibTransId="{C1EB0E57-F8AD-45F3-AC84-BE2BD3666079}"/>
    <dgm:cxn modelId="{EBDA1DAD-6010-4368-B8A3-149BEAF78A17}" srcId="{DBFFCA8C-2876-4550-A4DD-45987893D527}" destId="{5527360F-1E08-43DE-8108-75716552EF7A}" srcOrd="2" destOrd="0" parTransId="{2AF69578-16AF-431E-8AF7-C4495819B8DD}" sibTransId="{DEF79680-F196-4900-A264-80D53504B348}"/>
    <dgm:cxn modelId="{D55F00E3-BD6B-45FC-A7B3-D073F0DCBCF9}" srcId="{DBFFCA8C-2876-4550-A4DD-45987893D527}" destId="{1B430CAC-DE78-4748-A56F-6686430740D0}" srcOrd="4" destOrd="0" parTransId="{AC5E55F7-E1E8-4D4E-B061-056CF9240678}" sibTransId="{ACEFAFDE-5069-4137-9AEE-5E403BB6BDAF}"/>
    <dgm:cxn modelId="{50ED73FA-71E9-844B-984D-D1786C58F2BE}" type="presOf" srcId="{8C7B4F06-1EA8-4E4B-8189-712435DEC2E8}" destId="{F6C3CB38-CDEB-4841-BD89-E8535C6433BF}" srcOrd="0" destOrd="0" presId="urn:microsoft.com/office/officeart/2005/8/layout/vList2"/>
    <dgm:cxn modelId="{A41D2BC4-A8E9-094A-B374-E766B3FA4FC1}" type="presParOf" srcId="{199E567F-6F83-CD46-9610-E9A0656806E7}" destId="{F6C3CB38-CDEB-4841-BD89-E8535C6433BF}" srcOrd="0" destOrd="0" presId="urn:microsoft.com/office/officeart/2005/8/layout/vList2"/>
    <dgm:cxn modelId="{4E8CD5D9-59C5-D345-A028-3958F66E20A1}" type="presParOf" srcId="{199E567F-6F83-CD46-9610-E9A0656806E7}" destId="{4B0B3E69-4AFF-BC46-8813-00B1B76E1579}" srcOrd="1" destOrd="0" presId="urn:microsoft.com/office/officeart/2005/8/layout/vList2"/>
    <dgm:cxn modelId="{A824FF22-3573-CD48-AA97-DDBDE948C580}" type="presParOf" srcId="{199E567F-6F83-CD46-9610-E9A0656806E7}" destId="{28CF7A44-E0B5-3B49-A812-545DAB524035}" srcOrd="2" destOrd="0" presId="urn:microsoft.com/office/officeart/2005/8/layout/vList2"/>
    <dgm:cxn modelId="{760BA850-E7FF-B244-AC66-B905D82AF9D4}" type="presParOf" srcId="{199E567F-6F83-CD46-9610-E9A0656806E7}" destId="{1A5FE727-C654-F34C-B2A5-1D3B13834C26}" srcOrd="3" destOrd="0" presId="urn:microsoft.com/office/officeart/2005/8/layout/vList2"/>
    <dgm:cxn modelId="{F4052EBF-AD14-124F-A561-AC086580BFEA}" type="presParOf" srcId="{199E567F-6F83-CD46-9610-E9A0656806E7}" destId="{EF9A2CC5-7C16-3849-9718-A5AC86E5D590}" srcOrd="4" destOrd="0" presId="urn:microsoft.com/office/officeart/2005/8/layout/vList2"/>
    <dgm:cxn modelId="{A6E96E9C-09D6-BF42-B08F-25E47D47F47F}" type="presParOf" srcId="{199E567F-6F83-CD46-9610-E9A0656806E7}" destId="{1F0941CC-F4C2-DD46-9F60-E1C31D2DA072}" srcOrd="5" destOrd="0" presId="urn:microsoft.com/office/officeart/2005/8/layout/vList2"/>
    <dgm:cxn modelId="{CFFEF492-E45C-7046-B246-877ECF9D6CBE}" type="presParOf" srcId="{199E567F-6F83-CD46-9610-E9A0656806E7}" destId="{518B467F-CDBF-4C44-94B8-BED67FEC2D31}" srcOrd="6" destOrd="0" presId="urn:microsoft.com/office/officeart/2005/8/layout/vList2"/>
    <dgm:cxn modelId="{2492E417-836D-BC4E-B452-F102BBDEEDDA}" type="presParOf" srcId="{199E567F-6F83-CD46-9610-E9A0656806E7}" destId="{623E7F11-2C77-414B-BC91-A31A19B5A7D7}" srcOrd="7" destOrd="0" presId="urn:microsoft.com/office/officeart/2005/8/layout/vList2"/>
    <dgm:cxn modelId="{A4D0BD7F-0E2E-574B-A35B-B4E8BA48B7EF}" type="presParOf" srcId="{199E567F-6F83-CD46-9610-E9A0656806E7}" destId="{3DA11B93-616E-E741-95F4-695D7448C90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DD14A-92F4-4035-8075-5B0B78029D96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589B8B2-3A46-4E5F-90FD-196AFCA4684C}">
      <dgm:prSet/>
      <dgm:spPr/>
      <dgm:t>
        <a:bodyPr/>
        <a:lstStyle/>
        <a:p>
          <a:r>
            <a:rPr lang="en-US"/>
            <a:t>Foundational to gaining rights</a:t>
          </a:r>
        </a:p>
      </dgm:t>
    </dgm:pt>
    <dgm:pt modelId="{98356F6B-49FF-4FA7-A1C5-EF43268DA466}" type="parTrans" cxnId="{23C4CF69-F28D-4D75-ABD2-70A88FAE74EB}">
      <dgm:prSet/>
      <dgm:spPr/>
      <dgm:t>
        <a:bodyPr/>
        <a:lstStyle/>
        <a:p>
          <a:endParaRPr lang="en-US"/>
        </a:p>
      </dgm:t>
    </dgm:pt>
    <dgm:pt modelId="{2F785829-2E5D-44D3-90DD-028014E4E5A4}" type="sibTrans" cxnId="{23C4CF69-F28D-4D75-ABD2-70A88FAE74EB}">
      <dgm:prSet/>
      <dgm:spPr/>
      <dgm:t>
        <a:bodyPr/>
        <a:lstStyle/>
        <a:p>
          <a:endParaRPr lang="en-US"/>
        </a:p>
      </dgm:t>
    </dgm:pt>
    <dgm:pt modelId="{76F62AB4-06CF-4B98-8423-9FDB8E8DFFFA}">
      <dgm:prSet/>
      <dgm:spPr/>
      <dgm:t>
        <a:bodyPr/>
        <a:lstStyle/>
        <a:p>
          <a:r>
            <a:rPr lang="en-US"/>
            <a:t>Cannot know whether we agree or disagree without literacy</a:t>
          </a:r>
        </a:p>
      </dgm:t>
    </dgm:pt>
    <dgm:pt modelId="{13E40FEC-1C53-4170-970D-37FE4E03BBBE}" type="parTrans" cxnId="{F3815AA1-C50A-4474-8C88-B90BF66F012C}">
      <dgm:prSet/>
      <dgm:spPr/>
      <dgm:t>
        <a:bodyPr/>
        <a:lstStyle/>
        <a:p>
          <a:endParaRPr lang="en-US"/>
        </a:p>
      </dgm:t>
    </dgm:pt>
    <dgm:pt modelId="{AF752901-374E-44AE-B608-77EE6F723AB1}" type="sibTrans" cxnId="{F3815AA1-C50A-4474-8C88-B90BF66F012C}">
      <dgm:prSet/>
      <dgm:spPr/>
      <dgm:t>
        <a:bodyPr/>
        <a:lstStyle/>
        <a:p>
          <a:endParaRPr lang="en-US"/>
        </a:p>
      </dgm:t>
    </dgm:pt>
    <dgm:pt modelId="{2F386D92-1AC4-43CD-9C46-6BBC961A27D0}">
      <dgm:prSet/>
      <dgm:spPr/>
      <dgm:t>
        <a:bodyPr/>
        <a:lstStyle/>
        <a:p>
          <a:r>
            <a:rPr lang="en-US"/>
            <a:t>Helps us know more about who we are in relation to others (positionality)</a:t>
          </a:r>
        </a:p>
      </dgm:t>
    </dgm:pt>
    <dgm:pt modelId="{1BF24C48-570F-47E6-9BC2-A03AC9CC2E1B}" type="parTrans" cxnId="{B40DAC10-2F4C-4093-9315-CC782556FB69}">
      <dgm:prSet/>
      <dgm:spPr/>
      <dgm:t>
        <a:bodyPr/>
        <a:lstStyle/>
        <a:p>
          <a:endParaRPr lang="en-US"/>
        </a:p>
      </dgm:t>
    </dgm:pt>
    <dgm:pt modelId="{4D97578A-C8D1-4061-8FC6-A490B24A862C}" type="sibTrans" cxnId="{B40DAC10-2F4C-4093-9315-CC782556FB69}">
      <dgm:prSet/>
      <dgm:spPr/>
      <dgm:t>
        <a:bodyPr/>
        <a:lstStyle/>
        <a:p>
          <a:endParaRPr lang="en-US"/>
        </a:p>
      </dgm:t>
    </dgm:pt>
    <dgm:pt modelId="{ABA546CC-4FA8-4852-8FCF-22A9A3AFB02A}">
      <dgm:prSet/>
      <dgm:spPr/>
      <dgm:t>
        <a:bodyPr/>
        <a:lstStyle/>
        <a:p>
          <a:r>
            <a:rPr lang="en-US"/>
            <a:t>Any others?</a:t>
          </a:r>
        </a:p>
      </dgm:t>
    </dgm:pt>
    <dgm:pt modelId="{61E9C18C-03DC-4B42-97FD-E860E8BAD6F0}" type="parTrans" cxnId="{B8D4F316-7DC7-4552-90FF-C7F0DA1F0B1B}">
      <dgm:prSet/>
      <dgm:spPr/>
      <dgm:t>
        <a:bodyPr/>
        <a:lstStyle/>
        <a:p>
          <a:endParaRPr lang="en-US"/>
        </a:p>
      </dgm:t>
    </dgm:pt>
    <dgm:pt modelId="{F18D8AC1-D316-4BD0-80E0-D073E777D43B}" type="sibTrans" cxnId="{B8D4F316-7DC7-4552-90FF-C7F0DA1F0B1B}">
      <dgm:prSet/>
      <dgm:spPr/>
      <dgm:t>
        <a:bodyPr/>
        <a:lstStyle/>
        <a:p>
          <a:endParaRPr lang="en-US"/>
        </a:p>
      </dgm:t>
    </dgm:pt>
    <dgm:pt modelId="{EEB42DB3-12A2-774D-95F9-9FC3354626C8}" type="pres">
      <dgm:prSet presAssocID="{617DD14A-92F4-4035-8075-5B0B78029D96}" presName="matrix" presStyleCnt="0">
        <dgm:presLayoutVars>
          <dgm:chMax val="1"/>
          <dgm:dir/>
          <dgm:resizeHandles val="exact"/>
        </dgm:presLayoutVars>
      </dgm:prSet>
      <dgm:spPr/>
    </dgm:pt>
    <dgm:pt modelId="{4D92C9E9-04AD-AE44-88AC-B53B3C27B7C9}" type="pres">
      <dgm:prSet presAssocID="{617DD14A-92F4-4035-8075-5B0B78029D96}" presName="axisShape" presStyleLbl="bgShp" presStyleIdx="0" presStyleCnt="1"/>
      <dgm:spPr/>
    </dgm:pt>
    <dgm:pt modelId="{AB2619DE-0FF4-6940-86B6-4DAAD78C165E}" type="pres">
      <dgm:prSet presAssocID="{617DD14A-92F4-4035-8075-5B0B78029D96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931D470-A7B1-F742-A4D7-7A3F0BB36630}" type="pres">
      <dgm:prSet presAssocID="{617DD14A-92F4-4035-8075-5B0B78029D96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24D74C8-243D-E943-9971-14668D816F92}" type="pres">
      <dgm:prSet presAssocID="{617DD14A-92F4-4035-8075-5B0B78029D96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24EB84F-D550-0A4D-975F-7D9CF17A9A58}" type="pres">
      <dgm:prSet presAssocID="{617DD14A-92F4-4035-8075-5B0B78029D96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540C501-16BA-1A4C-8C8E-06A2786938A9}" type="presOf" srcId="{76F62AB4-06CF-4B98-8423-9FDB8E8DFFFA}" destId="{9931D470-A7B1-F742-A4D7-7A3F0BB36630}" srcOrd="0" destOrd="0" presId="urn:microsoft.com/office/officeart/2005/8/layout/matrix2"/>
    <dgm:cxn modelId="{B40DAC10-2F4C-4093-9315-CC782556FB69}" srcId="{617DD14A-92F4-4035-8075-5B0B78029D96}" destId="{2F386D92-1AC4-43CD-9C46-6BBC961A27D0}" srcOrd="2" destOrd="0" parTransId="{1BF24C48-570F-47E6-9BC2-A03AC9CC2E1B}" sibTransId="{4D97578A-C8D1-4061-8FC6-A490B24A862C}"/>
    <dgm:cxn modelId="{1D5C7E11-29C7-754B-9016-94A3C4E64B33}" type="presOf" srcId="{C589B8B2-3A46-4E5F-90FD-196AFCA4684C}" destId="{AB2619DE-0FF4-6940-86B6-4DAAD78C165E}" srcOrd="0" destOrd="0" presId="urn:microsoft.com/office/officeart/2005/8/layout/matrix2"/>
    <dgm:cxn modelId="{B8D4F316-7DC7-4552-90FF-C7F0DA1F0B1B}" srcId="{617DD14A-92F4-4035-8075-5B0B78029D96}" destId="{ABA546CC-4FA8-4852-8FCF-22A9A3AFB02A}" srcOrd="3" destOrd="0" parTransId="{61E9C18C-03DC-4B42-97FD-E860E8BAD6F0}" sibTransId="{F18D8AC1-D316-4BD0-80E0-D073E777D43B}"/>
    <dgm:cxn modelId="{23C4CF69-F28D-4D75-ABD2-70A88FAE74EB}" srcId="{617DD14A-92F4-4035-8075-5B0B78029D96}" destId="{C589B8B2-3A46-4E5F-90FD-196AFCA4684C}" srcOrd="0" destOrd="0" parTransId="{98356F6B-49FF-4FA7-A1C5-EF43268DA466}" sibTransId="{2F785829-2E5D-44D3-90DD-028014E4E5A4}"/>
    <dgm:cxn modelId="{2B11596F-D2D2-B248-B22E-9BD0311E2B8E}" type="presOf" srcId="{617DD14A-92F4-4035-8075-5B0B78029D96}" destId="{EEB42DB3-12A2-774D-95F9-9FC3354626C8}" srcOrd="0" destOrd="0" presId="urn:microsoft.com/office/officeart/2005/8/layout/matrix2"/>
    <dgm:cxn modelId="{9F4ABC8A-4992-4B4E-AB98-A8CF4FD373DA}" type="presOf" srcId="{2F386D92-1AC4-43CD-9C46-6BBC961A27D0}" destId="{824D74C8-243D-E943-9971-14668D816F92}" srcOrd="0" destOrd="0" presId="urn:microsoft.com/office/officeart/2005/8/layout/matrix2"/>
    <dgm:cxn modelId="{F3815AA1-C50A-4474-8C88-B90BF66F012C}" srcId="{617DD14A-92F4-4035-8075-5B0B78029D96}" destId="{76F62AB4-06CF-4B98-8423-9FDB8E8DFFFA}" srcOrd="1" destOrd="0" parTransId="{13E40FEC-1C53-4170-970D-37FE4E03BBBE}" sibTransId="{AF752901-374E-44AE-B608-77EE6F723AB1}"/>
    <dgm:cxn modelId="{1295D7AA-E926-7D4E-B98D-9417F525442A}" type="presOf" srcId="{ABA546CC-4FA8-4852-8FCF-22A9A3AFB02A}" destId="{124EB84F-D550-0A4D-975F-7D9CF17A9A58}" srcOrd="0" destOrd="0" presId="urn:microsoft.com/office/officeart/2005/8/layout/matrix2"/>
    <dgm:cxn modelId="{88E0F78E-7B9C-6143-A1F8-2D8E79E406F6}" type="presParOf" srcId="{EEB42DB3-12A2-774D-95F9-9FC3354626C8}" destId="{4D92C9E9-04AD-AE44-88AC-B53B3C27B7C9}" srcOrd="0" destOrd="0" presId="urn:microsoft.com/office/officeart/2005/8/layout/matrix2"/>
    <dgm:cxn modelId="{C88CC9AD-690D-874D-A9BF-522A94DF2E2F}" type="presParOf" srcId="{EEB42DB3-12A2-774D-95F9-9FC3354626C8}" destId="{AB2619DE-0FF4-6940-86B6-4DAAD78C165E}" srcOrd="1" destOrd="0" presId="urn:microsoft.com/office/officeart/2005/8/layout/matrix2"/>
    <dgm:cxn modelId="{CBE16127-C1AF-FF48-A25B-A60B98A217DF}" type="presParOf" srcId="{EEB42DB3-12A2-774D-95F9-9FC3354626C8}" destId="{9931D470-A7B1-F742-A4D7-7A3F0BB36630}" srcOrd="2" destOrd="0" presId="urn:microsoft.com/office/officeart/2005/8/layout/matrix2"/>
    <dgm:cxn modelId="{F7E4A059-CDC3-A349-82F3-1AE821246CFC}" type="presParOf" srcId="{EEB42DB3-12A2-774D-95F9-9FC3354626C8}" destId="{824D74C8-243D-E943-9971-14668D816F92}" srcOrd="3" destOrd="0" presId="urn:microsoft.com/office/officeart/2005/8/layout/matrix2"/>
    <dgm:cxn modelId="{50EAEA2A-4A49-5848-BD00-9B3C6E85C4F4}" type="presParOf" srcId="{EEB42DB3-12A2-774D-95F9-9FC3354626C8}" destId="{124EB84F-D550-0A4D-975F-7D9CF17A9A5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C3CB38-CDEB-4841-BD89-E8535C6433BF}">
      <dsp:nvSpPr>
        <dsp:cNvPr id="0" name=""/>
        <dsp:cNvSpPr/>
      </dsp:nvSpPr>
      <dsp:spPr>
        <a:xfrm>
          <a:off x="0" y="0"/>
          <a:ext cx="5163238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Reform</a:t>
          </a:r>
          <a:endParaRPr lang="en-US" sz="4000" kern="1200"/>
        </a:p>
      </dsp:txBody>
      <dsp:txXfrm>
        <a:off x="46834" y="46834"/>
        <a:ext cx="5069570" cy="865732"/>
      </dsp:txXfrm>
    </dsp:sp>
    <dsp:sp modelId="{28CF7A44-E0B5-3B49-A812-545DAB524035}">
      <dsp:nvSpPr>
        <dsp:cNvPr id="0" name=""/>
        <dsp:cNvSpPr/>
      </dsp:nvSpPr>
      <dsp:spPr>
        <a:xfrm>
          <a:off x="0" y="1100764"/>
          <a:ext cx="5163238" cy="959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Revolutionary</a:t>
          </a:r>
        </a:p>
      </dsp:txBody>
      <dsp:txXfrm>
        <a:off x="46834" y="1147598"/>
        <a:ext cx="5069570" cy="865732"/>
      </dsp:txXfrm>
    </dsp:sp>
    <dsp:sp modelId="{EF9A2CC5-7C16-3849-9718-A5AC86E5D590}">
      <dsp:nvSpPr>
        <dsp:cNvPr id="0" name=""/>
        <dsp:cNvSpPr/>
      </dsp:nvSpPr>
      <dsp:spPr>
        <a:xfrm>
          <a:off x="0" y="2175364"/>
          <a:ext cx="5163238" cy="959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Religious</a:t>
          </a:r>
        </a:p>
      </dsp:txBody>
      <dsp:txXfrm>
        <a:off x="46834" y="2222198"/>
        <a:ext cx="5069570" cy="865732"/>
      </dsp:txXfrm>
    </dsp:sp>
    <dsp:sp modelId="{518B467F-CDBF-4C44-94B8-BED67FEC2D31}">
      <dsp:nvSpPr>
        <dsp:cNvPr id="0" name=""/>
        <dsp:cNvSpPr/>
      </dsp:nvSpPr>
      <dsp:spPr>
        <a:xfrm>
          <a:off x="0" y="3249965"/>
          <a:ext cx="5163238" cy="959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Alternative </a:t>
          </a:r>
        </a:p>
      </dsp:txBody>
      <dsp:txXfrm>
        <a:off x="46834" y="3296799"/>
        <a:ext cx="5069570" cy="865732"/>
      </dsp:txXfrm>
    </dsp:sp>
    <dsp:sp modelId="{3DA11B93-616E-E741-95F4-695D7448C900}">
      <dsp:nvSpPr>
        <dsp:cNvPr id="0" name=""/>
        <dsp:cNvSpPr/>
      </dsp:nvSpPr>
      <dsp:spPr>
        <a:xfrm>
          <a:off x="0" y="4299164"/>
          <a:ext cx="5163238" cy="959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/>
            <a:t>Resistance</a:t>
          </a:r>
          <a:endParaRPr lang="en-US" sz="4000" kern="1200"/>
        </a:p>
      </dsp:txBody>
      <dsp:txXfrm>
        <a:off x="46834" y="4345998"/>
        <a:ext cx="5069570" cy="865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C9E9-04AD-AE44-88AC-B53B3C27B7C9}">
      <dsp:nvSpPr>
        <dsp:cNvPr id="0" name=""/>
        <dsp:cNvSpPr/>
      </dsp:nvSpPr>
      <dsp:spPr>
        <a:xfrm>
          <a:off x="0" y="73445"/>
          <a:ext cx="5163238" cy="516323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619DE-0FF4-6940-86B6-4DAAD78C165E}">
      <dsp:nvSpPr>
        <dsp:cNvPr id="0" name=""/>
        <dsp:cNvSpPr/>
      </dsp:nvSpPr>
      <dsp:spPr>
        <a:xfrm>
          <a:off x="335610" y="409056"/>
          <a:ext cx="2065295" cy="2065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Foundational to gaining rights</a:t>
          </a:r>
        </a:p>
      </dsp:txBody>
      <dsp:txXfrm>
        <a:off x="436429" y="509875"/>
        <a:ext cx="1863657" cy="1863657"/>
      </dsp:txXfrm>
    </dsp:sp>
    <dsp:sp modelId="{9931D470-A7B1-F742-A4D7-7A3F0BB36630}">
      <dsp:nvSpPr>
        <dsp:cNvPr id="0" name=""/>
        <dsp:cNvSpPr/>
      </dsp:nvSpPr>
      <dsp:spPr>
        <a:xfrm>
          <a:off x="2762332" y="409056"/>
          <a:ext cx="2065295" cy="20652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Cannot know whether we agree or disagree without literacy</a:t>
          </a:r>
        </a:p>
      </dsp:txBody>
      <dsp:txXfrm>
        <a:off x="2863151" y="509875"/>
        <a:ext cx="1863657" cy="1863657"/>
      </dsp:txXfrm>
    </dsp:sp>
    <dsp:sp modelId="{824D74C8-243D-E943-9971-14668D816F92}">
      <dsp:nvSpPr>
        <dsp:cNvPr id="0" name=""/>
        <dsp:cNvSpPr/>
      </dsp:nvSpPr>
      <dsp:spPr>
        <a:xfrm>
          <a:off x="335610" y="2835778"/>
          <a:ext cx="2065295" cy="206529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Helps us know more about who we are in relation to others (positionality)</a:t>
          </a:r>
        </a:p>
      </dsp:txBody>
      <dsp:txXfrm>
        <a:off x="436429" y="2936597"/>
        <a:ext cx="1863657" cy="1863657"/>
      </dsp:txXfrm>
    </dsp:sp>
    <dsp:sp modelId="{124EB84F-D550-0A4D-975F-7D9CF17A9A58}">
      <dsp:nvSpPr>
        <dsp:cNvPr id="0" name=""/>
        <dsp:cNvSpPr/>
      </dsp:nvSpPr>
      <dsp:spPr>
        <a:xfrm>
          <a:off x="2762332" y="2835778"/>
          <a:ext cx="2065295" cy="206529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Any others?</a:t>
          </a:r>
        </a:p>
      </dsp:txBody>
      <dsp:txXfrm>
        <a:off x="2863151" y="2936597"/>
        <a:ext cx="1863657" cy="1863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41B78-2351-5E4F-A7C4-55FEBCE69D1D}" type="datetimeFigureOut">
              <a:rPr lang="en-US" smtClean="0"/>
              <a:t>1/19/23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6E37-8EAF-C548-959F-8A7EFEA3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3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Local movements: cities or towns but can be institutional as well. May be microcosms of larger movements (e.g. BLM in Boulder and at CU)</a:t>
            </a:r>
          </a:p>
          <a:p>
            <a:r>
              <a:rPr lang="en-US" dirty="0"/>
              <a:t>State level: change occurs at the state level, e.g. access to abortion care </a:t>
            </a:r>
          </a:p>
          <a:p>
            <a:r>
              <a:rPr lang="en-US" dirty="0"/>
              <a:t>Global: anti-poverty, education, human trafficking, food policy</a:t>
            </a:r>
          </a:p>
          <a:p>
            <a:endParaRPr lang="en-US" dirty="0"/>
          </a:p>
          <a:p>
            <a:r>
              <a:rPr lang="en-US" sz="1200" dirty="0"/>
              <a:t>What are the smallest and largest social movements you can think of?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7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Reform: change social structure</a:t>
            </a:r>
          </a:p>
          <a:p>
            <a:r>
              <a:rPr lang="en-US" dirty="0"/>
              <a:t>Revolutionary: change every aspect of society</a:t>
            </a:r>
          </a:p>
          <a:p>
            <a:r>
              <a:rPr lang="en-US" dirty="0"/>
              <a:t>Religious: meaning-seeking, inner growth</a:t>
            </a:r>
          </a:p>
          <a:p>
            <a:r>
              <a:rPr lang="en-US" dirty="0"/>
              <a:t>Alternative: self improvement</a:t>
            </a:r>
          </a:p>
          <a:p>
            <a:r>
              <a:rPr lang="en-US" dirty="0"/>
              <a:t>Resistance: change or prevent change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be literate, need, per Del Gandio (2017) to be able to read conditions, </a:t>
            </a:r>
            <a:r>
              <a:rPr lang="en-US" b="1" dirty="0"/>
              <a:t>reading the communication</a:t>
            </a:r>
            <a:r>
              <a:rPr lang="en-US" dirty="0"/>
              <a:t>, reading the frames, reading the tactics, switching perspectives, discussion and debate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116E37-8EAF-C548-959F-8A7EFEA3ED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3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C214F-E2AF-16D3-AAD3-34C9CC0C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BC20C5-D8C1-8AB1-BEA7-CD00218EF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F242E-7DD4-9B52-B005-E0B7BCCA1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99F4B-FFD4-3F9C-1E35-9376C3CB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0566B-94AF-04B6-9C95-41DE6362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6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4024F-3140-2CD1-4D01-9F09643C7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4913C3-B645-23E6-8923-9061FD71F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3BC31-F3F6-A851-3504-5415AFB72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E4FBF-C4DE-9A0E-C7C2-B4C7EB36E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50C64-7140-05D6-14DC-AD7F783CD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6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ECB93D-810B-62AB-65B5-DBFFD4F79B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30A688-35E3-9598-56EF-36DBC15B52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BAA8C-C578-1F48-9B35-F33C86EA1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34CB8-51C5-94E1-162E-0AE53F51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CE4BB-D4E9-9CCC-5DE7-5CB97983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9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167F6-9F84-C256-74BB-ED2782A43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1AE60-6188-0BC8-A2F8-67F7D7E50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329D7-5AD3-E8FF-05B3-65537F6DA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CDEA3-8335-BA1B-FA6B-89FFF80A9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66F94-741E-CF8B-ACC9-21BEBBCEA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08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78EBA-405C-7323-AB5C-55C1055DE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F6779-09BD-BE5B-CB67-6BF8BD74F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63F18-5F9F-2476-ADD0-0308B72D9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112-4EC4-417E-22E5-0CF5F1765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2650A-5BE7-7281-49A2-285F67B9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8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87DDC-DBC4-4BDC-C6DE-6A93B86B9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65AF1-79EA-CE4F-CA29-6F7B24DB8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16B90-9719-FD26-A3F6-2533A5A56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CCA05-BF05-19F5-582D-BFDAF3962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E4B9-1C99-4F7D-7A5A-8DA20B96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B7090-5500-8B64-0AA6-5606B710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1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9901-52A1-963D-593F-98ABDE6A8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97164-3690-78FC-3148-C55BB0EDE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191826-A56B-DE50-3064-F6DBB8B16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7D88F4-C3D8-4510-4A24-F2F76CE53B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7CE33-2B02-4880-B908-B7CC6805E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681622-65D6-77FF-ECB3-7745980A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47C1D-A30A-AB13-EC7C-DC4B3AD7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97E47-E261-9C65-8D82-3B2FC746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D6C3-2A28-B3DA-176D-DBCE2AE6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AE8E4-7BB9-29F8-02F1-32139017F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BA400-21FF-3DE2-43C4-1197E2DF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FD8ED1-567F-E135-B93F-6F51AFDF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82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8CD375-072D-5F0B-F89C-D55A2E419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A32850-9F33-2195-72FD-09ACF0F44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6BA3E-2670-FB4B-B449-B8B58B996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5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A37F4-A2A7-4854-FA6C-C18C6DA18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C5A90-8AC7-5381-C8DC-06E18BFB2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8B0D17-A008-8309-C8C4-777AC21C8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D04D0-FB92-A5B9-724B-C524BDBB6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46147C-E0E2-E563-6FDD-8DD37E46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B8622-9514-52DF-ED9A-50B744BE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82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2199D-F545-BDF9-CE64-7ADD5A9F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2D8CC-E16A-D1C1-82C2-358604E6A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22ABB7-4B26-1F78-80BB-326AB871B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FCEC1-3E17-DCC0-FD5F-64A3B14F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839E1-AC06-1F80-6E33-1C942BCD1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503F88-7440-4CDF-20ED-260D93C2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7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498F3E-9833-6788-E177-A5046D496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9B934-749E-61FA-789C-405B70F64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D775B-6691-ED7E-7601-29C6B764B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A868-B247-644F-B9FE-79F99A2562F5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7F395-D7FF-8309-B063-ED0D95277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A2802-2952-8B9A-C84C-E0A9E677A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97852-9DAE-144D-946E-99DBC52E5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7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openstax.org/books/introduction-sociology-3e/pages/21-introduction-to-social-movements-and-social-chan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901D-5624-22FC-0823-DCC2B9C41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en-US" sz="5000"/>
              <a:t>Introduction to Social Movements (SM)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28FADC-3CB1-32BE-84CD-B37DE316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1" b="242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0A287C5-577B-EF89-757F-41CD8D20D8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57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45280"/>
    </mc:Choice>
    <mc:Fallback>
      <p:transition spd="slow" advTm="45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61CBC8-6C29-6638-05E3-C58846E7F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When you think of social movements, what movements do you think of?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AFFB00D-B7DB-0EF7-7E76-2CB22238F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37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65418"/>
    </mc:Choice>
    <mc:Fallback>
      <p:transition spd="slow" advTm="65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02207C-576E-B043-7E63-1013C8EC2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588" y="965199"/>
            <a:ext cx="6766078" cy="49276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 is a social movement?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5F22-297F-8E67-7376-EF3E9A5D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257" y="965198"/>
            <a:ext cx="2707937" cy="49276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r">
              <a:buNone/>
            </a:pPr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“An organized group hoping to work toward a common social goal” (Conerly et al., 2021)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0A88AE9-E12E-5C44-6145-84767AF821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808"/>
    </mc:Choice>
    <mc:Fallback>
      <p:transition spd="slow" advTm="103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EBC14-401B-15E0-9618-C52F74F6D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Levels of Social Movement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A4C79-D02F-A6B9-5974-F0DC8DB45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Social movements take place locally, at the state level, nationally, and globally</a:t>
            </a:r>
          </a:p>
          <a:p>
            <a:pPr marL="0" indent="0">
              <a:buNone/>
            </a:pPr>
            <a:br>
              <a:rPr lang="en-US" sz="2200" dirty="0">
                <a:solidFill>
                  <a:schemeClr val="bg1"/>
                </a:solidFill>
              </a:rPr>
            </a:b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F55C539-6AE5-9989-D411-C47FA9D807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25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162688"/>
    </mc:Choice>
    <mc:Fallback>
      <p:transition spd="slow" advTm="162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0B36B-81AA-FE79-489C-F3F3CD1F3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/>
              <a:t>Types of movements (Conerly et al., 2021)</a:t>
            </a: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9AAB938-4404-42AF-B159-EFB4EFB1E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64117" y="-1"/>
            <a:ext cx="7627884" cy="6858001"/>
          </a:xfrm>
          <a:custGeom>
            <a:avLst/>
            <a:gdLst>
              <a:gd name="connsiteX0" fmla="*/ 85359 w 7627884"/>
              <a:gd name="connsiteY0" fmla="*/ 0 h 6858001"/>
              <a:gd name="connsiteX1" fmla="*/ 7627884 w 7627884"/>
              <a:gd name="connsiteY1" fmla="*/ 0 h 6858001"/>
              <a:gd name="connsiteX2" fmla="*/ 7627884 w 7627884"/>
              <a:gd name="connsiteY2" fmla="*/ 6858001 h 6858001"/>
              <a:gd name="connsiteX3" fmla="*/ 2199224 w 7627884"/>
              <a:gd name="connsiteY3" fmla="*/ 6858001 h 6858001"/>
              <a:gd name="connsiteX4" fmla="*/ 2165320 w 7627884"/>
              <a:gd name="connsiteY4" fmla="*/ 6822453 h 6858001"/>
              <a:gd name="connsiteX5" fmla="*/ 0 w 7627884"/>
              <a:gd name="connsiteY5" fmla="*/ 1189815 h 6858001"/>
              <a:gd name="connsiteX6" fmla="*/ 43414 w 7627884"/>
              <a:gd name="connsiteY6" fmla="*/ 33009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7884" h="6858001">
                <a:moveTo>
                  <a:pt x="85359" y="0"/>
                </a:moveTo>
                <a:lnTo>
                  <a:pt x="7627884" y="0"/>
                </a:lnTo>
                <a:lnTo>
                  <a:pt x="7627884" y="6858001"/>
                </a:lnTo>
                <a:lnTo>
                  <a:pt x="2199224" y="6858001"/>
                </a:lnTo>
                <a:lnTo>
                  <a:pt x="2165320" y="6822453"/>
                </a:lnTo>
                <a:cubicBezTo>
                  <a:pt x="819447" y="5331646"/>
                  <a:pt x="0" y="3356427"/>
                  <a:pt x="0" y="1189815"/>
                </a:cubicBezTo>
                <a:cubicBezTo>
                  <a:pt x="0" y="899574"/>
                  <a:pt x="14708" y="612766"/>
                  <a:pt x="43414" y="33009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2A46B1C-E9BA-4577-BED6-B96DDC9AC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47781" y="-1"/>
            <a:ext cx="7444220" cy="6858001"/>
          </a:xfrm>
          <a:custGeom>
            <a:avLst/>
            <a:gdLst>
              <a:gd name="connsiteX0" fmla="*/ 7357257 w 7444220"/>
              <a:gd name="connsiteY0" fmla="*/ 0 h 6858001"/>
              <a:gd name="connsiteX1" fmla="*/ 0 w 7444220"/>
              <a:gd name="connsiteY1" fmla="*/ 0 h 6858001"/>
              <a:gd name="connsiteX2" fmla="*/ 0 w 7444220"/>
              <a:gd name="connsiteY2" fmla="*/ 6858001 h 6858001"/>
              <a:gd name="connsiteX3" fmla="*/ 5169521 w 7444220"/>
              <a:gd name="connsiteY3" fmla="*/ 6858001 h 6858001"/>
              <a:gd name="connsiteX4" fmla="*/ 5459879 w 7444220"/>
              <a:gd name="connsiteY4" fmla="*/ 6539727 h 6858001"/>
              <a:gd name="connsiteX5" fmla="*/ 7444220 w 7444220"/>
              <a:gd name="connsiteY5" fmla="*/ 1189814 h 6858001"/>
              <a:gd name="connsiteX6" fmla="*/ 7401867 w 7444220"/>
              <a:gd name="connsiteY6" fmla="*/ 35106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4220" h="6858001">
                <a:moveTo>
                  <a:pt x="7357257" y="0"/>
                </a:moveTo>
                <a:lnTo>
                  <a:pt x="0" y="0"/>
                </a:lnTo>
                <a:lnTo>
                  <a:pt x="0" y="6858001"/>
                </a:lnTo>
                <a:lnTo>
                  <a:pt x="5169521" y="6858001"/>
                </a:lnTo>
                <a:lnTo>
                  <a:pt x="5459879" y="6539727"/>
                </a:lnTo>
                <a:cubicBezTo>
                  <a:pt x="6696598" y="5103389"/>
                  <a:pt x="7444220" y="3233911"/>
                  <a:pt x="7444220" y="1189814"/>
                </a:cubicBezTo>
                <a:cubicBezTo>
                  <a:pt x="7444220" y="906649"/>
                  <a:pt x="7429873" y="626836"/>
                  <a:pt x="7401867" y="35106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E4CB2F-05CA-3449-140C-BBC289BB48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5450"/>
              </p:ext>
            </p:extLst>
          </p:nvPr>
        </p:nvGraphicFramePr>
        <p:xfrm>
          <a:off x="6502400" y="568978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639D78C-4461-1A6F-3DC4-8400403907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55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74709"/>
    </mc:Choice>
    <mc:Fallback>
      <p:transition spd="slow" advTm="74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6DD63-2EF5-2F7B-400A-6BB0ACCA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3583615" cy="4482819"/>
          </a:xfrm>
        </p:spPr>
        <p:txBody>
          <a:bodyPr>
            <a:normAutofit/>
          </a:bodyPr>
          <a:lstStyle/>
          <a:p>
            <a:r>
              <a:rPr lang="en-US" dirty="0"/>
              <a:t>Why study social movements?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51A5619-EFB6-410E-AD36-4F477B612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0982" y="0"/>
            <a:ext cx="7501018" cy="6858000"/>
          </a:xfrm>
          <a:custGeom>
            <a:avLst/>
            <a:gdLst>
              <a:gd name="connsiteX0" fmla="*/ 1991843 w 7501018"/>
              <a:gd name="connsiteY0" fmla="*/ 0 h 6858000"/>
              <a:gd name="connsiteX1" fmla="*/ 5921481 w 7501018"/>
              <a:gd name="connsiteY1" fmla="*/ 0 h 6858000"/>
              <a:gd name="connsiteX2" fmla="*/ 6008335 w 7501018"/>
              <a:gd name="connsiteY2" fmla="*/ 49871 h 6858000"/>
              <a:gd name="connsiteX3" fmla="*/ 7435776 w 7501018"/>
              <a:gd name="connsiteY3" fmla="*/ 1545647 h 6858000"/>
              <a:gd name="connsiteX4" fmla="*/ 7501018 w 7501018"/>
              <a:gd name="connsiteY4" fmla="*/ 1672853 h 6858000"/>
              <a:gd name="connsiteX5" fmla="*/ 7501018 w 7501018"/>
              <a:gd name="connsiteY5" fmla="*/ 5185148 h 6858000"/>
              <a:gd name="connsiteX6" fmla="*/ 7435776 w 7501018"/>
              <a:gd name="connsiteY6" fmla="*/ 5312353 h 6858000"/>
              <a:gd name="connsiteX7" fmla="*/ 6008335 w 7501018"/>
              <a:gd name="connsiteY7" fmla="*/ 6808130 h 6858000"/>
              <a:gd name="connsiteX8" fmla="*/ 5921481 w 7501018"/>
              <a:gd name="connsiteY8" fmla="*/ 6858000 h 6858000"/>
              <a:gd name="connsiteX9" fmla="*/ 1991843 w 7501018"/>
              <a:gd name="connsiteY9" fmla="*/ 6858000 h 6858000"/>
              <a:gd name="connsiteX10" fmla="*/ 1904989 w 7501018"/>
              <a:gd name="connsiteY10" fmla="*/ 6808130 h 6858000"/>
              <a:gd name="connsiteX11" fmla="*/ 0 w 7501018"/>
              <a:gd name="connsiteY11" fmla="*/ 3429000 h 6858000"/>
              <a:gd name="connsiteX12" fmla="*/ 1904989 w 7501018"/>
              <a:gd name="connsiteY12" fmla="*/ 498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01018" h="6858000">
                <a:moveTo>
                  <a:pt x="1991843" y="0"/>
                </a:moveTo>
                <a:lnTo>
                  <a:pt x="5921481" y="0"/>
                </a:lnTo>
                <a:lnTo>
                  <a:pt x="6008335" y="49871"/>
                </a:lnTo>
                <a:cubicBezTo>
                  <a:pt x="6606570" y="412861"/>
                  <a:pt x="7100767" y="929810"/>
                  <a:pt x="7435776" y="1545647"/>
                </a:cubicBezTo>
                <a:lnTo>
                  <a:pt x="7501018" y="1672853"/>
                </a:lnTo>
                <a:lnTo>
                  <a:pt x="7501018" y="5185148"/>
                </a:lnTo>
                <a:lnTo>
                  <a:pt x="7435776" y="5312353"/>
                </a:lnTo>
                <a:cubicBezTo>
                  <a:pt x="7100767" y="5928190"/>
                  <a:pt x="6606570" y="6445139"/>
                  <a:pt x="6008335" y="6808130"/>
                </a:cubicBezTo>
                <a:lnTo>
                  <a:pt x="5921481" y="6858000"/>
                </a:lnTo>
                <a:lnTo>
                  <a:pt x="1991843" y="6858000"/>
                </a:lnTo>
                <a:lnTo>
                  <a:pt x="1904989" y="6808130"/>
                </a:lnTo>
                <a:cubicBezTo>
                  <a:pt x="762904" y="6115148"/>
                  <a:pt x="0" y="4861043"/>
                  <a:pt x="0" y="3429000"/>
                </a:cubicBezTo>
                <a:cubicBezTo>
                  <a:pt x="0" y="1996958"/>
                  <a:pt x="762904" y="742852"/>
                  <a:pt x="1904989" y="4987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E2DCACE-DCF2-4232-AA17-F1E8FEA7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7746" y="0"/>
            <a:ext cx="7314254" cy="6858000"/>
          </a:xfrm>
          <a:custGeom>
            <a:avLst/>
            <a:gdLst>
              <a:gd name="connsiteX0" fmla="*/ 2202213 w 7314254"/>
              <a:gd name="connsiteY0" fmla="*/ 0 h 6858000"/>
              <a:gd name="connsiteX1" fmla="*/ 5328903 w 7314254"/>
              <a:gd name="connsiteY1" fmla="*/ 0 h 6858000"/>
              <a:gd name="connsiteX2" fmla="*/ 5398083 w 7314254"/>
              <a:gd name="connsiteY2" fmla="*/ 31317 h 6858000"/>
              <a:gd name="connsiteX3" fmla="*/ 7235200 w 7314254"/>
              <a:gd name="connsiteY3" fmla="*/ 1962369 h 6858000"/>
              <a:gd name="connsiteX4" fmla="*/ 7314254 w 7314254"/>
              <a:gd name="connsiteY4" fmla="*/ 2178647 h 6858000"/>
              <a:gd name="connsiteX5" fmla="*/ 7314254 w 7314254"/>
              <a:gd name="connsiteY5" fmla="*/ 4681410 h 6858000"/>
              <a:gd name="connsiteX6" fmla="*/ 7235200 w 7314254"/>
              <a:gd name="connsiteY6" fmla="*/ 4897687 h 6858000"/>
              <a:gd name="connsiteX7" fmla="*/ 5398083 w 7314254"/>
              <a:gd name="connsiteY7" fmla="*/ 6828739 h 6858000"/>
              <a:gd name="connsiteX8" fmla="*/ 5333445 w 7314254"/>
              <a:gd name="connsiteY8" fmla="*/ 6858000 h 6858000"/>
              <a:gd name="connsiteX9" fmla="*/ 2197672 w 7314254"/>
              <a:gd name="connsiteY9" fmla="*/ 6858000 h 6858000"/>
              <a:gd name="connsiteX10" fmla="*/ 2133033 w 7314254"/>
              <a:gd name="connsiteY10" fmla="*/ 6828739 h 6858000"/>
              <a:gd name="connsiteX11" fmla="*/ 0 w 7314254"/>
              <a:gd name="connsiteY11" fmla="*/ 3430028 h 6858000"/>
              <a:gd name="connsiteX12" fmla="*/ 2133033 w 7314254"/>
              <a:gd name="connsiteY12" fmla="*/ 313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4254" h="6858000">
                <a:moveTo>
                  <a:pt x="2202213" y="0"/>
                </a:moveTo>
                <a:lnTo>
                  <a:pt x="5328903" y="0"/>
                </a:lnTo>
                <a:lnTo>
                  <a:pt x="5398083" y="31317"/>
                </a:lnTo>
                <a:cubicBezTo>
                  <a:pt x="6221189" y="428453"/>
                  <a:pt x="6877923" y="1116558"/>
                  <a:pt x="7235200" y="1962369"/>
                </a:cubicBezTo>
                <a:lnTo>
                  <a:pt x="7314254" y="2178647"/>
                </a:lnTo>
                <a:lnTo>
                  <a:pt x="7314254" y="4681410"/>
                </a:lnTo>
                <a:lnTo>
                  <a:pt x="7235200" y="4897687"/>
                </a:lnTo>
                <a:cubicBezTo>
                  <a:pt x="6877923" y="5743499"/>
                  <a:pt x="6221189" y="6431603"/>
                  <a:pt x="5398083" y="6828739"/>
                </a:cubicBezTo>
                <a:lnTo>
                  <a:pt x="5333445" y="6858000"/>
                </a:lnTo>
                <a:lnTo>
                  <a:pt x="2197672" y="6858000"/>
                </a:lnTo>
                <a:lnTo>
                  <a:pt x="2133033" y="6828739"/>
                </a:lnTo>
                <a:cubicBezTo>
                  <a:pt x="870938" y="6219797"/>
                  <a:pt x="0" y="4926756"/>
                  <a:pt x="0" y="3430028"/>
                </a:cubicBezTo>
                <a:cubicBezTo>
                  <a:pt x="0" y="1933300"/>
                  <a:pt x="870938" y="640259"/>
                  <a:pt x="2133033" y="31317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D9F7FFF-7456-ABE7-1CA6-595EEF06FC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703282"/>
              </p:ext>
            </p:extLst>
          </p:nvPr>
        </p:nvGraphicFramePr>
        <p:xfrm>
          <a:off x="6096000" y="804231"/>
          <a:ext cx="5163239" cy="5310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7646540-73BF-F952-2ADB-6E572D6C6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64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212234"/>
    </mc:Choice>
    <mc:Fallback>
      <p:transition spd="slow" advTm="21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DBCBF-408B-FE6A-A36B-F97FAF6E8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1445494"/>
            <a:ext cx="3616856" cy="4376572"/>
          </a:xfrm>
        </p:spPr>
        <p:txBody>
          <a:bodyPr anchor="ctr">
            <a:normAutofit/>
          </a:bodyPr>
          <a:lstStyle/>
          <a:p>
            <a:r>
              <a:rPr lang="en-US" sz="4800"/>
              <a:t>Reference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FF2AC85-FAA0-4844-813F-83C04D738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9CC0F1E-BAA2-47B1-8F83-7ECB9FD9E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27E4C-9A70-A685-DF39-41A7BE42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99032"/>
            <a:ext cx="5501834" cy="4471416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b="0" i="0">
                <a:solidFill>
                  <a:schemeClr val="bg1"/>
                </a:solidFill>
                <a:effectLst/>
              </a:rPr>
              <a:t>Conerly, T., Holmes, K., &amp; Tamang, A. (2021).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4"/>
              </a:rPr>
              <a:t>Introduction to Social Movements and Social Change Links to an external site.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In </a:t>
            </a:r>
            <a:r>
              <a:rPr lang="en-US" sz="2200" b="0" i="1">
                <a:solidFill>
                  <a:schemeClr val="bg1"/>
                </a:solidFill>
                <a:effectLst/>
              </a:rPr>
              <a:t>Introduction to sociology 3E</a:t>
            </a:r>
            <a:r>
              <a:rPr lang="en-US" sz="2200" b="0" i="0">
                <a:solidFill>
                  <a:schemeClr val="bg1"/>
                </a:solidFill>
                <a:effectLst/>
              </a:rPr>
              <a:t>. OpenStax. The book is licensed under </a:t>
            </a:r>
            <a:r>
              <a:rPr lang="en-US" sz="2200" b="0" i="0" u="sng">
                <a:solidFill>
                  <a:schemeClr val="bg1"/>
                </a:solidFill>
                <a:effectLst/>
                <a:hlinkClick r:id="rId5"/>
              </a:rPr>
              <a:t>CCBY 4.0.</a:t>
            </a:r>
            <a:endParaRPr lang="en-US" sz="2200" b="0" i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br>
              <a:rPr lang="en-US" sz="2200">
                <a:solidFill>
                  <a:schemeClr val="bg1"/>
                </a:solidFill>
              </a:rPr>
            </a:br>
            <a:endParaRPr lang="en-US" sz="220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4DA009B-A23D-2F6A-584A-4297129FB2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26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8864"/>
    </mc:Choice>
    <mc:Fallback>
      <p:transition spd="slow" advTm="8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306</Words>
  <Application>Microsoft Macintosh PowerPoint</Application>
  <PresentationFormat>Widescreen</PresentationFormat>
  <Paragraphs>35</Paragraphs>
  <Slides>7</Slides>
  <Notes>3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Candara</vt:lpstr>
      <vt:lpstr>Office Theme 2013 - 2022</vt:lpstr>
      <vt:lpstr>Introduction to Social Movements (SM)</vt:lpstr>
      <vt:lpstr>When you think of social movements, what movements do you think of?</vt:lpstr>
      <vt:lpstr>What is a social movement?</vt:lpstr>
      <vt:lpstr>Levels of Social Movement</vt:lpstr>
      <vt:lpstr>Types of movements (Conerly et al., 2021)</vt:lpstr>
      <vt:lpstr>Why study social movements?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Social Movements (SM)</dc:title>
  <dc:creator>Emily Therese Loker</dc:creator>
  <cp:lastModifiedBy>Emily Therese Loker</cp:lastModifiedBy>
  <cp:revision>1</cp:revision>
  <dcterms:created xsi:type="dcterms:W3CDTF">2023-01-19T20:10:55Z</dcterms:created>
  <dcterms:modified xsi:type="dcterms:W3CDTF">2023-01-19T21:02:40Z</dcterms:modified>
</cp:coreProperties>
</file>