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sldIdLst>
    <p:sldId id="256" r:id="rId2"/>
    <p:sldId id="257" r:id="rId3"/>
    <p:sldId id="258" r:id="rId4"/>
    <p:sldId id="259"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66422"/>
  </p:normalViewPr>
  <p:slideViewPr>
    <p:cSldViewPr snapToGrid="0" snapToObjects="1">
      <p:cViewPr varScale="1">
        <p:scale>
          <a:sx n="67" d="100"/>
          <a:sy n="67" d="100"/>
        </p:scale>
        <p:origin x="228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C52D56-08BA-F94F-88E8-A6AAF8B8C44C}" type="datetimeFigureOut">
              <a:rPr lang="en-US" smtClean="0"/>
              <a:t>2/14/23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697123-F6C6-1044-8027-ACC3DFB7ECA8}" type="slidenum">
              <a:rPr lang="en-US" smtClean="0"/>
              <a:t>‹#›</a:t>
            </a:fld>
            <a:endParaRPr lang="en-US"/>
          </a:p>
        </p:txBody>
      </p:sp>
    </p:spTree>
    <p:extLst>
      <p:ext uri="{BB962C8B-B14F-4D97-AF65-F5344CB8AC3E}">
        <p14:creationId xmlns:p14="http://schemas.microsoft.com/office/powerpoint/2010/main" val="824697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Aspects of enacting social movements</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First social movements and social media</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Then movement success</a:t>
            </a:r>
          </a:p>
          <a:p>
            <a:endParaRPr lang="en-US" dirty="0"/>
          </a:p>
        </p:txBody>
      </p:sp>
      <p:sp>
        <p:nvSpPr>
          <p:cNvPr id="4" name="Slide Number Placeholder 3"/>
          <p:cNvSpPr>
            <a:spLocks noGrp="1"/>
          </p:cNvSpPr>
          <p:nvPr>
            <p:ph type="sldNum" sz="quarter" idx="5"/>
          </p:nvPr>
        </p:nvSpPr>
        <p:spPr/>
        <p:txBody>
          <a:bodyPr/>
          <a:lstStyle/>
          <a:p>
            <a:fld id="{5F697123-F6C6-1044-8027-ACC3DFB7ECA8}" type="slidenum">
              <a:rPr lang="en-US" smtClean="0"/>
              <a:t>1</a:t>
            </a:fld>
            <a:endParaRPr lang="en-US"/>
          </a:p>
        </p:txBody>
      </p:sp>
    </p:spTree>
    <p:extLst>
      <p:ext uri="{BB962C8B-B14F-4D97-AF65-F5344CB8AC3E}">
        <p14:creationId xmlns:p14="http://schemas.microsoft.com/office/powerpoint/2010/main" val="1174068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Creative activism: </a:t>
            </a:r>
            <a:r>
              <a:rPr lang="en-US" b="0" i="0" dirty="0">
                <a:solidFill>
                  <a:srgbClr val="000000"/>
                </a:solidFill>
                <a:effectLst/>
                <a:latin typeface="Lato" panose="020F0502020204030204" pitchFamily="34" charset="0"/>
              </a:rPr>
              <a:t>activist movements that deploy creativity in using the affordances of the internet to promote activist agendas and avoid the pitfalls of oversimplification and appropriation</a:t>
            </a:r>
          </a:p>
          <a:p>
            <a:pPr marL="342900" marR="0" lvl="0" indent="-342900">
              <a:spcBef>
                <a:spcPts val="0"/>
              </a:spcBef>
              <a:spcAft>
                <a:spcPts val="0"/>
              </a:spcAft>
              <a:buFont typeface="Symbol"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Social media is a major part of social movements these days</a:t>
            </a:r>
          </a:p>
          <a:p>
            <a:pPr marL="342900" marR="0" lvl="0" indent="-342900">
              <a:spcBef>
                <a:spcPts val="0"/>
              </a:spcBef>
              <a:spcAft>
                <a:spcPts val="0"/>
              </a:spcAft>
              <a:buFont typeface="Symbol"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Internet is important in people’s lives</a:t>
            </a:r>
          </a:p>
          <a:p>
            <a:pPr marL="342900" marR="0" lvl="0" indent="-342900">
              <a:spcBef>
                <a:spcPts val="0"/>
              </a:spcBef>
              <a:spcAft>
                <a:spcPts val="0"/>
              </a:spcAft>
              <a:buFont typeface="Symbol"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Not all is effective, slacktivism is ineffective activism</a:t>
            </a:r>
          </a:p>
          <a:p>
            <a:pPr marL="342900" marR="0" lvl="0" indent="-342900">
              <a:spcBef>
                <a:spcPts val="0"/>
              </a:spcBef>
              <a:spcAft>
                <a:spcPts val="0"/>
              </a:spcAft>
              <a:buFont typeface="Symbol"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When social media does not translate into IRL, in real life, activism, has its limits</a:t>
            </a:r>
          </a:p>
          <a:p>
            <a:pPr marL="342900" marR="0" lvl="0" indent="-342900">
              <a:spcBef>
                <a:spcPts val="0"/>
              </a:spcBef>
              <a:spcAft>
                <a:spcPts val="0"/>
              </a:spcAft>
              <a:buFont typeface="Symbol"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Five strategies for effective social media use</a:t>
            </a:r>
          </a:p>
          <a:p>
            <a:pPr marL="742950" marR="0" lvl="1" indent="-285750">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Times New Roman" panose="02020603050405020304" pitchFamily="18" charset="0"/>
              </a:rPr>
              <a:t>Speed: first post should be responsive, not reactive to event, should be soon after precipitating action/event</a:t>
            </a:r>
          </a:p>
          <a:p>
            <a:pPr marL="742950" marR="0" lvl="1" indent="-285750">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Times New Roman" panose="02020603050405020304" pitchFamily="18" charset="0"/>
              </a:rPr>
              <a:t>Visuals: creating logos or symbols that symbolize the movement</a:t>
            </a:r>
          </a:p>
          <a:p>
            <a:pPr marL="742950" marR="0" lvl="1" indent="-285750">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Times New Roman" panose="02020603050405020304" pitchFamily="18" charset="0"/>
              </a:rPr>
              <a:t>Performances: fist for BLM, flash mob, kneeling at sports games</a:t>
            </a:r>
          </a:p>
          <a:p>
            <a:pPr marL="742950" marR="0" lvl="1" indent="-285750">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Times New Roman" panose="02020603050405020304" pitchFamily="18" charset="0"/>
              </a:rPr>
              <a:t>Inclusiveness: movement is appealing/includes more than just a small portion of people.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Ie</a:t>
            </a:r>
            <a:r>
              <a:rPr lang="en-US" sz="1200" dirty="0">
                <a:effectLst/>
                <a:latin typeface="Calibri" panose="020F0502020204030204" pitchFamily="34" charset="0"/>
                <a:ea typeface="Calibri" panose="020F0502020204030204" pitchFamily="34" charset="0"/>
                <a:cs typeface="Times New Roman" panose="02020603050405020304" pitchFamily="18" charset="0"/>
              </a:rPr>
              <a:t>. BLM is intersectional movement (Crenshaw theorized how Black women faced specific type of oppression at intersection of Blackness and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womxness</a:t>
            </a:r>
            <a:r>
              <a:rPr lang="en-US" sz="1200" dirty="0">
                <a:effectLst/>
                <a:latin typeface="Calibri" panose="020F0502020204030204" pitchFamily="34" charset="0"/>
                <a:ea typeface="Calibri" panose="020F0502020204030204" pitchFamily="34" charset="0"/>
                <a:cs typeface="Times New Roman" panose="02020603050405020304" pitchFamily="18" charset="0"/>
              </a:rPr>
              <a:t>)</a:t>
            </a:r>
          </a:p>
          <a:p>
            <a:pPr marL="742950" marR="0" lvl="1" indent="-285750">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Times New Roman" panose="02020603050405020304" pitchFamily="18" charset="0"/>
              </a:rPr>
              <a:t>Masked leadership: Many movements do not have leaders, on social media, can be completely anonymous</a:t>
            </a:r>
          </a:p>
          <a:p>
            <a:pPr algn="just"/>
            <a:endParaRPr lang="en-US" b="0" i="0" dirty="0">
              <a:solidFill>
                <a:srgbClr val="000000"/>
              </a:solidFill>
              <a:effectLst/>
              <a:latin typeface="Lato" panose="020F0502020204030204" pitchFamily="34" charset="0"/>
            </a:endParaRPr>
          </a:p>
          <a:p>
            <a:br>
              <a:rPr lang="en-US" dirty="0"/>
            </a:br>
            <a:endParaRPr lang="en-US" dirty="0"/>
          </a:p>
        </p:txBody>
      </p:sp>
      <p:sp>
        <p:nvSpPr>
          <p:cNvPr id="4" name="Slide Number Placeholder 3"/>
          <p:cNvSpPr>
            <a:spLocks noGrp="1"/>
          </p:cNvSpPr>
          <p:nvPr>
            <p:ph type="sldNum" sz="quarter" idx="5"/>
          </p:nvPr>
        </p:nvSpPr>
        <p:spPr/>
        <p:txBody>
          <a:bodyPr/>
          <a:lstStyle/>
          <a:p>
            <a:fld id="{5F697123-F6C6-1044-8027-ACC3DFB7ECA8}" type="slidenum">
              <a:rPr lang="en-US" smtClean="0"/>
              <a:t>2</a:t>
            </a:fld>
            <a:endParaRPr lang="en-US"/>
          </a:p>
        </p:txBody>
      </p:sp>
    </p:spTree>
    <p:extLst>
      <p:ext uri="{BB962C8B-B14F-4D97-AF65-F5344CB8AC3E}">
        <p14:creationId xmlns:p14="http://schemas.microsoft.com/office/powerpoint/2010/main" val="1465584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White (2020) thought of success as “the ability to form a bottom-up indigenous group that has clear, measurable goals that it achieves on a governmental level” (p. 29)</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Movement success, what does it mean to you?</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 think about culture change, policy change, material change (change in the material lives of people)</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Movement success used to be thought of as winning specific benefits but can be expanded to look at how social movements are contributing to political changes or beliefs such as how people are voting in addition to legislative changes</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How do the movements change how people view issues such as racism?</a:t>
            </a:r>
          </a:p>
          <a:p>
            <a:endParaRPr lang="en-US" dirty="0"/>
          </a:p>
        </p:txBody>
      </p:sp>
      <p:sp>
        <p:nvSpPr>
          <p:cNvPr id="4" name="Slide Number Placeholder 3"/>
          <p:cNvSpPr>
            <a:spLocks noGrp="1"/>
          </p:cNvSpPr>
          <p:nvPr>
            <p:ph type="sldNum" sz="quarter" idx="5"/>
          </p:nvPr>
        </p:nvSpPr>
        <p:spPr/>
        <p:txBody>
          <a:bodyPr/>
          <a:lstStyle/>
          <a:p>
            <a:fld id="{5F697123-F6C6-1044-8027-ACC3DFB7ECA8}" type="slidenum">
              <a:rPr lang="en-US" smtClean="0"/>
              <a:t>3</a:t>
            </a:fld>
            <a:endParaRPr lang="en-US"/>
          </a:p>
        </p:txBody>
      </p:sp>
    </p:spTree>
    <p:extLst>
      <p:ext uri="{BB962C8B-B14F-4D97-AF65-F5344CB8AC3E}">
        <p14:creationId xmlns:p14="http://schemas.microsoft.com/office/powerpoint/2010/main" val="22027863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We should look instead at the field</a:t>
            </a:r>
          </a:p>
          <a:p>
            <a:pPr marL="342900" marR="0" lvl="0" indent="-342900">
              <a:spcBef>
                <a:spcPts val="0"/>
              </a:spcBef>
              <a:spcAft>
                <a:spcPts val="0"/>
              </a:spcAft>
              <a:buFont typeface="Symbol"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Success is more likely if actions are framed to attract people in the SM field</a:t>
            </a:r>
          </a:p>
          <a:p>
            <a:pPr marL="342900" marR="0" lvl="0" indent="-342900">
              <a:spcBef>
                <a:spcPts val="0"/>
              </a:spcBef>
              <a:spcAft>
                <a:spcPts val="0"/>
              </a:spcAft>
              <a:buFont typeface="Symbol"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Shift the field alignment by creating stable consensus among key actors</a:t>
            </a:r>
          </a:p>
          <a:p>
            <a:pPr marL="342900" marR="0" lvl="0" indent="-342900">
              <a:spcBef>
                <a:spcPts val="0"/>
              </a:spcBef>
              <a:spcAft>
                <a:spcPts val="0"/>
              </a:spcAft>
              <a:buFont typeface="Symbol"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Such that movement and its goals become embedded in the status quo</a:t>
            </a:r>
          </a:p>
          <a:p>
            <a:pPr marL="342900" marR="0" lvl="0" indent="-342900">
              <a:spcBef>
                <a:spcPts val="0"/>
              </a:spcBef>
              <a:spcAft>
                <a:spcPts val="0"/>
              </a:spcAft>
              <a:buFont typeface="Symbol"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Related to collective identity and frame alignment</a:t>
            </a:r>
          </a:p>
          <a:p>
            <a:pPr marL="342900" marR="0" lvl="0" indent="-342900">
              <a:spcBef>
                <a:spcPts val="0"/>
              </a:spcBef>
              <a:spcAft>
                <a:spcPts val="0"/>
              </a:spcAft>
              <a:buFont typeface="Symbol"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Groups of people are still behind goals of the movements</a:t>
            </a:r>
          </a:p>
          <a:p>
            <a:pPr marL="342900" marR="0" lvl="0" indent="-342900">
              <a:spcBef>
                <a:spcPts val="0"/>
              </a:spcBef>
              <a:spcAft>
                <a:spcPts val="0"/>
              </a:spcAft>
              <a:buFont typeface="Symbol"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Can choose tactics based on how effective they will be in influencing the field</a:t>
            </a:r>
          </a:p>
          <a:p>
            <a:pPr marL="342900" marR="0" lvl="0" indent="-342900">
              <a:spcBef>
                <a:spcPts val="0"/>
              </a:spcBef>
              <a:spcAft>
                <a:spcPts val="0"/>
              </a:spcAft>
              <a:buFont typeface="Symbol"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Can you think of different times when you’ve come across different tactics and those tactics made you think about whether you could participate</a:t>
            </a:r>
          </a:p>
          <a:p>
            <a:pPr marL="342900" marR="0" lvl="0" indent="-342900">
              <a:spcBef>
                <a:spcPts val="0"/>
              </a:spcBef>
              <a:spcAft>
                <a:spcPts val="0"/>
              </a:spcAft>
              <a:buFont typeface="Symbol"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In my undergraduate, students were trying to pressure administration to divest from fossil fuels</a:t>
            </a:r>
          </a:p>
          <a:p>
            <a:pPr marL="742950" marR="0" lvl="1" indent="-285750">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Times New Roman" panose="02020603050405020304" pitchFamily="18" charset="0"/>
              </a:rPr>
              <a:t>Students posted a smear campaign on social media</a:t>
            </a:r>
          </a:p>
          <a:p>
            <a:pPr marL="742950" marR="0" lvl="1" indent="-285750">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Times New Roman" panose="02020603050405020304" pitchFamily="18" charset="0"/>
              </a:rPr>
              <a:t>Cannot recall if institution divested, the longer-term consequences might have been counter to the protester’s initial goals (decreased enrollment)</a:t>
            </a:r>
          </a:p>
          <a:p>
            <a:pPr marL="742950" marR="0" lvl="1" indent="-285750">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Times New Roman" panose="02020603050405020304" pitchFamily="18" charset="0"/>
              </a:rPr>
              <a:t>University of Missouri, students no longer wanted to come</a:t>
            </a:r>
          </a:p>
          <a:p>
            <a:pPr marL="342900" marR="0" lvl="0" indent="-342900">
              <a:spcBef>
                <a:spcPts val="0"/>
              </a:spcBef>
              <a:spcAft>
                <a:spcPts val="0"/>
              </a:spcAft>
              <a:buFont typeface="Symbol"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Thinking about the how is important, especially as we consider the SM field and the tactics’ consequences</a:t>
            </a:r>
          </a:p>
          <a:p>
            <a:endParaRPr lang="en-US" dirty="0"/>
          </a:p>
        </p:txBody>
      </p:sp>
      <p:sp>
        <p:nvSpPr>
          <p:cNvPr id="4" name="Slide Number Placeholder 3"/>
          <p:cNvSpPr>
            <a:spLocks noGrp="1"/>
          </p:cNvSpPr>
          <p:nvPr>
            <p:ph type="sldNum" sz="quarter" idx="5"/>
          </p:nvPr>
        </p:nvSpPr>
        <p:spPr/>
        <p:txBody>
          <a:bodyPr/>
          <a:lstStyle/>
          <a:p>
            <a:fld id="{5F697123-F6C6-1044-8027-ACC3DFB7ECA8}" type="slidenum">
              <a:rPr lang="en-US" smtClean="0"/>
              <a:t>4</a:t>
            </a:fld>
            <a:endParaRPr lang="en-US"/>
          </a:p>
        </p:txBody>
      </p:sp>
    </p:spTree>
    <p:extLst>
      <p:ext uri="{BB962C8B-B14F-4D97-AF65-F5344CB8AC3E}">
        <p14:creationId xmlns:p14="http://schemas.microsoft.com/office/powerpoint/2010/main" val="2072308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90E90-BDB1-C24D-7933-90EEF802DEAB}"/>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CCA96F3B-EAD9-CAD7-F3F2-B86C1D6548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9A8310AA-6C1C-D637-6FD7-ECDA0F3A592C}"/>
              </a:ext>
            </a:extLst>
          </p:cNvPr>
          <p:cNvSpPr>
            <a:spLocks noGrp="1"/>
          </p:cNvSpPr>
          <p:nvPr>
            <p:ph type="dt" sz="half" idx="10"/>
          </p:nvPr>
        </p:nvSpPr>
        <p:spPr/>
        <p:txBody>
          <a:bodyPr/>
          <a:lstStyle/>
          <a:p>
            <a:fld id="{5B74D2A8-6290-BE42-BB96-BCEF79C5AF3B}" type="datetimeFigureOut">
              <a:rPr lang="en-US" smtClean="0"/>
              <a:t>2/14/23</a:t>
            </a:fld>
            <a:endParaRPr lang="en-US"/>
          </a:p>
        </p:txBody>
      </p:sp>
      <p:sp>
        <p:nvSpPr>
          <p:cNvPr id="5" name="Footer Placeholder 4">
            <a:extLst>
              <a:ext uri="{FF2B5EF4-FFF2-40B4-BE49-F238E27FC236}">
                <a16:creationId xmlns:a16="http://schemas.microsoft.com/office/drawing/2014/main" id="{49C59FD6-B261-A35A-4430-EF2500DAE2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769068-6B26-E464-F3AE-DD6B982A747F}"/>
              </a:ext>
            </a:extLst>
          </p:cNvPr>
          <p:cNvSpPr>
            <a:spLocks noGrp="1"/>
          </p:cNvSpPr>
          <p:nvPr>
            <p:ph type="sldNum" sz="quarter" idx="12"/>
          </p:nvPr>
        </p:nvSpPr>
        <p:spPr/>
        <p:txBody>
          <a:bodyPr/>
          <a:lstStyle/>
          <a:p>
            <a:fld id="{EB7FB248-D3AC-0C43-B7A8-6A2C3EA9A13E}" type="slidenum">
              <a:rPr lang="en-US" smtClean="0"/>
              <a:t>‹#›</a:t>
            </a:fld>
            <a:endParaRPr lang="en-US"/>
          </a:p>
        </p:txBody>
      </p:sp>
    </p:spTree>
    <p:extLst>
      <p:ext uri="{BB962C8B-B14F-4D97-AF65-F5344CB8AC3E}">
        <p14:creationId xmlns:p14="http://schemas.microsoft.com/office/powerpoint/2010/main" val="2771921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6CC9B-90B1-31CF-7655-9D267FC3C76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2EED96D-5D34-62E2-7DF7-61A4FA9A3E8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511EB2-84AF-3215-5F0D-68648A5EFA58}"/>
              </a:ext>
            </a:extLst>
          </p:cNvPr>
          <p:cNvSpPr>
            <a:spLocks noGrp="1"/>
          </p:cNvSpPr>
          <p:nvPr>
            <p:ph type="dt" sz="half" idx="10"/>
          </p:nvPr>
        </p:nvSpPr>
        <p:spPr/>
        <p:txBody>
          <a:bodyPr/>
          <a:lstStyle/>
          <a:p>
            <a:fld id="{5B74D2A8-6290-BE42-BB96-BCEF79C5AF3B}" type="datetimeFigureOut">
              <a:rPr lang="en-US" smtClean="0"/>
              <a:t>2/14/23</a:t>
            </a:fld>
            <a:endParaRPr lang="en-US"/>
          </a:p>
        </p:txBody>
      </p:sp>
      <p:sp>
        <p:nvSpPr>
          <p:cNvPr id="5" name="Footer Placeholder 4">
            <a:extLst>
              <a:ext uri="{FF2B5EF4-FFF2-40B4-BE49-F238E27FC236}">
                <a16:creationId xmlns:a16="http://schemas.microsoft.com/office/drawing/2014/main" id="{E93DA4C5-E45F-CDE5-3CEA-E91A178501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37E8F4-9589-B2B4-A262-BA838AC2B1E5}"/>
              </a:ext>
            </a:extLst>
          </p:cNvPr>
          <p:cNvSpPr>
            <a:spLocks noGrp="1"/>
          </p:cNvSpPr>
          <p:nvPr>
            <p:ph type="sldNum" sz="quarter" idx="12"/>
          </p:nvPr>
        </p:nvSpPr>
        <p:spPr/>
        <p:txBody>
          <a:bodyPr/>
          <a:lstStyle/>
          <a:p>
            <a:fld id="{EB7FB248-D3AC-0C43-B7A8-6A2C3EA9A13E}" type="slidenum">
              <a:rPr lang="en-US" smtClean="0"/>
              <a:t>‹#›</a:t>
            </a:fld>
            <a:endParaRPr lang="en-US"/>
          </a:p>
        </p:txBody>
      </p:sp>
    </p:spTree>
    <p:extLst>
      <p:ext uri="{BB962C8B-B14F-4D97-AF65-F5344CB8AC3E}">
        <p14:creationId xmlns:p14="http://schemas.microsoft.com/office/powerpoint/2010/main" val="26120170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CD531DF-11C7-30A2-5977-74764794EBC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0F5730B-A7DF-8261-7C69-05E5CFF9619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53C92D-0DBE-1CF6-9C2C-4A0FB0F4570D}"/>
              </a:ext>
            </a:extLst>
          </p:cNvPr>
          <p:cNvSpPr>
            <a:spLocks noGrp="1"/>
          </p:cNvSpPr>
          <p:nvPr>
            <p:ph type="dt" sz="half" idx="10"/>
          </p:nvPr>
        </p:nvSpPr>
        <p:spPr/>
        <p:txBody>
          <a:bodyPr/>
          <a:lstStyle/>
          <a:p>
            <a:fld id="{5B74D2A8-6290-BE42-BB96-BCEF79C5AF3B}" type="datetimeFigureOut">
              <a:rPr lang="en-US" smtClean="0"/>
              <a:t>2/14/23</a:t>
            </a:fld>
            <a:endParaRPr lang="en-US"/>
          </a:p>
        </p:txBody>
      </p:sp>
      <p:sp>
        <p:nvSpPr>
          <p:cNvPr id="5" name="Footer Placeholder 4">
            <a:extLst>
              <a:ext uri="{FF2B5EF4-FFF2-40B4-BE49-F238E27FC236}">
                <a16:creationId xmlns:a16="http://schemas.microsoft.com/office/drawing/2014/main" id="{837F2665-EFFE-2B7E-994D-28EE591F37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FB029C-D414-145F-D0A8-511A1F74F870}"/>
              </a:ext>
            </a:extLst>
          </p:cNvPr>
          <p:cNvSpPr>
            <a:spLocks noGrp="1"/>
          </p:cNvSpPr>
          <p:nvPr>
            <p:ph type="sldNum" sz="quarter" idx="12"/>
          </p:nvPr>
        </p:nvSpPr>
        <p:spPr/>
        <p:txBody>
          <a:bodyPr/>
          <a:lstStyle/>
          <a:p>
            <a:fld id="{EB7FB248-D3AC-0C43-B7A8-6A2C3EA9A13E}" type="slidenum">
              <a:rPr lang="en-US" smtClean="0"/>
              <a:t>‹#›</a:t>
            </a:fld>
            <a:endParaRPr lang="en-US"/>
          </a:p>
        </p:txBody>
      </p:sp>
    </p:spTree>
    <p:extLst>
      <p:ext uri="{BB962C8B-B14F-4D97-AF65-F5344CB8AC3E}">
        <p14:creationId xmlns:p14="http://schemas.microsoft.com/office/powerpoint/2010/main" val="2447728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9DA09-B11E-DE7D-3A46-324101B2DA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7F791BF-A7C6-A4C0-631A-ADD83A292CC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5BF3ED-BD1E-B186-6A59-B2F8E32749C9}"/>
              </a:ext>
            </a:extLst>
          </p:cNvPr>
          <p:cNvSpPr>
            <a:spLocks noGrp="1"/>
          </p:cNvSpPr>
          <p:nvPr>
            <p:ph type="dt" sz="half" idx="10"/>
          </p:nvPr>
        </p:nvSpPr>
        <p:spPr/>
        <p:txBody>
          <a:bodyPr/>
          <a:lstStyle/>
          <a:p>
            <a:fld id="{5B74D2A8-6290-BE42-BB96-BCEF79C5AF3B}" type="datetimeFigureOut">
              <a:rPr lang="en-US" smtClean="0"/>
              <a:t>2/14/23</a:t>
            </a:fld>
            <a:endParaRPr lang="en-US"/>
          </a:p>
        </p:txBody>
      </p:sp>
      <p:sp>
        <p:nvSpPr>
          <p:cNvPr id="5" name="Footer Placeholder 4">
            <a:extLst>
              <a:ext uri="{FF2B5EF4-FFF2-40B4-BE49-F238E27FC236}">
                <a16:creationId xmlns:a16="http://schemas.microsoft.com/office/drawing/2014/main" id="{1FBBECB3-A6F5-1990-B740-86CCBE082E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6F9842-B143-606C-3D94-85A89E2EFC9A}"/>
              </a:ext>
            </a:extLst>
          </p:cNvPr>
          <p:cNvSpPr>
            <a:spLocks noGrp="1"/>
          </p:cNvSpPr>
          <p:nvPr>
            <p:ph type="sldNum" sz="quarter" idx="12"/>
          </p:nvPr>
        </p:nvSpPr>
        <p:spPr/>
        <p:txBody>
          <a:bodyPr/>
          <a:lstStyle/>
          <a:p>
            <a:fld id="{EB7FB248-D3AC-0C43-B7A8-6A2C3EA9A13E}" type="slidenum">
              <a:rPr lang="en-US" smtClean="0"/>
              <a:t>‹#›</a:t>
            </a:fld>
            <a:endParaRPr lang="en-US"/>
          </a:p>
        </p:txBody>
      </p:sp>
    </p:spTree>
    <p:extLst>
      <p:ext uri="{BB962C8B-B14F-4D97-AF65-F5344CB8AC3E}">
        <p14:creationId xmlns:p14="http://schemas.microsoft.com/office/powerpoint/2010/main" val="3440387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AF27C-4F65-4841-58E6-68A7FDA309E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FD7D270-F105-A8CD-8CE3-97939AB9747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1E74E40-EFF2-65AB-38D3-E84B3C2EC91F}"/>
              </a:ext>
            </a:extLst>
          </p:cNvPr>
          <p:cNvSpPr>
            <a:spLocks noGrp="1"/>
          </p:cNvSpPr>
          <p:nvPr>
            <p:ph type="dt" sz="half" idx="10"/>
          </p:nvPr>
        </p:nvSpPr>
        <p:spPr/>
        <p:txBody>
          <a:bodyPr/>
          <a:lstStyle/>
          <a:p>
            <a:fld id="{5B74D2A8-6290-BE42-BB96-BCEF79C5AF3B}" type="datetimeFigureOut">
              <a:rPr lang="en-US" smtClean="0"/>
              <a:t>2/14/23</a:t>
            </a:fld>
            <a:endParaRPr lang="en-US"/>
          </a:p>
        </p:txBody>
      </p:sp>
      <p:sp>
        <p:nvSpPr>
          <p:cNvPr id="5" name="Footer Placeholder 4">
            <a:extLst>
              <a:ext uri="{FF2B5EF4-FFF2-40B4-BE49-F238E27FC236}">
                <a16:creationId xmlns:a16="http://schemas.microsoft.com/office/drawing/2014/main" id="{50BEF0F0-8070-3DD3-D674-5A14605F76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F7D35F-DD9E-4F85-B176-27D647620790}"/>
              </a:ext>
            </a:extLst>
          </p:cNvPr>
          <p:cNvSpPr>
            <a:spLocks noGrp="1"/>
          </p:cNvSpPr>
          <p:nvPr>
            <p:ph type="sldNum" sz="quarter" idx="12"/>
          </p:nvPr>
        </p:nvSpPr>
        <p:spPr/>
        <p:txBody>
          <a:bodyPr/>
          <a:lstStyle/>
          <a:p>
            <a:fld id="{EB7FB248-D3AC-0C43-B7A8-6A2C3EA9A13E}" type="slidenum">
              <a:rPr lang="en-US" smtClean="0"/>
              <a:t>‹#›</a:t>
            </a:fld>
            <a:endParaRPr lang="en-US"/>
          </a:p>
        </p:txBody>
      </p:sp>
    </p:spTree>
    <p:extLst>
      <p:ext uri="{BB962C8B-B14F-4D97-AF65-F5344CB8AC3E}">
        <p14:creationId xmlns:p14="http://schemas.microsoft.com/office/powerpoint/2010/main" val="1832594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23B67-E1DA-93EC-D659-EA5C4B6CBB4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160966A-842F-8053-A6DF-C3122DED8E8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084188-61EE-5209-218F-2AE3FA8902A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FC0EBD4-F253-5F08-9E4A-B30E289428D3}"/>
              </a:ext>
            </a:extLst>
          </p:cNvPr>
          <p:cNvSpPr>
            <a:spLocks noGrp="1"/>
          </p:cNvSpPr>
          <p:nvPr>
            <p:ph type="dt" sz="half" idx="10"/>
          </p:nvPr>
        </p:nvSpPr>
        <p:spPr/>
        <p:txBody>
          <a:bodyPr/>
          <a:lstStyle/>
          <a:p>
            <a:fld id="{5B74D2A8-6290-BE42-BB96-BCEF79C5AF3B}" type="datetimeFigureOut">
              <a:rPr lang="en-US" smtClean="0"/>
              <a:t>2/14/23</a:t>
            </a:fld>
            <a:endParaRPr lang="en-US"/>
          </a:p>
        </p:txBody>
      </p:sp>
      <p:sp>
        <p:nvSpPr>
          <p:cNvPr id="6" name="Footer Placeholder 5">
            <a:extLst>
              <a:ext uri="{FF2B5EF4-FFF2-40B4-BE49-F238E27FC236}">
                <a16:creationId xmlns:a16="http://schemas.microsoft.com/office/drawing/2014/main" id="{9EF89E80-6C8A-EFCF-C6C9-C3799CF6AC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DB231C-C5FF-AAC3-C803-76A003A81C21}"/>
              </a:ext>
            </a:extLst>
          </p:cNvPr>
          <p:cNvSpPr>
            <a:spLocks noGrp="1"/>
          </p:cNvSpPr>
          <p:nvPr>
            <p:ph type="sldNum" sz="quarter" idx="12"/>
          </p:nvPr>
        </p:nvSpPr>
        <p:spPr/>
        <p:txBody>
          <a:bodyPr/>
          <a:lstStyle/>
          <a:p>
            <a:fld id="{EB7FB248-D3AC-0C43-B7A8-6A2C3EA9A13E}" type="slidenum">
              <a:rPr lang="en-US" smtClean="0"/>
              <a:t>‹#›</a:t>
            </a:fld>
            <a:endParaRPr lang="en-US"/>
          </a:p>
        </p:txBody>
      </p:sp>
    </p:spTree>
    <p:extLst>
      <p:ext uri="{BB962C8B-B14F-4D97-AF65-F5344CB8AC3E}">
        <p14:creationId xmlns:p14="http://schemas.microsoft.com/office/powerpoint/2010/main" val="1070082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7B0B8-1440-7E0F-01E5-5AD9E6AB2F8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C4C1FCE-60AC-F628-1618-EB726F3755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7937EBF-2F4E-9988-ED4A-4DA449B273D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401A6F-E2F2-775F-E2C2-E6FF09521A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335EFB4-543F-1C18-0196-C7791AA31CD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53A93A6-298E-7395-68D3-2A2C386B738D}"/>
              </a:ext>
            </a:extLst>
          </p:cNvPr>
          <p:cNvSpPr>
            <a:spLocks noGrp="1"/>
          </p:cNvSpPr>
          <p:nvPr>
            <p:ph type="dt" sz="half" idx="10"/>
          </p:nvPr>
        </p:nvSpPr>
        <p:spPr/>
        <p:txBody>
          <a:bodyPr/>
          <a:lstStyle/>
          <a:p>
            <a:fld id="{5B74D2A8-6290-BE42-BB96-BCEF79C5AF3B}" type="datetimeFigureOut">
              <a:rPr lang="en-US" smtClean="0"/>
              <a:t>2/14/23</a:t>
            </a:fld>
            <a:endParaRPr lang="en-US"/>
          </a:p>
        </p:txBody>
      </p:sp>
      <p:sp>
        <p:nvSpPr>
          <p:cNvPr id="8" name="Footer Placeholder 7">
            <a:extLst>
              <a:ext uri="{FF2B5EF4-FFF2-40B4-BE49-F238E27FC236}">
                <a16:creationId xmlns:a16="http://schemas.microsoft.com/office/drawing/2014/main" id="{2420D4D3-588F-F3A0-2251-A4D7AEF95C1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8F9AD09-5752-25C8-7FA9-A9D0DAD07FE8}"/>
              </a:ext>
            </a:extLst>
          </p:cNvPr>
          <p:cNvSpPr>
            <a:spLocks noGrp="1"/>
          </p:cNvSpPr>
          <p:nvPr>
            <p:ph type="sldNum" sz="quarter" idx="12"/>
          </p:nvPr>
        </p:nvSpPr>
        <p:spPr/>
        <p:txBody>
          <a:bodyPr/>
          <a:lstStyle/>
          <a:p>
            <a:fld id="{EB7FB248-D3AC-0C43-B7A8-6A2C3EA9A13E}" type="slidenum">
              <a:rPr lang="en-US" smtClean="0"/>
              <a:t>‹#›</a:t>
            </a:fld>
            <a:endParaRPr lang="en-US"/>
          </a:p>
        </p:txBody>
      </p:sp>
    </p:spTree>
    <p:extLst>
      <p:ext uri="{BB962C8B-B14F-4D97-AF65-F5344CB8AC3E}">
        <p14:creationId xmlns:p14="http://schemas.microsoft.com/office/powerpoint/2010/main" val="310590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0B5C-46E7-F2D4-0F03-AD1BFA9E724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A1BA51B-B4B0-F332-B0FB-3B0C5DDCA85E}"/>
              </a:ext>
            </a:extLst>
          </p:cNvPr>
          <p:cNvSpPr>
            <a:spLocks noGrp="1"/>
          </p:cNvSpPr>
          <p:nvPr>
            <p:ph type="dt" sz="half" idx="10"/>
          </p:nvPr>
        </p:nvSpPr>
        <p:spPr/>
        <p:txBody>
          <a:bodyPr/>
          <a:lstStyle/>
          <a:p>
            <a:fld id="{5B74D2A8-6290-BE42-BB96-BCEF79C5AF3B}" type="datetimeFigureOut">
              <a:rPr lang="en-US" smtClean="0"/>
              <a:t>2/14/23</a:t>
            </a:fld>
            <a:endParaRPr lang="en-US"/>
          </a:p>
        </p:txBody>
      </p:sp>
      <p:sp>
        <p:nvSpPr>
          <p:cNvPr id="4" name="Footer Placeholder 3">
            <a:extLst>
              <a:ext uri="{FF2B5EF4-FFF2-40B4-BE49-F238E27FC236}">
                <a16:creationId xmlns:a16="http://schemas.microsoft.com/office/drawing/2014/main" id="{4D5883C2-1463-0E5D-4BF2-E5AAE33798D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BB0611C-B38A-BA62-B1F9-FB078E2B2B11}"/>
              </a:ext>
            </a:extLst>
          </p:cNvPr>
          <p:cNvSpPr>
            <a:spLocks noGrp="1"/>
          </p:cNvSpPr>
          <p:nvPr>
            <p:ph type="sldNum" sz="quarter" idx="12"/>
          </p:nvPr>
        </p:nvSpPr>
        <p:spPr/>
        <p:txBody>
          <a:bodyPr/>
          <a:lstStyle/>
          <a:p>
            <a:fld id="{EB7FB248-D3AC-0C43-B7A8-6A2C3EA9A13E}" type="slidenum">
              <a:rPr lang="en-US" smtClean="0"/>
              <a:t>‹#›</a:t>
            </a:fld>
            <a:endParaRPr lang="en-US"/>
          </a:p>
        </p:txBody>
      </p:sp>
    </p:spTree>
    <p:extLst>
      <p:ext uri="{BB962C8B-B14F-4D97-AF65-F5344CB8AC3E}">
        <p14:creationId xmlns:p14="http://schemas.microsoft.com/office/powerpoint/2010/main" val="23822476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C8F563-A474-04C6-C1B5-46E0E87C9B22}"/>
              </a:ext>
            </a:extLst>
          </p:cNvPr>
          <p:cNvSpPr>
            <a:spLocks noGrp="1"/>
          </p:cNvSpPr>
          <p:nvPr>
            <p:ph type="dt" sz="half" idx="10"/>
          </p:nvPr>
        </p:nvSpPr>
        <p:spPr/>
        <p:txBody>
          <a:bodyPr/>
          <a:lstStyle/>
          <a:p>
            <a:fld id="{5B74D2A8-6290-BE42-BB96-BCEF79C5AF3B}" type="datetimeFigureOut">
              <a:rPr lang="en-US" smtClean="0"/>
              <a:t>2/14/23</a:t>
            </a:fld>
            <a:endParaRPr lang="en-US"/>
          </a:p>
        </p:txBody>
      </p:sp>
      <p:sp>
        <p:nvSpPr>
          <p:cNvPr id="3" name="Footer Placeholder 2">
            <a:extLst>
              <a:ext uri="{FF2B5EF4-FFF2-40B4-BE49-F238E27FC236}">
                <a16:creationId xmlns:a16="http://schemas.microsoft.com/office/drawing/2014/main" id="{F9F3A9BC-59A4-3A6E-03B5-A5CC374A1D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92428DA-2F27-6FF7-1C7E-26C04DD95131}"/>
              </a:ext>
            </a:extLst>
          </p:cNvPr>
          <p:cNvSpPr>
            <a:spLocks noGrp="1"/>
          </p:cNvSpPr>
          <p:nvPr>
            <p:ph type="sldNum" sz="quarter" idx="12"/>
          </p:nvPr>
        </p:nvSpPr>
        <p:spPr/>
        <p:txBody>
          <a:bodyPr/>
          <a:lstStyle/>
          <a:p>
            <a:fld id="{EB7FB248-D3AC-0C43-B7A8-6A2C3EA9A13E}" type="slidenum">
              <a:rPr lang="en-US" smtClean="0"/>
              <a:t>‹#›</a:t>
            </a:fld>
            <a:endParaRPr lang="en-US"/>
          </a:p>
        </p:txBody>
      </p:sp>
    </p:spTree>
    <p:extLst>
      <p:ext uri="{BB962C8B-B14F-4D97-AF65-F5344CB8AC3E}">
        <p14:creationId xmlns:p14="http://schemas.microsoft.com/office/powerpoint/2010/main" val="25955639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1F3B2-FD76-550C-55BE-EF8B249A29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25AE9B5-2C85-C24F-3D88-B41B7DDB88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ED3D04F-2980-93B6-4410-F162550308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5A5A5C-2000-20AB-9942-737DE0D72B0E}"/>
              </a:ext>
            </a:extLst>
          </p:cNvPr>
          <p:cNvSpPr>
            <a:spLocks noGrp="1"/>
          </p:cNvSpPr>
          <p:nvPr>
            <p:ph type="dt" sz="half" idx="10"/>
          </p:nvPr>
        </p:nvSpPr>
        <p:spPr/>
        <p:txBody>
          <a:bodyPr/>
          <a:lstStyle/>
          <a:p>
            <a:fld id="{5B74D2A8-6290-BE42-BB96-BCEF79C5AF3B}" type="datetimeFigureOut">
              <a:rPr lang="en-US" smtClean="0"/>
              <a:t>2/14/23</a:t>
            </a:fld>
            <a:endParaRPr lang="en-US"/>
          </a:p>
        </p:txBody>
      </p:sp>
      <p:sp>
        <p:nvSpPr>
          <p:cNvPr id="6" name="Footer Placeholder 5">
            <a:extLst>
              <a:ext uri="{FF2B5EF4-FFF2-40B4-BE49-F238E27FC236}">
                <a16:creationId xmlns:a16="http://schemas.microsoft.com/office/drawing/2014/main" id="{F15CF610-D959-1D74-E79A-1885478793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377D88-2DEB-A409-612E-6AA475199441}"/>
              </a:ext>
            </a:extLst>
          </p:cNvPr>
          <p:cNvSpPr>
            <a:spLocks noGrp="1"/>
          </p:cNvSpPr>
          <p:nvPr>
            <p:ph type="sldNum" sz="quarter" idx="12"/>
          </p:nvPr>
        </p:nvSpPr>
        <p:spPr/>
        <p:txBody>
          <a:bodyPr/>
          <a:lstStyle/>
          <a:p>
            <a:fld id="{EB7FB248-D3AC-0C43-B7A8-6A2C3EA9A13E}" type="slidenum">
              <a:rPr lang="en-US" smtClean="0"/>
              <a:t>‹#›</a:t>
            </a:fld>
            <a:endParaRPr lang="en-US"/>
          </a:p>
        </p:txBody>
      </p:sp>
    </p:spTree>
    <p:extLst>
      <p:ext uri="{BB962C8B-B14F-4D97-AF65-F5344CB8AC3E}">
        <p14:creationId xmlns:p14="http://schemas.microsoft.com/office/powerpoint/2010/main" val="24982319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E7440-CA1B-3739-44AE-F1093989CD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AB71C78-FB62-1B9E-A4BD-BF70042677D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50CEA3F-5484-B474-87A7-592D6F4624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8021BA5-3E70-4B3B-4E65-05830C2DC6B8}"/>
              </a:ext>
            </a:extLst>
          </p:cNvPr>
          <p:cNvSpPr>
            <a:spLocks noGrp="1"/>
          </p:cNvSpPr>
          <p:nvPr>
            <p:ph type="dt" sz="half" idx="10"/>
          </p:nvPr>
        </p:nvSpPr>
        <p:spPr/>
        <p:txBody>
          <a:bodyPr/>
          <a:lstStyle/>
          <a:p>
            <a:fld id="{5B74D2A8-6290-BE42-BB96-BCEF79C5AF3B}" type="datetimeFigureOut">
              <a:rPr lang="en-US" smtClean="0"/>
              <a:t>2/14/23</a:t>
            </a:fld>
            <a:endParaRPr lang="en-US"/>
          </a:p>
        </p:txBody>
      </p:sp>
      <p:sp>
        <p:nvSpPr>
          <p:cNvPr id="6" name="Footer Placeholder 5">
            <a:extLst>
              <a:ext uri="{FF2B5EF4-FFF2-40B4-BE49-F238E27FC236}">
                <a16:creationId xmlns:a16="http://schemas.microsoft.com/office/drawing/2014/main" id="{7C5D59BE-2CBB-AF6F-918F-63F88CB95A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A7EFE31-1BC1-8C85-6A02-D88BA58A799C}"/>
              </a:ext>
            </a:extLst>
          </p:cNvPr>
          <p:cNvSpPr>
            <a:spLocks noGrp="1"/>
          </p:cNvSpPr>
          <p:nvPr>
            <p:ph type="sldNum" sz="quarter" idx="12"/>
          </p:nvPr>
        </p:nvSpPr>
        <p:spPr/>
        <p:txBody>
          <a:bodyPr/>
          <a:lstStyle/>
          <a:p>
            <a:fld id="{EB7FB248-D3AC-0C43-B7A8-6A2C3EA9A13E}" type="slidenum">
              <a:rPr lang="en-US" smtClean="0"/>
              <a:t>‹#›</a:t>
            </a:fld>
            <a:endParaRPr lang="en-US"/>
          </a:p>
        </p:txBody>
      </p:sp>
    </p:spTree>
    <p:extLst>
      <p:ext uri="{BB962C8B-B14F-4D97-AF65-F5344CB8AC3E}">
        <p14:creationId xmlns:p14="http://schemas.microsoft.com/office/powerpoint/2010/main" val="3383899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9D510C-E46E-CB17-0567-5F482DE445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379D559-C912-1263-6857-5AE678E7A9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F88986-9BFC-E335-7546-74E211D2979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74D2A8-6290-BE42-BB96-BCEF79C5AF3B}" type="datetimeFigureOut">
              <a:rPr lang="en-US" smtClean="0"/>
              <a:t>2/14/23</a:t>
            </a:fld>
            <a:endParaRPr lang="en-US"/>
          </a:p>
        </p:txBody>
      </p:sp>
      <p:sp>
        <p:nvSpPr>
          <p:cNvPr id="5" name="Footer Placeholder 4">
            <a:extLst>
              <a:ext uri="{FF2B5EF4-FFF2-40B4-BE49-F238E27FC236}">
                <a16:creationId xmlns:a16="http://schemas.microsoft.com/office/drawing/2014/main" id="{C2F92118-73FD-6CC6-F00A-0989DA0BDF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F10B2BF-E819-85D9-BB27-D8F2FEC8F2C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7FB248-D3AC-0C43-B7A8-6A2C3EA9A13E}" type="slidenum">
              <a:rPr lang="en-US" smtClean="0"/>
              <a:t>‹#›</a:t>
            </a:fld>
            <a:endParaRPr lang="en-US"/>
          </a:p>
        </p:txBody>
      </p:sp>
    </p:spTree>
    <p:extLst>
      <p:ext uri="{BB962C8B-B14F-4D97-AF65-F5344CB8AC3E}">
        <p14:creationId xmlns:p14="http://schemas.microsoft.com/office/powerpoint/2010/main" val="32472818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hyperlink" Target="http://creativecommons.org/licenses/by-nc/4.0/?ref=chooser-v1" TargetMode="Externa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hyperlink" Target="https://www.linkedin.com/in/emilyloker/" TargetMode="External"/><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xml"/><Relationship Id="rId7" Type="http://schemas.openxmlformats.org/officeDocument/2006/relationships/hyperlink" Target="https://egrove.olemiss.edu/hon_thesis/1353" TargetMode="Externa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hyperlink" Target="https://doi.org/10.1007/s11186-021-09460-2" TargetMode="External"/><Relationship Id="rId5" Type="http://schemas.openxmlformats.org/officeDocument/2006/relationships/hyperlink" Target="https://creativecommons.org/licenses/by/4.0/" TargetMode="External"/><Relationship Id="rId4" Type="http://schemas.openxmlformats.org/officeDocument/2006/relationships/hyperlink" Target="https://opentextbooks.library.arizona.edu/hrsm/chapter/ch-6-activis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22B21E-B2B9-4C72-9A71-C87EFD1374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EB7D2A2-F448-44D4-938C-DC84CBCB3B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441258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871AEA07-1E14-44B4-8E55-64EF049CD6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551962"/>
            <a:ext cx="10999072" cy="4618549"/>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834A8B-3528-502E-0E53-67A596D93EA8}"/>
              </a:ext>
            </a:extLst>
          </p:cNvPr>
          <p:cNvSpPr>
            <a:spLocks noGrp="1"/>
          </p:cNvSpPr>
          <p:nvPr>
            <p:ph type="ctrTitle"/>
          </p:nvPr>
        </p:nvSpPr>
        <p:spPr>
          <a:xfrm>
            <a:off x="1524000" y="1293338"/>
            <a:ext cx="9144000" cy="3274592"/>
          </a:xfrm>
        </p:spPr>
        <p:txBody>
          <a:bodyPr anchor="ctr">
            <a:normAutofit/>
          </a:bodyPr>
          <a:lstStyle/>
          <a:p>
            <a:r>
              <a:rPr lang="en-US" sz="7200"/>
              <a:t>Enacting Social Movements</a:t>
            </a:r>
          </a:p>
        </p:txBody>
      </p:sp>
      <p:sp>
        <p:nvSpPr>
          <p:cNvPr id="3" name="Subtitle 2">
            <a:extLst>
              <a:ext uri="{FF2B5EF4-FFF2-40B4-BE49-F238E27FC236}">
                <a16:creationId xmlns:a16="http://schemas.microsoft.com/office/drawing/2014/main" id="{7D75C4DE-F718-4895-76A5-4A85614AC5B8}"/>
              </a:ext>
            </a:extLst>
          </p:cNvPr>
          <p:cNvSpPr>
            <a:spLocks noGrp="1"/>
          </p:cNvSpPr>
          <p:nvPr>
            <p:ph type="subTitle" idx="1"/>
          </p:nvPr>
        </p:nvSpPr>
        <p:spPr>
          <a:xfrm>
            <a:off x="1524000" y="5514052"/>
            <a:ext cx="9144000" cy="651910"/>
          </a:xfrm>
        </p:spPr>
        <p:txBody>
          <a:bodyPr anchor="ctr">
            <a:normAutofit/>
          </a:bodyPr>
          <a:lstStyle/>
          <a:p>
            <a:endParaRPr lang="en-US" dirty="0"/>
          </a:p>
        </p:txBody>
      </p:sp>
      <p:cxnSp>
        <p:nvCxnSpPr>
          <p:cNvPr id="14" name="Straight Connector 13">
            <a:extLst>
              <a:ext uri="{FF2B5EF4-FFF2-40B4-BE49-F238E27FC236}">
                <a16:creationId xmlns:a16="http://schemas.microsoft.com/office/drawing/2014/main" id="{F7C8EA93-3210-4C62-99E9-153C275E3A8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96464" y="6354708"/>
            <a:ext cx="11000232" cy="0"/>
          </a:xfrm>
          <a:prstGeom prst="line">
            <a:avLst/>
          </a:prstGeom>
          <a:ln w="1016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4" name="Audio 3">
            <a:hlinkClick r:id="" action="ppaction://media"/>
            <a:extLst>
              <a:ext uri="{FF2B5EF4-FFF2-40B4-BE49-F238E27FC236}">
                <a16:creationId xmlns:a16="http://schemas.microsoft.com/office/drawing/2014/main" id="{009A3DE6-2AF6-6A49-892B-B70C123D105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
        <p:nvSpPr>
          <p:cNvPr id="6" name="TextBox 5">
            <a:extLst>
              <a:ext uri="{FF2B5EF4-FFF2-40B4-BE49-F238E27FC236}">
                <a16:creationId xmlns:a16="http://schemas.microsoft.com/office/drawing/2014/main" id="{2CE52721-3812-76C5-C049-7CA193A37AEE}"/>
              </a:ext>
            </a:extLst>
          </p:cNvPr>
          <p:cNvSpPr txBox="1"/>
          <p:nvPr/>
        </p:nvSpPr>
        <p:spPr>
          <a:xfrm>
            <a:off x="234513" y="5569756"/>
            <a:ext cx="10433487" cy="369332"/>
          </a:xfrm>
          <a:prstGeom prst="rect">
            <a:avLst/>
          </a:prstGeom>
          <a:noFill/>
        </p:spPr>
        <p:txBody>
          <a:bodyPr wrap="square">
            <a:spAutoFit/>
          </a:bodyPr>
          <a:lstStyle/>
          <a:p>
            <a:pPr algn="l">
              <a:lnSpc>
                <a:spcPct val="100000"/>
              </a:lnSpc>
              <a:buFontTx/>
              <a:buNone/>
            </a:pPr>
            <a:r>
              <a:rPr lang="en-US" altLang="en-US" sz="1800" dirty="0">
                <a:solidFill>
                  <a:srgbClr val="444444"/>
                </a:solidFill>
                <a:latin typeface="Helvetica Neue" panose="02000503000000020004" pitchFamily="2" charset="0"/>
              </a:rPr>
              <a:t>Social Movements © 2023 by </a:t>
            </a:r>
            <a:r>
              <a:rPr lang="en-US" altLang="en-US" sz="1800" u="sng" dirty="0">
                <a:solidFill>
                  <a:srgbClr val="444444"/>
                </a:solidFill>
                <a:latin typeface="Helvetica Neue" panose="02000503000000020004" pitchFamily="2" charset="0"/>
                <a:hlinkClick r:id="rId6"/>
              </a:rPr>
              <a:t>Emily Loker</a:t>
            </a:r>
            <a:r>
              <a:rPr lang="en-US" altLang="en-US" sz="1800" u="sng" dirty="0">
                <a:solidFill>
                  <a:srgbClr val="444444"/>
                </a:solidFill>
                <a:latin typeface="Helvetica Neue" panose="02000503000000020004" pitchFamily="2" charset="0"/>
              </a:rPr>
              <a:t> </a:t>
            </a:r>
            <a:r>
              <a:rPr lang="en-US" altLang="en-US" sz="1800" dirty="0">
                <a:solidFill>
                  <a:srgbClr val="444444"/>
                </a:solidFill>
                <a:latin typeface="Helvetica Neue" panose="02000503000000020004" pitchFamily="2" charset="0"/>
              </a:rPr>
              <a:t>is licensed under </a:t>
            </a:r>
            <a:r>
              <a:rPr lang="en-US" altLang="en-US" sz="1800" u="sng" dirty="0">
                <a:solidFill>
                  <a:srgbClr val="444444"/>
                </a:solidFill>
                <a:latin typeface="Helvetica Neue" panose="02000503000000020004" pitchFamily="2" charset="0"/>
                <a:hlinkClick r:id="rId7"/>
              </a:rPr>
              <a:t>CC BY-NC 4.0</a:t>
            </a:r>
            <a:r>
              <a:rPr lang="en-US" altLang="en-US" sz="1800" dirty="0">
                <a:solidFill>
                  <a:srgbClr val="444444"/>
                </a:solidFill>
                <a:latin typeface="Helvetica Neue" panose="02000503000000020004" pitchFamily="2" charset="0"/>
              </a:rPr>
              <a:t>, unless otherwise noted</a:t>
            </a:r>
            <a:endParaRPr lang="en-US" altLang="en-US" sz="1200" dirty="0"/>
          </a:p>
        </p:txBody>
      </p:sp>
    </p:spTree>
    <p:extLst>
      <p:ext uri="{BB962C8B-B14F-4D97-AF65-F5344CB8AC3E}">
        <p14:creationId xmlns:p14="http://schemas.microsoft.com/office/powerpoint/2010/main" val="1284397818"/>
      </p:ext>
    </p:extLst>
  </p:cSld>
  <p:clrMapOvr>
    <a:masterClrMapping/>
  </p:clrMapOvr>
  <mc:AlternateContent xmlns:mc="http://schemas.openxmlformats.org/markup-compatibility/2006" xmlns:p14="http://schemas.microsoft.com/office/powerpoint/2010/main">
    <mc:Choice Requires="p14">
      <p:transition spd="slow" p14:dur="2000" advTm="20170"/>
    </mc:Choice>
    <mc:Fallback xmlns="">
      <p:transition spd="slow" advTm="201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B3718-D993-99AF-8776-23BB4F987D56}"/>
              </a:ext>
            </a:extLst>
          </p:cNvPr>
          <p:cNvSpPr>
            <a:spLocks noGrp="1"/>
          </p:cNvSpPr>
          <p:nvPr>
            <p:ph type="title"/>
          </p:nvPr>
        </p:nvSpPr>
        <p:spPr>
          <a:xfrm>
            <a:off x="1653363" y="365760"/>
            <a:ext cx="9367203" cy="1188720"/>
          </a:xfrm>
        </p:spPr>
        <p:txBody>
          <a:bodyPr>
            <a:normAutofit/>
          </a:bodyPr>
          <a:lstStyle/>
          <a:p>
            <a:r>
              <a:rPr lang="en-US" dirty="0"/>
              <a:t>Social Movements and Social Media</a:t>
            </a:r>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6B5EF941-6C6F-E02C-483A-9009B590A565}"/>
              </a:ext>
            </a:extLst>
          </p:cNvPr>
          <p:cNvSpPr>
            <a:spLocks noGrp="1"/>
          </p:cNvSpPr>
          <p:nvPr>
            <p:ph idx="1"/>
          </p:nvPr>
        </p:nvSpPr>
        <p:spPr>
          <a:xfrm>
            <a:off x="1653363" y="2176272"/>
            <a:ext cx="9367204" cy="4041648"/>
          </a:xfrm>
        </p:spPr>
        <p:txBody>
          <a:bodyPr anchor="t">
            <a:normAutofit/>
          </a:bodyPr>
          <a:lstStyle/>
          <a:p>
            <a:r>
              <a:rPr lang="en-US" sz="2400"/>
              <a:t>Five strategies deployed by creative online activist movements (Daly, 2021)</a:t>
            </a:r>
          </a:p>
          <a:p>
            <a:pPr marL="457200" lvl="1" indent="0">
              <a:buNone/>
            </a:pPr>
            <a:r>
              <a:rPr lang="en-US" dirty="0"/>
              <a:t>1. Speed</a:t>
            </a:r>
          </a:p>
          <a:p>
            <a:pPr marL="457200" lvl="1" indent="0">
              <a:buNone/>
            </a:pPr>
            <a:r>
              <a:rPr lang="en-US" dirty="0"/>
              <a:t>2. Visuals</a:t>
            </a:r>
          </a:p>
          <a:p>
            <a:pPr marL="457200" lvl="1" indent="0">
              <a:buNone/>
            </a:pPr>
            <a:r>
              <a:rPr lang="en-US" dirty="0"/>
              <a:t>3. Performances</a:t>
            </a:r>
          </a:p>
          <a:p>
            <a:pPr marL="457200" lvl="1" indent="0">
              <a:buNone/>
            </a:pPr>
            <a:r>
              <a:rPr lang="en-US" dirty="0"/>
              <a:t>4. Inclusiveness</a:t>
            </a:r>
          </a:p>
          <a:p>
            <a:pPr marL="457200" lvl="1" indent="0">
              <a:buNone/>
            </a:pPr>
            <a:r>
              <a:rPr lang="en-US" dirty="0"/>
              <a:t>5. Masked Leadership</a:t>
            </a:r>
          </a:p>
        </p:txBody>
      </p:sp>
      <p:pic>
        <p:nvPicPr>
          <p:cNvPr id="5" name="Audio 4">
            <a:hlinkClick r:id="" action="ppaction://media"/>
            <a:extLst>
              <a:ext uri="{FF2B5EF4-FFF2-40B4-BE49-F238E27FC236}">
                <a16:creationId xmlns:a16="http://schemas.microsoft.com/office/drawing/2014/main" id="{FA629D8C-346B-6E46-3784-5F3A6ECEEF7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0483789"/>
      </p:ext>
    </p:extLst>
  </p:cSld>
  <p:clrMapOvr>
    <a:masterClrMapping/>
  </p:clrMapOvr>
  <mc:AlternateContent xmlns:mc="http://schemas.openxmlformats.org/markup-compatibility/2006" xmlns:p14="http://schemas.microsoft.com/office/powerpoint/2010/main">
    <mc:Choice Requires="p14">
      <p:transition spd="slow" p14:dur="2000" advTm="376490"/>
    </mc:Choice>
    <mc:Fallback xmlns="">
      <p:transition spd="slow" advTm="3764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DEB43-F6DF-EB55-FF10-2E2D2AC9F415}"/>
              </a:ext>
            </a:extLst>
          </p:cNvPr>
          <p:cNvSpPr>
            <a:spLocks noGrp="1"/>
          </p:cNvSpPr>
          <p:nvPr>
            <p:ph type="title"/>
          </p:nvPr>
        </p:nvSpPr>
        <p:spPr>
          <a:xfrm>
            <a:off x="1653363" y="365760"/>
            <a:ext cx="9367203" cy="1188720"/>
          </a:xfrm>
        </p:spPr>
        <p:txBody>
          <a:bodyPr>
            <a:normAutofit/>
          </a:bodyPr>
          <a:lstStyle/>
          <a:p>
            <a:r>
              <a:rPr lang="en-US" dirty="0"/>
              <a:t>Movement success</a:t>
            </a:r>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B204CB96-9E10-F844-D208-718B78D1326B}"/>
              </a:ext>
            </a:extLst>
          </p:cNvPr>
          <p:cNvSpPr>
            <a:spLocks noGrp="1"/>
          </p:cNvSpPr>
          <p:nvPr>
            <p:ph idx="1"/>
          </p:nvPr>
        </p:nvSpPr>
        <p:spPr>
          <a:xfrm>
            <a:off x="1653363" y="2176272"/>
            <a:ext cx="9367204" cy="4041648"/>
          </a:xfrm>
        </p:spPr>
        <p:txBody>
          <a:bodyPr anchor="t">
            <a:normAutofit/>
          </a:bodyPr>
          <a:lstStyle/>
          <a:p>
            <a:r>
              <a:rPr lang="en-US" sz="2400"/>
              <a:t>Can be defined in numerous way</a:t>
            </a:r>
          </a:p>
          <a:p>
            <a:r>
              <a:rPr lang="en-US" sz="2400"/>
              <a:t>Used to be thought of in terms of winning specific benefits for groups</a:t>
            </a:r>
          </a:p>
          <a:p>
            <a:r>
              <a:rPr lang="en-US" sz="2400"/>
              <a:t>Now looked at by scholars more as how the movement(s) have contributed to political changes or beliefs (Amenta et al, 2010)</a:t>
            </a:r>
          </a:p>
          <a:p>
            <a:r>
              <a:rPr lang="en-US" sz="2400"/>
              <a:t>Useem &amp; Goldstone (2022) argue for looking at the whole “field”</a:t>
            </a:r>
          </a:p>
          <a:p>
            <a:endParaRPr lang="en-US" sz="2400"/>
          </a:p>
        </p:txBody>
      </p:sp>
      <p:pic>
        <p:nvPicPr>
          <p:cNvPr id="4" name="Audio 3">
            <a:hlinkClick r:id="" action="ppaction://media"/>
            <a:extLst>
              <a:ext uri="{FF2B5EF4-FFF2-40B4-BE49-F238E27FC236}">
                <a16:creationId xmlns:a16="http://schemas.microsoft.com/office/drawing/2014/main" id="{EFCD16A3-8210-2D39-D01E-9AFA9AFD5C4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07592266"/>
      </p:ext>
    </p:extLst>
  </p:cSld>
  <p:clrMapOvr>
    <a:masterClrMapping/>
  </p:clrMapOvr>
  <mc:AlternateContent xmlns:mc="http://schemas.openxmlformats.org/markup-compatibility/2006" xmlns:p14="http://schemas.microsoft.com/office/powerpoint/2010/main">
    <mc:Choice Requires="p14">
      <p:transition spd="slow" p14:dur="2000" advTm="153269"/>
    </mc:Choice>
    <mc:Fallback xmlns="">
      <p:transition spd="slow" advTm="1532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642E5-F559-84A5-E804-8CA2144F9866}"/>
              </a:ext>
            </a:extLst>
          </p:cNvPr>
          <p:cNvSpPr>
            <a:spLocks noGrp="1"/>
          </p:cNvSpPr>
          <p:nvPr>
            <p:ph type="title"/>
          </p:nvPr>
        </p:nvSpPr>
        <p:spPr>
          <a:xfrm>
            <a:off x="1653363" y="365760"/>
            <a:ext cx="9367203" cy="1188720"/>
          </a:xfrm>
        </p:spPr>
        <p:txBody>
          <a:bodyPr>
            <a:normAutofit fontScale="90000"/>
          </a:bodyPr>
          <a:lstStyle/>
          <a:p>
            <a:r>
              <a:rPr lang="en-US" dirty="0"/>
              <a:t>Movement Success: Social movement fields</a:t>
            </a:r>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2D814C35-6DE3-731B-024E-47D4FD112D6C}"/>
              </a:ext>
            </a:extLst>
          </p:cNvPr>
          <p:cNvSpPr>
            <a:spLocks noGrp="1"/>
          </p:cNvSpPr>
          <p:nvPr>
            <p:ph idx="1"/>
          </p:nvPr>
        </p:nvSpPr>
        <p:spPr>
          <a:xfrm>
            <a:off x="1653363" y="2176272"/>
            <a:ext cx="9367204" cy="4041648"/>
          </a:xfrm>
        </p:spPr>
        <p:txBody>
          <a:bodyPr anchor="t">
            <a:normAutofit/>
          </a:bodyPr>
          <a:lstStyle/>
          <a:p>
            <a:r>
              <a:rPr lang="en-US" sz="2400"/>
              <a:t>Success, as argued by Useem and Goldstone (2022), is more likely if actions are ”framed to attract support from a variety of actors in the social movement field—potential allies, counter-movements, the public, and multiple actors in positions of authority—and shift the field alignment by creative a stable new consensus among multiple key actors, such that the movement and its goals become embedded in the new status quo, then success is likely to last” (p. 33)</a:t>
            </a:r>
          </a:p>
        </p:txBody>
      </p:sp>
      <p:pic>
        <p:nvPicPr>
          <p:cNvPr id="4" name="Audio 3">
            <a:hlinkClick r:id="" action="ppaction://media"/>
            <a:extLst>
              <a:ext uri="{FF2B5EF4-FFF2-40B4-BE49-F238E27FC236}">
                <a16:creationId xmlns:a16="http://schemas.microsoft.com/office/drawing/2014/main" id="{888B2B79-BD7A-EC57-7761-FE5FC729C3A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5219904"/>
      </p:ext>
    </p:extLst>
  </p:cSld>
  <p:clrMapOvr>
    <a:masterClrMapping/>
  </p:clrMapOvr>
  <mc:AlternateContent xmlns:mc="http://schemas.openxmlformats.org/markup-compatibility/2006" xmlns:p14="http://schemas.microsoft.com/office/powerpoint/2010/main">
    <mc:Choice Requires="p14">
      <p:transition spd="slow" p14:dur="2000" advTm="321301"/>
    </mc:Choice>
    <mc:Fallback xmlns="">
      <p:transition spd="slow" advTm="3213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C3664-CA49-04D5-C378-5F589C0B0FA5}"/>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86EC0469-3B74-380D-603D-7827348C11AD}"/>
              </a:ext>
            </a:extLst>
          </p:cNvPr>
          <p:cNvSpPr>
            <a:spLocks noGrp="1"/>
          </p:cNvSpPr>
          <p:nvPr>
            <p:ph idx="1"/>
          </p:nvPr>
        </p:nvSpPr>
        <p:spPr/>
        <p:txBody>
          <a:bodyPr>
            <a:normAutofit fontScale="92500" lnSpcReduction="20000"/>
          </a:bodyPr>
          <a:lstStyle/>
          <a:p>
            <a:r>
              <a:rPr lang="en-US" i="1" dirty="0" err="1">
                <a:effectLst/>
              </a:rPr>
              <a:t>Amenta</a:t>
            </a:r>
            <a:r>
              <a:rPr lang="en-US" i="1" dirty="0">
                <a:effectLst/>
              </a:rPr>
              <a:t>, E., Caren, N., </a:t>
            </a:r>
            <a:r>
              <a:rPr lang="en-US" i="1" dirty="0" err="1">
                <a:effectLst/>
              </a:rPr>
              <a:t>Chiarelo</a:t>
            </a:r>
            <a:r>
              <a:rPr lang="en-US" i="1" dirty="0">
                <a:effectLst/>
              </a:rPr>
              <a:t>, E., &amp; </a:t>
            </a:r>
            <a:r>
              <a:rPr lang="en-US" i="1" dirty="0" err="1">
                <a:effectLst/>
              </a:rPr>
              <a:t>Su</a:t>
            </a:r>
            <a:r>
              <a:rPr lang="en-US" i="1" dirty="0">
                <a:effectLst/>
              </a:rPr>
              <a:t>, Y. (2010). The political consequences of social movements. Annual Review of Sociology, 36, 287–307.</a:t>
            </a:r>
          </a:p>
          <a:p>
            <a:r>
              <a:rPr lang="en-US" b="0" i="0" dirty="0">
                <a:solidFill>
                  <a:srgbClr val="444444"/>
                </a:solidFill>
                <a:effectLst/>
              </a:rPr>
              <a:t>Daly, D. (2021). </a:t>
            </a:r>
            <a:r>
              <a:rPr lang="en-US" b="0" i="0" u="sng" dirty="0">
                <a:effectLst/>
                <a:hlinkClick r:id="rId4"/>
              </a:rPr>
              <a:t>Activism Links to an external site.</a:t>
            </a:r>
            <a:r>
              <a:rPr lang="en-US" b="0" i="0" dirty="0">
                <a:solidFill>
                  <a:srgbClr val="444444"/>
                </a:solidFill>
                <a:effectLst/>
              </a:rPr>
              <a:t>. In Humans R Social Media. University of Arizona. This book is published under </a:t>
            </a:r>
            <a:r>
              <a:rPr lang="en-US" b="0" i="0" u="sng" dirty="0">
                <a:effectLst/>
                <a:hlinkClick r:id="rId5"/>
              </a:rPr>
              <a:t>CCBY 4.0</a:t>
            </a:r>
            <a:endParaRPr lang="en-US" b="0" i="1" u="sng" dirty="0"/>
          </a:p>
          <a:p>
            <a:r>
              <a:rPr lang="en-US" b="0" i="0" dirty="0">
                <a:solidFill>
                  <a:srgbClr val="444444"/>
                </a:solidFill>
                <a:effectLst/>
              </a:rPr>
              <a:t>Useem, B., Goldstone, J.A. The paradox of victory: social movement fields, adverse outcomes, and social movement success. Theory and Sociology 51, 31–60 (2022). </a:t>
            </a:r>
            <a:r>
              <a:rPr lang="en-US" b="0" i="0" u="sng" dirty="0">
                <a:effectLst/>
                <a:hlinkClick r:id="rId6"/>
              </a:rPr>
              <a:t>https://doi.org/10.1007/s11186-021-09460-2 Links to an external </a:t>
            </a:r>
            <a:r>
              <a:rPr lang="en-US" b="0" i="0" u="sng" dirty="0" err="1">
                <a:effectLst/>
                <a:hlinkClick r:id="rId6"/>
              </a:rPr>
              <a:t>site.</a:t>
            </a:r>
            <a:r>
              <a:rPr lang="en-US" b="0" i="0" dirty="0" err="1">
                <a:solidFill>
                  <a:srgbClr val="444444"/>
                </a:solidFill>
                <a:effectLst/>
              </a:rPr>
              <a:t>This</a:t>
            </a:r>
            <a:r>
              <a:rPr lang="en-US" b="0" i="0" dirty="0">
                <a:solidFill>
                  <a:srgbClr val="444444"/>
                </a:solidFill>
                <a:effectLst/>
              </a:rPr>
              <a:t> article is published under </a:t>
            </a:r>
            <a:r>
              <a:rPr lang="en-US" b="0" i="0" u="sng" dirty="0">
                <a:effectLst/>
                <a:hlinkClick r:id="rId5"/>
              </a:rPr>
              <a:t>CCBY 4.0</a:t>
            </a:r>
            <a:endParaRPr lang="en-US" b="0" i="0" u="sng" dirty="0">
              <a:effectLst/>
            </a:endParaRPr>
          </a:p>
          <a:p>
            <a:r>
              <a:rPr lang="en-US" b="0" i="0" dirty="0">
                <a:solidFill>
                  <a:srgbClr val="444444"/>
                </a:solidFill>
                <a:effectLst/>
              </a:rPr>
              <a:t>White, J. (2020). "Success and Failure of Indigenous Social Movements: a Comparative Case Study of Ecuador and Chile." Honors Theses. 1353. </a:t>
            </a:r>
            <a:r>
              <a:rPr lang="en-US" b="0" i="0" u="sng" dirty="0">
                <a:solidFill>
                  <a:srgbClr val="444444"/>
                </a:solidFill>
                <a:effectLst/>
                <a:hlinkClick r:id="rId7"/>
              </a:rPr>
              <a:t>https://egrove.olemiss.edu/hon_thesis/1353 Links to an external </a:t>
            </a:r>
            <a:r>
              <a:rPr lang="en-US" b="0" i="0" u="sng" dirty="0" err="1">
                <a:solidFill>
                  <a:srgbClr val="444444"/>
                </a:solidFill>
                <a:effectLst/>
                <a:hlinkClick r:id="rId7"/>
              </a:rPr>
              <a:t>site.</a:t>
            </a:r>
            <a:r>
              <a:rPr lang="en-US" b="0" i="0" dirty="0" err="1">
                <a:solidFill>
                  <a:srgbClr val="444444"/>
                </a:solidFill>
                <a:effectLst/>
              </a:rPr>
              <a:t>This</a:t>
            </a:r>
            <a:r>
              <a:rPr lang="en-US" b="0" i="0" dirty="0">
                <a:solidFill>
                  <a:srgbClr val="444444"/>
                </a:solidFill>
                <a:effectLst/>
              </a:rPr>
              <a:t> article is published under </a:t>
            </a:r>
            <a:r>
              <a:rPr lang="en-US" b="0" i="0" u="sng" dirty="0">
                <a:effectLst/>
                <a:hlinkClick r:id="rId5"/>
              </a:rPr>
              <a:t>CCBY 4.0</a:t>
            </a:r>
            <a:endParaRPr lang="en-US" dirty="0">
              <a:effectLst/>
            </a:endParaRPr>
          </a:p>
          <a:p>
            <a:endParaRPr lang="en-US" dirty="0">
              <a:effectLst/>
              <a:latin typeface="Times" pitchFamily="2" charset="0"/>
            </a:endParaRPr>
          </a:p>
          <a:p>
            <a:endParaRPr lang="en-US" dirty="0">
              <a:effectLst/>
              <a:latin typeface="Times" pitchFamily="2" charset="0"/>
            </a:endParaRPr>
          </a:p>
          <a:p>
            <a:endParaRPr lang="en-US" dirty="0"/>
          </a:p>
        </p:txBody>
      </p:sp>
      <p:pic>
        <p:nvPicPr>
          <p:cNvPr id="4" name="Audio 3">
            <a:hlinkClick r:id="" action="ppaction://media"/>
            <a:extLst>
              <a:ext uri="{FF2B5EF4-FFF2-40B4-BE49-F238E27FC236}">
                <a16:creationId xmlns:a16="http://schemas.microsoft.com/office/drawing/2014/main" id="{ACC9DD6B-A7A6-FF14-23C2-2C80C9B4A4BD}"/>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5988030"/>
      </p:ext>
    </p:extLst>
  </p:cSld>
  <p:clrMapOvr>
    <a:masterClrMapping/>
  </p:clrMapOvr>
  <mc:AlternateContent xmlns:mc="http://schemas.openxmlformats.org/markup-compatibility/2006" xmlns:p14="http://schemas.microsoft.com/office/powerpoint/2010/main">
    <mc:Choice Requires="p14">
      <p:transition spd="slow" p14:dur="2000" advTm="7754"/>
    </mc:Choice>
    <mc:Fallback xmlns="">
      <p:transition spd="slow" advTm="77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ndara">
      <a:maj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1522</TotalTime>
  <Words>887</Words>
  <Application>Microsoft Macintosh PowerPoint</Application>
  <PresentationFormat>Widescreen</PresentationFormat>
  <Paragraphs>60</Paragraphs>
  <Slides>5</Slides>
  <Notes>4</Notes>
  <HiddenSlides>0</HiddenSlides>
  <MMClips>5</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vt:i4>
      </vt:variant>
    </vt:vector>
  </HeadingPairs>
  <TitlesOfParts>
    <vt:vector size="14" baseType="lpstr">
      <vt:lpstr>Arial</vt:lpstr>
      <vt:lpstr>Calibri</vt:lpstr>
      <vt:lpstr>Candara</vt:lpstr>
      <vt:lpstr>Courier New</vt:lpstr>
      <vt:lpstr>Helvetica Neue</vt:lpstr>
      <vt:lpstr>Lato</vt:lpstr>
      <vt:lpstr>Symbol</vt:lpstr>
      <vt:lpstr>Times</vt:lpstr>
      <vt:lpstr>Office Theme 2013 - 2022</vt:lpstr>
      <vt:lpstr>Enacting Social Movements</vt:lpstr>
      <vt:lpstr>Social Movements and Social Media</vt:lpstr>
      <vt:lpstr>Movement success</vt:lpstr>
      <vt:lpstr>Movement Success: Social movement fields</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Therese Loker</dc:creator>
  <cp:lastModifiedBy>Emily Therese Loker</cp:lastModifiedBy>
  <cp:revision>5</cp:revision>
  <dcterms:created xsi:type="dcterms:W3CDTF">2023-01-18T17:31:46Z</dcterms:created>
  <dcterms:modified xsi:type="dcterms:W3CDTF">2023-02-15T01:33:16Z</dcterms:modified>
</cp:coreProperties>
</file>