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9"/>
  </p:notesMasterIdLst>
  <p:sldIdLst>
    <p:sldId id="256" r:id="rId3"/>
    <p:sldId id="260" r:id="rId4"/>
    <p:sldId id="261" r:id="rId5"/>
    <p:sldId id="257" r:id="rId6"/>
    <p:sldId id="262" r:id="rId7"/>
    <p:sldId id="25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31"/>
    <p:restoredTop sz="73120"/>
  </p:normalViewPr>
  <p:slideViewPr>
    <p:cSldViewPr snapToGrid="0" snapToObjects="1">
      <p:cViewPr>
        <p:scale>
          <a:sx n="88" d="100"/>
          <a:sy n="88" d="100"/>
        </p:scale>
        <p:origin x="1168" y="-2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6624DD-6821-4DA4-BD84-9FEF2682FF18}" type="doc">
      <dgm:prSet loTypeId="urn:microsoft.com/office/officeart/2005/8/layout/hList1" loCatId="list" qsTypeId="urn:microsoft.com/office/officeart/2005/8/quickstyle/simple1" qsCatId="simple" csTypeId="urn:microsoft.com/office/officeart/2005/8/colors/colorful2" csCatId="colorful"/>
      <dgm:spPr/>
      <dgm:t>
        <a:bodyPr/>
        <a:lstStyle/>
        <a:p>
          <a:endParaRPr lang="en-US"/>
        </a:p>
      </dgm:t>
    </dgm:pt>
    <dgm:pt modelId="{A32A5E56-6B61-4F9B-81A6-DE07F2437F81}">
      <dgm:prSet/>
      <dgm:spPr/>
      <dgm:t>
        <a:bodyPr/>
        <a:lstStyle/>
        <a:p>
          <a:r>
            <a:rPr lang="en-US"/>
            <a:t>Many different conceptualizations</a:t>
          </a:r>
        </a:p>
      </dgm:t>
    </dgm:pt>
    <dgm:pt modelId="{48A0DB52-122D-4381-9ED3-DAE957F5D0CA}" type="parTrans" cxnId="{EA04036B-C247-4264-BF26-FF5D052EB43C}">
      <dgm:prSet/>
      <dgm:spPr/>
      <dgm:t>
        <a:bodyPr/>
        <a:lstStyle/>
        <a:p>
          <a:endParaRPr lang="en-US"/>
        </a:p>
      </dgm:t>
    </dgm:pt>
    <dgm:pt modelId="{91B4D68C-F1D3-4893-8968-4AEE1530EFDF}" type="sibTrans" cxnId="{EA04036B-C247-4264-BF26-FF5D052EB43C}">
      <dgm:prSet/>
      <dgm:spPr/>
      <dgm:t>
        <a:bodyPr/>
        <a:lstStyle/>
        <a:p>
          <a:endParaRPr lang="en-US"/>
        </a:p>
      </dgm:t>
    </dgm:pt>
    <dgm:pt modelId="{37247A50-5230-4F4C-98F7-6B7844EA831E}">
      <dgm:prSet/>
      <dgm:spPr/>
      <dgm:t>
        <a:bodyPr/>
        <a:lstStyle/>
        <a:p>
          <a:r>
            <a:rPr lang="en-US"/>
            <a:t>Tracy &amp; Robles (2013) </a:t>
          </a:r>
        </a:p>
      </dgm:t>
    </dgm:pt>
    <dgm:pt modelId="{AEECD03D-C3F8-4DE0-B137-958D0E99AA13}" type="parTrans" cxnId="{41720C80-ADB2-486E-A85F-BF350F0C0E39}">
      <dgm:prSet/>
      <dgm:spPr/>
      <dgm:t>
        <a:bodyPr/>
        <a:lstStyle/>
        <a:p>
          <a:endParaRPr lang="en-US"/>
        </a:p>
      </dgm:t>
    </dgm:pt>
    <dgm:pt modelId="{CB4963E6-45C9-4892-B70F-67D59C7CCFB0}" type="sibTrans" cxnId="{41720C80-ADB2-486E-A85F-BF350F0C0E39}">
      <dgm:prSet/>
      <dgm:spPr/>
      <dgm:t>
        <a:bodyPr/>
        <a:lstStyle/>
        <a:p>
          <a:endParaRPr lang="en-US"/>
        </a:p>
      </dgm:t>
    </dgm:pt>
    <dgm:pt modelId="{72AF2D71-23E7-4BE7-B371-940393670AFE}">
      <dgm:prSet/>
      <dgm:spPr/>
      <dgm:t>
        <a:bodyPr/>
        <a:lstStyle/>
        <a:p>
          <a:r>
            <a:rPr lang="en-US"/>
            <a:t>Master</a:t>
          </a:r>
        </a:p>
      </dgm:t>
    </dgm:pt>
    <dgm:pt modelId="{23C50A9D-7468-44D5-8EDD-7B667A7D6CCB}" type="parTrans" cxnId="{BC925BCD-5FE7-4F4D-8AF7-635AFFA98515}">
      <dgm:prSet/>
      <dgm:spPr/>
      <dgm:t>
        <a:bodyPr/>
        <a:lstStyle/>
        <a:p>
          <a:endParaRPr lang="en-US"/>
        </a:p>
      </dgm:t>
    </dgm:pt>
    <dgm:pt modelId="{5F628E90-3F85-43A4-910B-2D7802984D18}" type="sibTrans" cxnId="{BC925BCD-5FE7-4F4D-8AF7-635AFFA98515}">
      <dgm:prSet/>
      <dgm:spPr/>
      <dgm:t>
        <a:bodyPr/>
        <a:lstStyle/>
        <a:p>
          <a:endParaRPr lang="en-US"/>
        </a:p>
      </dgm:t>
    </dgm:pt>
    <dgm:pt modelId="{F2C94C1D-F0A0-4BD1-A61E-88C6FBC46F58}">
      <dgm:prSet/>
      <dgm:spPr/>
      <dgm:t>
        <a:bodyPr/>
        <a:lstStyle/>
        <a:p>
          <a:r>
            <a:rPr lang="en-US"/>
            <a:t>Interactional</a:t>
          </a:r>
        </a:p>
      </dgm:t>
    </dgm:pt>
    <dgm:pt modelId="{75B56262-9A23-48FC-9777-1E84B90E7CCE}" type="parTrans" cxnId="{1B8EF39A-7E61-43EF-B508-E1968E0B8345}">
      <dgm:prSet/>
      <dgm:spPr/>
      <dgm:t>
        <a:bodyPr/>
        <a:lstStyle/>
        <a:p>
          <a:endParaRPr lang="en-US"/>
        </a:p>
      </dgm:t>
    </dgm:pt>
    <dgm:pt modelId="{12707D62-0A4E-430F-9FF5-1DEAB4FC1ADE}" type="sibTrans" cxnId="{1B8EF39A-7E61-43EF-B508-E1968E0B8345}">
      <dgm:prSet/>
      <dgm:spPr/>
      <dgm:t>
        <a:bodyPr/>
        <a:lstStyle/>
        <a:p>
          <a:endParaRPr lang="en-US"/>
        </a:p>
      </dgm:t>
    </dgm:pt>
    <dgm:pt modelId="{819A1FB5-695F-4B8F-A614-798002F54E47}">
      <dgm:prSet/>
      <dgm:spPr/>
      <dgm:t>
        <a:bodyPr/>
        <a:lstStyle/>
        <a:p>
          <a:r>
            <a:rPr lang="en-US"/>
            <a:t>Personal</a:t>
          </a:r>
        </a:p>
      </dgm:t>
    </dgm:pt>
    <dgm:pt modelId="{97A593D0-F669-4D57-909A-EE975F5E6983}" type="parTrans" cxnId="{4C7DF8B3-7F1E-4DC6-BECD-F0CEDF887E91}">
      <dgm:prSet/>
      <dgm:spPr/>
      <dgm:t>
        <a:bodyPr/>
        <a:lstStyle/>
        <a:p>
          <a:endParaRPr lang="en-US"/>
        </a:p>
      </dgm:t>
    </dgm:pt>
    <dgm:pt modelId="{34F3A66C-AED1-4127-AC3E-4CBDE09BB74D}" type="sibTrans" cxnId="{4C7DF8B3-7F1E-4DC6-BECD-F0CEDF887E91}">
      <dgm:prSet/>
      <dgm:spPr/>
      <dgm:t>
        <a:bodyPr/>
        <a:lstStyle/>
        <a:p>
          <a:endParaRPr lang="en-US"/>
        </a:p>
      </dgm:t>
    </dgm:pt>
    <dgm:pt modelId="{2A136749-D8DF-4973-8A50-9F07DDC85219}">
      <dgm:prSet/>
      <dgm:spPr/>
      <dgm:t>
        <a:bodyPr/>
        <a:lstStyle/>
        <a:p>
          <a:r>
            <a:rPr lang="en-US"/>
            <a:t>Social Identity (Tajfel, 1978)</a:t>
          </a:r>
        </a:p>
      </dgm:t>
    </dgm:pt>
    <dgm:pt modelId="{D6CAAFC9-7B3A-468D-8CE7-379E5CE3EAF1}" type="parTrans" cxnId="{508D6E96-A1ED-4BC5-85D9-9979A147D61D}">
      <dgm:prSet/>
      <dgm:spPr/>
      <dgm:t>
        <a:bodyPr/>
        <a:lstStyle/>
        <a:p>
          <a:endParaRPr lang="en-US"/>
        </a:p>
      </dgm:t>
    </dgm:pt>
    <dgm:pt modelId="{0C9DEDCC-0633-4EF5-8638-A62A7119D02F}" type="sibTrans" cxnId="{508D6E96-A1ED-4BC5-85D9-9979A147D61D}">
      <dgm:prSet/>
      <dgm:spPr/>
      <dgm:t>
        <a:bodyPr/>
        <a:lstStyle/>
        <a:p>
          <a:endParaRPr lang="en-US"/>
        </a:p>
      </dgm:t>
    </dgm:pt>
    <dgm:pt modelId="{7AD40973-92CB-4B6C-A2FF-335E288385AD}">
      <dgm:prSet/>
      <dgm:spPr/>
      <dgm:t>
        <a:bodyPr/>
        <a:lstStyle/>
        <a:p>
          <a:r>
            <a:rPr lang="en-US"/>
            <a:t>Collective identity</a:t>
          </a:r>
        </a:p>
      </dgm:t>
    </dgm:pt>
    <dgm:pt modelId="{1C891C7E-7518-4F98-8E29-B0447EAEAD9D}" type="parTrans" cxnId="{9E9FE7B2-DDB6-4A07-AC58-5F4C25E9CF62}">
      <dgm:prSet/>
      <dgm:spPr/>
      <dgm:t>
        <a:bodyPr/>
        <a:lstStyle/>
        <a:p>
          <a:endParaRPr lang="en-US"/>
        </a:p>
      </dgm:t>
    </dgm:pt>
    <dgm:pt modelId="{53597E3F-30DE-4C43-B117-C8CEC0514B0A}" type="sibTrans" cxnId="{9E9FE7B2-DDB6-4A07-AC58-5F4C25E9CF62}">
      <dgm:prSet/>
      <dgm:spPr/>
      <dgm:t>
        <a:bodyPr/>
        <a:lstStyle/>
        <a:p>
          <a:endParaRPr lang="en-US"/>
        </a:p>
      </dgm:t>
    </dgm:pt>
    <dgm:pt modelId="{E5FF6858-3D3F-224E-916D-D692436E1341}" type="pres">
      <dgm:prSet presAssocID="{596624DD-6821-4DA4-BD84-9FEF2682FF18}" presName="Name0" presStyleCnt="0">
        <dgm:presLayoutVars>
          <dgm:dir/>
          <dgm:animLvl val="lvl"/>
          <dgm:resizeHandles val="exact"/>
        </dgm:presLayoutVars>
      </dgm:prSet>
      <dgm:spPr/>
    </dgm:pt>
    <dgm:pt modelId="{2A28F2FC-F2BD-1F46-BE19-C4897C13252E}" type="pres">
      <dgm:prSet presAssocID="{A32A5E56-6B61-4F9B-81A6-DE07F2437F81}" presName="composite" presStyleCnt="0"/>
      <dgm:spPr/>
    </dgm:pt>
    <dgm:pt modelId="{E6F52B26-720D-AD4E-A867-6218808D0F16}" type="pres">
      <dgm:prSet presAssocID="{A32A5E56-6B61-4F9B-81A6-DE07F2437F81}" presName="parTx" presStyleLbl="alignNode1" presStyleIdx="0" presStyleCnt="1">
        <dgm:presLayoutVars>
          <dgm:chMax val="0"/>
          <dgm:chPref val="0"/>
          <dgm:bulletEnabled val="1"/>
        </dgm:presLayoutVars>
      </dgm:prSet>
      <dgm:spPr/>
    </dgm:pt>
    <dgm:pt modelId="{17B07E9D-0C7B-324D-B7DD-D87B068F9278}" type="pres">
      <dgm:prSet presAssocID="{A32A5E56-6B61-4F9B-81A6-DE07F2437F81}" presName="desTx" presStyleLbl="alignAccFollowNode1" presStyleIdx="0" presStyleCnt="1">
        <dgm:presLayoutVars>
          <dgm:bulletEnabled val="1"/>
        </dgm:presLayoutVars>
      </dgm:prSet>
      <dgm:spPr/>
    </dgm:pt>
  </dgm:ptLst>
  <dgm:cxnLst>
    <dgm:cxn modelId="{CD8D150D-EFF9-7244-BC3A-E7A68F6DF9AB}" type="presOf" srcId="{A32A5E56-6B61-4F9B-81A6-DE07F2437F81}" destId="{E6F52B26-720D-AD4E-A867-6218808D0F16}" srcOrd="0" destOrd="0" presId="urn:microsoft.com/office/officeart/2005/8/layout/hList1"/>
    <dgm:cxn modelId="{064F370D-9A37-E34D-93F6-ACA71B088C48}" type="presOf" srcId="{819A1FB5-695F-4B8F-A614-798002F54E47}" destId="{17B07E9D-0C7B-324D-B7DD-D87B068F9278}" srcOrd="0" destOrd="3" presId="urn:microsoft.com/office/officeart/2005/8/layout/hList1"/>
    <dgm:cxn modelId="{FFA1A129-4DFB-304A-AC6E-1A6EA28E309F}" type="presOf" srcId="{596624DD-6821-4DA4-BD84-9FEF2682FF18}" destId="{E5FF6858-3D3F-224E-916D-D692436E1341}" srcOrd="0" destOrd="0" presId="urn:microsoft.com/office/officeart/2005/8/layout/hList1"/>
    <dgm:cxn modelId="{F358F83E-161A-2744-8A34-7FA5A7BAD47C}" type="presOf" srcId="{37247A50-5230-4F4C-98F7-6B7844EA831E}" destId="{17B07E9D-0C7B-324D-B7DD-D87B068F9278}" srcOrd="0" destOrd="0" presId="urn:microsoft.com/office/officeart/2005/8/layout/hList1"/>
    <dgm:cxn modelId="{271B3141-E903-B54B-8A5E-A3028F5944FB}" type="presOf" srcId="{2A136749-D8DF-4973-8A50-9F07DDC85219}" destId="{17B07E9D-0C7B-324D-B7DD-D87B068F9278}" srcOrd="0" destOrd="4" presId="urn:microsoft.com/office/officeart/2005/8/layout/hList1"/>
    <dgm:cxn modelId="{EA04036B-C247-4264-BF26-FF5D052EB43C}" srcId="{596624DD-6821-4DA4-BD84-9FEF2682FF18}" destId="{A32A5E56-6B61-4F9B-81A6-DE07F2437F81}" srcOrd="0" destOrd="0" parTransId="{48A0DB52-122D-4381-9ED3-DAE957F5D0CA}" sibTransId="{91B4D68C-F1D3-4893-8968-4AEE1530EFDF}"/>
    <dgm:cxn modelId="{41720C80-ADB2-486E-A85F-BF350F0C0E39}" srcId="{A32A5E56-6B61-4F9B-81A6-DE07F2437F81}" destId="{37247A50-5230-4F4C-98F7-6B7844EA831E}" srcOrd="0" destOrd="0" parTransId="{AEECD03D-C3F8-4DE0-B137-958D0E99AA13}" sibTransId="{CB4963E6-45C9-4892-B70F-67D59C7CCFB0}"/>
    <dgm:cxn modelId="{38506E87-966E-BF4C-B258-B79A273E0BD7}" type="presOf" srcId="{72AF2D71-23E7-4BE7-B371-940393670AFE}" destId="{17B07E9D-0C7B-324D-B7DD-D87B068F9278}" srcOrd="0" destOrd="1" presId="urn:microsoft.com/office/officeart/2005/8/layout/hList1"/>
    <dgm:cxn modelId="{228B268B-CF29-404B-916B-2ECB63CF5ADB}" type="presOf" srcId="{7AD40973-92CB-4B6C-A2FF-335E288385AD}" destId="{17B07E9D-0C7B-324D-B7DD-D87B068F9278}" srcOrd="0" destOrd="5" presId="urn:microsoft.com/office/officeart/2005/8/layout/hList1"/>
    <dgm:cxn modelId="{508D6E96-A1ED-4BC5-85D9-9979A147D61D}" srcId="{A32A5E56-6B61-4F9B-81A6-DE07F2437F81}" destId="{2A136749-D8DF-4973-8A50-9F07DDC85219}" srcOrd="1" destOrd="0" parTransId="{D6CAAFC9-7B3A-468D-8CE7-379E5CE3EAF1}" sibTransId="{0C9DEDCC-0633-4EF5-8638-A62A7119D02F}"/>
    <dgm:cxn modelId="{1B8EF39A-7E61-43EF-B508-E1968E0B8345}" srcId="{37247A50-5230-4F4C-98F7-6B7844EA831E}" destId="{F2C94C1D-F0A0-4BD1-A61E-88C6FBC46F58}" srcOrd="1" destOrd="0" parTransId="{75B56262-9A23-48FC-9777-1E84B90E7CCE}" sibTransId="{12707D62-0A4E-430F-9FF5-1DEAB4FC1ADE}"/>
    <dgm:cxn modelId="{9E9FE7B2-DDB6-4A07-AC58-5F4C25E9CF62}" srcId="{A32A5E56-6B61-4F9B-81A6-DE07F2437F81}" destId="{7AD40973-92CB-4B6C-A2FF-335E288385AD}" srcOrd="2" destOrd="0" parTransId="{1C891C7E-7518-4F98-8E29-B0447EAEAD9D}" sibTransId="{53597E3F-30DE-4C43-B117-C8CEC0514B0A}"/>
    <dgm:cxn modelId="{4C7DF8B3-7F1E-4DC6-BECD-F0CEDF887E91}" srcId="{37247A50-5230-4F4C-98F7-6B7844EA831E}" destId="{819A1FB5-695F-4B8F-A614-798002F54E47}" srcOrd="2" destOrd="0" parTransId="{97A593D0-F669-4D57-909A-EE975F5E6983}" sibTransId="{34F3A66C-AED1-4127-AC3E-4CBDE09BB74D}"/>
    <dgm:cxn modelId="{9BE648B6-BE7D-2447-91C6-806311784033}" type="presOf" srcId="{F2C94C1D-F0A0-4BD1-A61E-88C6FBC46F58}" destId="{17B07E9D-0C7B-324D-B7DD-D87B068F9278}" srcOrd="0" destOrd="2" presId="urn:microsoft.com/office/officeart/2005/8/layout/hList1"/>
    <dgm:cxn modelId="{BC925BCD-5FE7-4F4D-8AF7-635AFFA98515}" srcId="{37247A50-5230-4F4C-98F7-6B7844EA831E}" destId="{72AF2D71-23E7-4BE7-B371-940393670AFE}" srcOrd="0" destOrd="0" parTransId="{23C50A9D-7468-44D5-8EDD-7B667A7D6CCB}" sibTransId="{5F628E90-3F85-43A4-910B-2D7802984D18}"/>
    <dgm:cxn modelId="{15363096-1454-8E46-A7AA-891B85EABCB3}" type="presParOf" srcId="{E5FF6858-3D3F-224E-916D-D692436E1341}" destId="{2A28F2FC-F2BD-1F46-BE19-C4897C13252E}" srcOrd="0" destOrd="0" presId="urn:microsoft.com/office/officeart/2005/8/layout/hList1"/>
    <dgm:cxn modelId="{6AF15B0F-26AB-444F-9270-2DE9CF1D1CB1}" type="presParOf" srcId="{2A28F2FC-F2BD-1F46-BE19-C4897C13252E}" destId="{E6F52B26-720D-AD4E-A867-6218808D0F16}" srcOrd="0" destOrd="0" presId="urn:microsoft.com/office/officeart/2005/8/layout/hList1"/>
    <dgm:cxn modelId="{2157A55E-22D5-834E-8B71-925D7D9C4B7D}" type="presParOf" srcId="{2A28F2FC-F2BD-1F46-BE19-C4897C13252E}" destId="{17B07E9D-0C7B-324D-B7DD-D87B068F9278}" srcOrd="1" destOrd="0" presId="urn:microsoft.com/office/officeart/2005/8/layout/h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F52B26-720D-AD4E-A867-6218808D0F16}">
      <dsp:nvSpPr>
        <dsp:cNvPr id="0" name=""/>
        <dsp:cNvSpPr/>
      </dsp:nvSpPr>
      <dsp:spPr>
        <a:xfrm>
          <a:off x="0" y="27368"/>
          <a:ext cx="10515600" cy="8928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n-US" sz="3100" kern="1200"/>
            <a:t>Many different conceptualizations</a:t>
          </a:r>
        </a:p>
      </dsp:txBody>
      <dsp:txXfrm>
        <a:off x="0" y="27368"/>
        <a:ext cx="10515600" cy="892800"/>
      </dsp:txXfrm>
    </dsp:sp>
    <dsp:sp modelId="{17B07E9D-0C7B-324D-B7DD-D87B068F9278}">
      <dsp:nvSpPr>
        <dsp:cNvPr id="0" name=""/>
        <dsp:cNvSpPr/>
      </dsp:nvSpPr>
      <dsp:spPr>
        <a:xfrm>
          <a:off x="0" y="920169"/>
          <a:ext cx="10515600" cy="340380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354" tIns="165354" rIns="220472" bIns="248031" numCol="1" spcCol="1270" anchor="t" anchorCtr="0">
          <a:noAutofit/>
        </a:bodyPr>
        <a:lstStyle/>
        <a:p>
          <a:pPr marL="285750" lvl="1" indent="-285750" algn="l" defTabSz="1377950">
            <a:lnSpc>
              <a:spcPct val="90000"/>
            </a:lnSpc>
            <a:spcBef>
              <a:spcPct val="0"/>
            </a:spcBef>
            <a:spcAft>
              <a:spcPct val="15000"/>
            </a:spcAft>
            <a:buChar char="•"/>
          </a:pPr>
          <a:r>
            <a:rPr lang="en-US" sz="3100" kern="1200"/>
            <a:t>Tracy &amp; Robles (2013) </a:t>
          </a:r>
        </a:p>
        <a:p>
          <a:pPr marL="571500" lvl="2" indent="-285750" algn="l" defTabSz="1377950">
            <a:lnSpc>
              <a:spcPct val="90000"/>
            </a:lnSpc>
            <a:spcBef>
              <a:spcPct val="0"/>
            </a:spcBef>
            <a:spcAft>
              <a:spcPct val="15000"/>
            </a:spcAft>
            <a:buChar char="•"/>
          </a:pPr>
          <a:r>
            <a:rPr lang="en-US" sz="3100" kern="1200"/>
            <a:t>Master</a:t>
          </a:r>
        </a:p>
        <a:p>
          <a:pPr marL="571500" lvl="2" indent="-285750" algn="l" defTabSz="1377950">
            <a:lnSpc>
              <a:spcPct val="90000"/>
            </a:lnSpc>
            <a:spcBef>
              <a:spcPct val="0"/>
            </a:spcBef>
            <a:spcAft>
              <a:spcPct val="15000"/>
            </a:spcAft>
            <a:buChar char="•"/>
          </a:pPr>
          <a:r>
            <a:rPr lang="en-US" sz="3100" kern="1200"/>
            <a:t>Interactional</a:t>
          </a:r>
        </a:p>
        <a:p>
          <a:pPr marL="571500" lvl="2" indent="-285750" algn="l" defTabSz="1377950">
            <a:lnSpc>
              <a:spcPct val="90000"/>
            </a:lnSpc>
            <a:spcBef>
              <a:spcPct val="0"/>
            </a:spcBef>
            <a:spcAft>
              <a:spcPct val="15000"/>
            </a:spcAft>
            <a:buChar char="•"/>
          </a:pPr>
          <a:r>
            <a:rPr lang="en-US" sz="3100" kern="1200"/>
            <a:t>Personal</a:t>
          </a:r>
        </a:p>
        <a:p>
          <a:pPr marL="285750" lvl="1" indent="-285750" algn="l" defTabSz="1377950">
            <a:lnSpc>
              <a:spcPct val="90000"/>
            </a:lnSpc>
            <a:spcBef>
              <a:spcPct val="0"/>
            </a:spcBef>
            <a:spcAft>
              <a:spcPct val="15000"/>
            </a:spcAft>
            <a:buChar char="•"/>
          </a:pPr>
          <a:r>
            <a:rPr lang="en-US" sz="3100" kern="1200"/>
            <a:t>Social Identity (Tajfel, 1978)</a:t>
          </a:r>
        </a:p>
        <a:p>
          <a:pPr marL="285750" lvl="1" indent="-285750" algn="l" defTabSz="1377950">
            <a:lnSpc>
              <a:spcPct val="90000"/>
            </a:lnSpc>
            <a:spcBef>
              <a:spcPct val="0"/>
            </a:spcBef>
            <a:spcAft>
              <a:spcPct val="15000"/>
            </a:spcAft>
            <a:buChar char="•"/>
          </a:pPr>
          <a:r>
            <a:rPr lang="en-US" sz="3100" kern="1200"/>
            <a:t>Collective identity</a:t>
          </a:r>
        </a:p>
      </dsp:txBody>
      <dsp:txXfrm>
        <a:off x="0" y="920169"/>
        <a:ext cx="10515600" cy="34038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C004BD-8F16-AD4B-A0FA-A3B7CDB8287B}" type="datetimeFigureOut">
              <a:rPr lang="en-US" smtClean="0"/>
              <a:t>1/13/23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ECA3AA-9430-CB46-B6B8-9374D9BC81BA}" type="slidenum">
              <a:rPr lang="en-US" smtClean="0"/>
              <a:t>‹#›</a:t>
            </a:fld>
            <a:endParaRPr lang="en-US"/>
          </a:p>
        </p:txBody>
      </p:sp>
    </p:spTree>
    <p:extLst>
      <p:ext uri="{BB962C8B-B14F-4D97-AF65-F5344CB8AC3E}">
        <p14:creationId xmlns:p14="http://schemas.microsoft.com/office/powerpoint/2010/main" val="1797745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Master identity: relatively fixed identities</a:t>
            </a:r>
          </a:p>
          <a:p>
            <a:r>
              <a:rPr lang="en-US" dirty="0"/>
              <a:t>Interactional: similar to role from </a:t>
            </a:r>
            <a:r>
              <a:rPr lang="en-US" dirty="0" err="1"/>
              <a:t>Nascimiento</a:t>
            </a:r>
            <a:r>
              <a:rPr lang="en-US" dirty="0"/>
              <a:t> et al.: what role a person takes in any given interaction</a:t>
            </a:r>
          </a:p>
          <a:p>
            <a:r>
              <a:rPr lang="en-US" dirty="0"/>
              <a:t>Personal: personality characteristics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Social identity: how we think of ourselves in relation to a group, how one views themselves as part of a group and not part of others Van </a:t>
            </a:r>
            <a:r>
              <a:rPr lang="en-US" dirty="0" err="1"/>
              <a:t>Zomeren</a:t>
            </a:r>
            <a:r>
              <a:rPr lang="en-US" dirty="0"/>
              <a:t> et al. (2008) defines social identity as “a subjective sense of identification with a group” (p. 505)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Higher likelihood of acting if social identity is perceived as nondominant/less powerful as compared to other group(s)</a:t>
            </a:r>
          </a:p>
          <a:p>
            <a:endParaRPr lang="en-US" dirty="0"/>
          </a:p>
          <a:p>
            <a:r>
              <a:rPr lang="en-US" dirty="0"/>
              <a:t>Collective identity: ”when I becomes we” (</a:t>
            </a:r>
            <a:r>
              <a:rPr lang="en-US" dirty="0" err="1"/>
              <a:t>Melucci</a:t>
            </a:r>
            <a:r>
              <a:rPr lang="en-US" dirty="0"/>
              <a:t>, 1989)</a:t>
            </a:r>
          </a:p>
        </p:txBody>
      </p:sp>
      <p:sp>
        <p:nvSpPr>
          <p:cNvPr id="4" name="Slide Number Placeholder 3"/>
          <p:cNvSpPr>
            <a:spLocks noGrp="1"/>
          </p:cNvSpPr>
          <p:nvPr>
            <p:ph type="sldNum" sz="quarter" idx="5"/>
          </p:nvPr>
        </p:nvSpPr>
        <p:spPr/>
        <p:txBody>
          <a:bodyPr/>
          <a:lstStyle/>
          <a:p>
            <a:fld id="{66ECA3AA-9430-CB46-B6B8-9374D9BC81BA}" type="slidenum">
              <a:rPr lang="en-US" smtClean="0"/>
              <a:t>2</a:t>
            </a:fld>
            <a:endParaRPr lang="en-US"/>
          </a:p>
        </p:txBody>
      </p:sp>
    </p:spTree>
    <p:extLst>
      <p:ext uri="{BB962C8B-B14F-4D97-AF65-F5344CB8AC3E}">
        <p14:creationId xmlns:p14="http://schemas.microsoft.com/office/powerpoint/2010/main" val="1326399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Along the same lines, the more their identities are embedded in the activist group (their social network for example), the more likely someone is to stay in the movement (Stryker, 2000)</a:t>
            </a:r>
          </a:p>
          <a:p>
            <a:endParaRPr lang="en-US" dirty="0"/>
          </a:p>
          <a:p>
            <a:r>
              <a:rPr lang="en-US" dirty="0"/>
              <a:t>In Occupy central, identity construction occurred in private (university settings), in Sunflower movement, occurred in public space (national legislature)</a:t>
            </a:r>
          </a:p>
        </p:txBody>
      </p:sp>
      <p:sp>
        <p:nvSpPr>
          <p:cNvPr id="4" name="Slide Number Placeholder 3"/>
          <p:cNvSpPr>
            <a:spLocks noGrp="1"/>
          </p:cNvSpPr>
          <p:nvPr>
            <p:ph type="sldNum" sz="quarter" idx="5"/>
          </p:nvPr>
        </p:nvSpPr>
        <p:spPr/>
        <p:txBody>
          <a:bodyPr/>
          <a:lstStyle/>
          <a:p>
            <a:fld id="{66ECA3AA-9430-CB46-B6B8-9374D9BC81BA}" type="slidenum">
              <a:rPr lang="en-US" smtClean="0"/>
              <a:t>3</a:t>
            </a:fld>
            <a:endParaRPr lang="en-US"/>
          </a:p>
        </p:txBody>
      </p:sp>
    </p:spTree>
    <p:extLst>
      <p:ext uri="{BB962C8B-B14F-4D97-AF65-F5344CB8AC3E}">
        <p14:creationId xmlns:p14="http://schemas.microsoft.com/office/powerpoint/2010/main" val="1106739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ECA3AA-9430-CB46-B6B8-9374D9BC81BA}" type="slidenum">
              <a:rPr lang="en-US" smtClean="0"/>
              <a:t>4</a:t>
            </a:fld>
            <a:endParaRPr lang="en-US"/>
          </a:p>
        </p:txBody>
      </p:sp>
    </p:spTree>
    <p:extLst>
      <p:ext uri="{BB962C8B-B14F-4D97-AF65-F5344CB8AC3E}">
        <p14:creationId xmlns:p14="http://schemas.microsoft.com/office/powerpoint/2010/main" val="3695105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798E1-6F81-AA28-08FF-8989B9A56F57}"/>
              </a:ext>
            </a:extLst>
          </p:cNvPr>
          <p:cNvSpPr>
            <a:spLocks noGrp="1"/>
          </p:cNvSpPr>
          <p:nvPr>
            <p:ph type="ctrTitle"/>
          </p:nvPr>
        </p:nvSpPr>
        <p:spPr>
          <a:xfrm>
            <a:off x="1524000" y="1122363"/>
            <a:ext cx="9144000" cy="2387600"/>
          </a:xfrm>
        </p:spPr>
        <p:txBody>
          <a:bodyPr anchor="b"/>
          <a:lstStyle>
            <a:lvl1pPr algn="ctr">
              <a:defRPr sz="6000"/>
            </a:lvl1pPr>
          </a:lstStyle>
          <a:p>
            <a:endParaRPr lang="en-US" dirty="0"/>
          </a:p>
        </p:txBody>
      </p:sp>
      <p:sp>
        <p:nvSpPr>
          <p:cNvPr id="3" name="Subtitle 2">
            <a:extLst>
              <a:ext uri="{FF2B5EF4-FFF2-40B4-BE49-F238E27FC236}">
                <a16:creationId xmlns:a16="http://schemas.microsoft.com/office/drawing/2014/main" id="{5413D5C2-55CB-FC3E-0D1F-2872C490BE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F0C9A348-907A-A14B-F9EA-A0F07A9DE8B3}"/>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5" name="Footer Placeholder 4">
            <a:extLst>
              <a:ext uri="{FF2B5EF4-FFF2-40B4-BE49-F238E27FC236}">
                <a16:creationId xmlns:a16="http://schemas.microsoft.com/office/drawing/2014/main" id="{F726EABE-D612-9A59-D81F-39E3C65089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ABFDF0-15D8-E8D8-7714-18741D730D3B}"/>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3595991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7A1B5-6F5E-485E-B4E0-668A6D53E7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4DB259-7349-081A-6DD7-A620FF1587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17B0D2-EC58-334B-6EC8-DBF61828AC9E}"/>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5" name="Footer Placeholder 4">
            <a:extLst>
              <a:ext uri="{FF2B5EF4-FFF2-40B4-BE49-F238E27FC236}">
                <a16:creationId xmlns:a16="http://schemas.microsoft.com/office/drawing/2014/main" id="{9EDB15CA-EFF9-BD5B-D596-B19C14ADAB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AC7A9C-68DE-A0A9-A48E-33A559E862DE}"/>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2773629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B4CF93-1E8A-D098-B47A-14B2608873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1D7DD89-8685-4F80-B1C3-C6D66D8059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FDD197-EE17-3AB1-76D5-3A13324F72F1}"/>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5" name="Footer Placeholder 4">
            <a:extLst>
              <a:ext uri="{FF2B5EF4-FFF2-40B4-BE49-F238E27FC236}">
                <a16:creationId xmlns:a16="http://schemas.microsoft.com/office/drawing/2014/main" id="{436B33C9-6203-5FB9-18B1-29235ABAEE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9554B0-C1DF-8C84-6A81-6EFB61306F39}"/>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2911158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72FEC-9315-38A6-FEE5-F7A413C74C6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863300-8BAD-639B-E700-11E653FE76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F38303-28F7-167E-871C-F599636D8D9D}"/>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5" name="Footer Placeholder 4">
            <a:extLst>
              <a:ext uri="{FF2B5EF4-FFF2-40B4-BE49-F238E27FC236}">
                <a16:creationId xmlns:a16="http://schemas.microsoft.com/office/drawing/2014/main" id="{0639D334-E4C5-6223-1971-266FBB4079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CAA8DB-D4E3-3ABB-EA23-B1CB549BEF4B}"/>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302214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22DE-BD5A-2EFE-4951-DA2A520CD2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8AC46B-12ED-8A7F-17B7-79FF96E0A81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3AD23B-62B8-BF74-41FB-0F014C1DDE4B}"/>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5" name="Footer Placeholder 4">
            <a:extLst>
              <a:ext uri="{FF2B5EF4-FFF2-40B4-BE49-F238E27FC236}">
                <a16:creationId xmlns:a16="http://schemas.microsoft.com/office/drawing/2014/main" id="{504F5A57-4577-5A77-E2B7-73037E5BC9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24069-074E-EDBC-64D2-329635136FFC}"/>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38994503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D633F-977D-1D15-5789-E68C75615A2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329E145-8097-37D8-4FBB-305C6E413E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2D28AB-0161-1B8C-1EE0-65D851417EA2}"/>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5" name="Footer Placeholder 4">
            <a:extLst>
              <a:ext uri="{FF2B5EF4-FFF2-40B4-BE49-F238E27FC236}">
                <a16:creationId xmlns:a16="http://schemas.microsoft.com/office/drawing/2014/main" id="{23A92457-6590-CF9D-200B-5970FE1F7D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C87182-6B29-D6EA-9027-69540D1095E7}"/>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142645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B74FE-A3DA-6FAD-06B3-F5CB3926301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F057E5-EB5E-C0BC-F87E-C9457AFFFD2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E412325-A474-F687-D62F-CAAF1FED02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EAFB57F-6D6B-29BE-2A33-D69D7FCF40A3}"/>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6" name="Footer Placeholder 5">
            <a:extLst>
              <a:ext uri="{FF2B5EF4-FFF2-40B4-BE49-F238E27FC236}">
                <a16:creationId xmlns:a16="http://schemas.microsoft.com/office/drawing/2014/main" id="{B0803359-A7A3-35FE-9DE1-D363FC0951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2F4B68-B1D8-5735-809F-225C5F38667A}"/>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32751489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96704-E11B-BA23-9F73-C47119971F4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A541A0D-CCD9-0FC4-6936-E62512EE0B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E3A533-520B-69CF-33E1-5618E233F2B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031E1E-33DD-22DD-4CED-EFBAE48E3B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911DE1-6823-B2B6-A59E-4EB8284E9EA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CCAFBE0-7A81-D3E3-8698-C7DDEFFAE400}"/>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8" name="Footer Placeholder 7">
            <a:extLst>
              <a:ext uri="{FF2B5EF4-FFF2-40B4-BE49-F238E27FC236}">
                <a16:creationId xmlns:a16="http://schemas.microsoft.com/office/drawing/2014/main" id="{233D6D5F-7DAD-FF9B-68FA-34446D1AB9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855BFAB-D909-4231-1544-92017F7A6902}"/>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4598743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454D9-0459-22B0-92D9-0DAEBEEF13E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27E9300-DC3E-BA32-FAE7-E43EF9BBECD7}"/>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4" name="Footer Placeholder 3">
            <a:extLst>
              <a:ext uri="{FF2B5EF4-FFF2-40B4-BE49-F238E27FC236}">
                <a16:creationId xmlns:a16="http://schemas.microsoft.com/office/drawing/2014/main" id="{E73E6612-E5E6-13BD-7AA7-4F8CBAD7DC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5CFCD75-3232-7509-467C-E2DDEA5872A7}"/>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107984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09F2DF-8CDE-4B9A-4D64-D86936D08EE8}"/>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3" name="Footer Placeholder 2">
            <a:extLst>
              <a:ext uri="{FF2B5EF4-FFF2-40B4-BE49-F238E27FC236}">
                <a16:creationId xmlns:a16="http://schemas.microsoft.com/office/drawing/2014/main" id="{4F98765C-850C-A227-AE71-18F16A5B72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4413150-32CB-3933-9AB8-FF65291119E4}"/>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41333635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F6DD9-9249-456C-8646-4CBA8FEAC2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EB33DA2-020D-BDB2-4EE0-B08242E3C3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7D7915A-3E56-A57E-1D76-70E4086589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62680C-6B06-EB90-DD8F-1C97F941297A}"/>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6" name="Footer Placeholder 5">
            <a:extLst>
              <a:ext uri="{FF2B5EF4-FFF2-40B4-BE49-F238E27FC236}">
                <a16:creationId xmlns:a16="http://schemas.microsoft.com/office/drawing/2014/main" id="{56496F7F-A258-0044-8B46-A76AA1B20C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3BF448-CEAD-0904-59C5-06AC59A7B6D7}"/>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3850763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C4237-CD17-F97B-7971-19D0F2B1D86C}"/>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E22B3E5E-ACA2-9A3A-E6EB-5CDE4F96862A}"/>
              </a:ext>
            </a:extLst>
          </p:cNvPr>
          <p:cNvSpPr>
            <a:spLocks noGrp="1"/>
          </p:cNvSpPr>
          <p:nvPr>
            <p:ph idx="1"/>
          </p:nvPr>
        </p:nvSpPr>
        <p:spPr/>
        <p:txBody>
          <a:bodyPr/>
          <a:lstStyle>
            <a:lvl2pPr marL="457200" indent="0">
              <a:buNone/>
              <a:defRPr/>
            </a:lvl2pPr>
          </a:lstStyle>
          <a:p>
            <a:pPr lvl="1"/>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A4315FF-2232-B406-AA38-FBE10C8AAAD2}"/>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5" name="Footer Placeholder 4">
            <a:extLst>
              <a:ext uri="{FF2B5EF4-FFF2-40B4-BE49-F238E27FC236}">
                <a16:creationId xmlns:a16="http://schemas.microsoft.com/office/drawing/2014/main" id="{04F2F3D9-29CB-2246-770C-5A96F7E605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227850-A484-0065-D129-9F5B93D14CBD}"/>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39755069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761BB-73CA-DD1C-D35E-BA4FEBA099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0C13ACD-5F27-A9B5-9DE8-C5CAE74FA0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289709C-5994-E665-C38A-EFCD1C2E08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BB363C-DF37-A060-D023-EA962E380230}"/>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6" name="Footer Placeholder 5">
            <a:extLst>
              <a:ext uri="{FF2B5EF4-FFF2-40B4-BE49-F238E27FC236}">
                <a16:creationId xmlns:a16="http://schemas.microsoft.com/office/drawing/2014/main" id="{26190989-84E5-5761-84A9-024225D4BE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5DF502-875F-477A-4EA6-2562169F0F5D}"/>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6110210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887D5-D80F-F852-0E6C-7832317401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47C4E8A-BCF9-AF2D-B3AE-A7E0147DDCB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6D1F36-C4C1-EB32-ACA2-70ACD276FF79}"/>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5" name="Footer Placeholder 4">
            <a:extLst>
              <a:ext uri="{FF2B5EF4-FFF2-40B4-BE49-F238E27FC236}">
                <a16:creationId xmlns:a16="http://schemas.microsoft.com/office/drawing/2014/main" id="{FB51FD79-480F-6791-74D1-2DD9779257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4C0AB4-45CD-1561-BD6D-892F561E8365}"/>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1407062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E5BA98-909D-D237-F3DF-43B1F4C2664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C6D4CD6-641C-F4E7-CA9D-6BEBD4AC7C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447623-8346-A69F-0DA6-E8E46C3B80D4}"/>
              </a:ext>
            </a:extLst>
          </p:cNvPr>
          <p:cNvSpPr>
            <a:spLocks noGrp="1"/>
          </p:cNvSpPr>
          <p:nvPr>
            <p:ph type="dt" sz="half" idx="10"/>
          </p:nvPr>
        </p:nvSpPr>
        <p:spPr/>
        <p:txBody>
          <a:bodyPr/>
          <a:lstStyle/>
          <a:p>
            <a:fld id="{4AC3B185-494B-E445-BE6C-3DD8E13AF83E}" type="datetimeFigureOut">
              <a:rPr lang="en-US" smtClean="0"/>
              <a:t>1/12/23</a:t>
            </a:fld>
            <a:endParaRPr lang="en-US"/>
          </a:p>
        </p:txBody>
      </p:sp>
      <p:sp>
        <p:nvSpPr>
          <p:cNvPr id="5" name="Footer Placeholder 4">
            <a:extLst>
              <a:ext uri="{FF2B5EF4-FFF2-40B4-BE49-F238E27FC236}">
                <a16:creationId xmlns:a16="http://schemas.microsoft.com/office/drawing/2014/main" id="{C8975653-7AEA-58B9-3BDD-C638A0C7F2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C45B71-C322-0513-1284-56888D8225DF}"/>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708448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AD92C-D597-95E2-A18F-9F919267CA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043E043-E87D-6C8D-4CFC-5365CA9597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1E1B2BF-87B2-CBF2-AA6A-149652F7E860}"/>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5" name="Footer Placeholder 4">
            <a:extLst>
              <a:ext uri="{FF2B5EF4-FFF2-40B4-BE49-F238E27FC236}">
                <a16:creationId xmlns:a16="http://schemas.microsoft.com/office/drawing/2014/main" id="{3ECA2001-8A19-8D56-BBCE-8A0F355A1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1C3435-5F8B-E9CA-5ACF-4A3A97C427A4}"/>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1329824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895FE-30A5-31B8-430A-1BFDF8C138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1EE508-5F79-B6A4-5A09-26849C30D86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B0BD12-D5B2-552A-6C49-591D9CB31E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5EEE64-507B-693F-BAC4-E8C7A388DFEC}"/>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6" name="Footer Placeholder 5">
            <a:extLst>
              <a:ext uri="{FF2B5EF4-FFF2-40B4-BE49-F238E27FC236}">
                <a16:creationId xmlns:a16="http://schemas.microsoft.com/office/drawing/2014/main" id="{46926333-A647-719C-DD06-23E0F05BD0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E33E53-6C48-A972-2EC5-7DB3E4632738}"/>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245529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CA4189-83E5-716D-9FAB-147B8F41DB8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FACE87B-A498-FD50-4CF9-08D3C8CABE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CB683E2-91FC-AF48-85ED-3B7D75AF2F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0EFBD8-C7C2-C9C7-01D6-BC1B5EFC46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6E85D31-9CB0-9EAD-CC0E-A90A540B47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11DE46-4A20-738E-584D-BFA7D5912598}"/>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8" name="Footer Placeholder 7">
            <a:extLst>
              <a:ext uri="{FF2B5EF4-FFF2-40B4-BE49-F238E27FC236}">
                <a16:creationId xmlns:a16="http://schemas.microsoft.com/office/drawing/2014/main" id="{1763BFF2-FCD5-FD3C-F75E-C9F2269E83A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5734E99-C6A3-B5FC-B373-08D4A9284B76}"/>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358850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EDBCD-25E9-1E01-19EA-AF60B00A69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56F2FF-6941-DB4C-DF0F-3F3C17CBC897}"/>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4" name="Footer Placeholder 3">
            <a:extLst>
              <a:ext uri="{FF2B5EF4-FFF2-40B4-BE49-F238E27FC236}">
                <a16:creationId xmlns:a16="http://schemas.microsoft.com/office/drawing/2014/main" id="{3DA65609-7F2B-28FB-1AEC-A8778CA8AF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96EE95C-550C-25A7-8AC6-DA171B58DBFA}"/>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1124061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1D9B42-B975-8EBB-9681-0531C4E2E237}"/>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3" name="Footer Placeholder 2">
            <a:extLst>
              <a:ext uri="{FF2B5EF4-FFF2-40B4-BE49-F238E27FC236}">
                <a16:creationId xmlns:a16="http://schemas.microsoft.com/office/drawing/2014/main" id="{D9ABFEA8-8CFE-EB7C-7164-C75A86167C3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9A1537-86CC-4805-716C-DFC1D085DF88}"/>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1073994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B56AC-9A5B-0B72-F262-5F255FD9B5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ED0F58-3CA3-8CE5-CCC5-10B1536799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7E7DB6-C29B-8733-88F4-C1E0AD0DDA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862062-228C-BC62-1DB1-A48DE500A6D3}"/>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6" name="Footer Placeholder 5">
            <a:extLst>
              <a:ext uri="{FF2B5EF4-FFF2-40B4-BE49-F238E27FC236}">
                <a16:creationId xmlns:a16="http://schemas.microsoft.com/office/drawing/2014/main" id="{8AD5762F-916E-6CE1-24E0-B3C90D6985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3B0FB6-8935-1B6F-BF68-3C2BB40487C1}"/>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2050038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3F35C-89D1-14E6-A7CB-3843AE0C01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3E18650-3B0A-1387-9D12-8F8AFDFA80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9719643-7FEC-A6CA-400E-6B9DBEBBAC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4C5416-FDC8-7874-9AFB-E97A2225A99E}"/>
              </a:ext>
            </a:extLst>
          </p:cNvPr>
          <p:cNvSpPr>
            <a:spLocks noGrp="1"/>
          </p:cNvSpPr>
          <p:nvPr>
            <p:ph type="dt" sz="half" idx="10"/>
          </p:nvPr>
        </p:nvSpPr>
        <p:spPr/>
        <p:txBody>
          <a:bodyPr/>
          <a:lstStyle/>
          <a:p>
            <a:fld id="{DAAF9247-EDD5-744A-A4F8-CB2E4E49DC5A}" type="datetimeFigureOut">
              <a:rPr lang="en-US" smtClean="0"/>
              <a:t>1/12/23</a:t>
            </a:fld>
            <a:endParaRPr lang="en-US"/>
          </a:p>
        </p:txBody>
      </p:sp>
      <p:sp>
        <p:nvSpPr>
          <p:cNvPr id="6" name="Footer Placeholder 5">
            <a:extLst>
              <a:ext uri="{FF2B5EF4-FFF2-40B4-BE49-F238E27FC236}">
                <a16:creationId xmlns:a16="http://schemas.microsoft.com/office/drawing/2014/main" id="{2E8E596A-6AB6-9802-DB4F-20514139F5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401A09-B499-ACE8-8A58-8A5C8EA7DFC2}"/>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1315867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02A169-48F6-63F6-F9B0-B413436324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4CF4F94-A4F9-AF83-E77F-654670778B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88008D-5E28-FEC5-1C20-989F20773D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AF9247-EDD5-744A-A4F8-CB2E4E49DC5A}" type="datetimeFigureOut">
              <a:rPr lang="en-US" smtClean="0"/>
              <a:t>1/12/23</a:t>
            </a:fld>
            <a:endParaRPr lang="en-US"/>
          </a:p>
        </p:txBody>
      </p:sp>
      <p:sp>
        <p:nvSpPr>
          <p:cNvPr id="5" name="Footer Placeholder 4">
            <a:extLst>
              <a:ext uri="{FF2B5EF4-FFF2-40B4-BE49-F238E27FC236}">
                <a16:creationId xmlns:a16="http://schemas.microsoft.com/office/drawing/2014/main" id="{3A414BFE-8FBA-D46A-4A93-AD2D30135D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FB8B19-C81F-845D-65CA-FC3FBDCF48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71C973-83DC-6243-85E0-AC853736654E}" type="slidenum">
              <a:rPr lang="en-US" smtClean="0"/>
              <a:t>‹#›</a:t>
            </a:fld>
            <a:endParaRPr lang="en-US"/>
          </a:p>
        </p:txBody>
      </p:sp>
    </p:spTree>
    <p:extLst>
      <p:ext uri="{BB962C8B-B14F-4D97-AF65-F5344CB8AC3E}">
        <p14:creationId xmlns:p14="http://schemas.microsoft.com/office/powerpoint/2010/main" val="820281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ED4465-FCD3-40DB-73BB-541F0B24D6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EF62FE-2C57-C6BA-635A-EF04F840A9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903D8A-5E05-F62E-6818-AE10F6A353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C3B185-494B-E445-BE6C-3DD8E13AF83E}" type="datetimeFigureOut">
              <a:rPr lang="en-US" smtClean="0"/>
              <a:t>1/12/23</a:t>
            </a:fld>
            <a:endParaRPr lang="en-US"/>
          </a:p>
        </p:txBody>
      </p:sp>
      <p:sp>
        <p:nvSpPr>
          <p:cNvPr id="5" name="Footer Placeholder 4">
            <a:extLst>
              <a:ext uri="{FF2B5EF4-FFF2-40B4-BE49-F238E27FC236}">
                <a16:creationId xmlns:a16="http://schemas.microsoft.com/office/drawing/2014/main" id="{FA55B9C7-E3E3-5156-54F2-C915569DC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B802096-9036-20F2-E20A-56D761339E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F7D57-8A39-F74A-913F-E6FBA5C30A4E}" type="slidenum">
              <a:rPr lang="en-US" smtClean="0"/>
              <a:t>‹#›</a:t>
            </a:fld>
            <a:endParaRPr lang="en-US"/>
          </a:p>
        </p:txBody>
      </p:sp>
    </p:spTree>
    <p:extLst>
      <p:ext uri="{BB962C8B-B14F-4D97-AF65-F5344CB8AC3E}">
        <p14:creationId xmlns:p14="http://schemas.microsoft.com/office/powerpoint/2010/main" val="23177054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png"/><Relationship Id="rId4" Type="http://schemas.openxmlformats.org/officeDocument/2006/relationships/notesSlide" Target="../notesSlides/notesSlide1.xml"/><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hyperlink" Target="https://doi.org/10.3389/fpsyg.2021.764434" TargetMode="External"/><Relationship Id="rId13" Type="http://schemas.openxmlformats.org/officeDocument/2006/relationships/hyperlink" Target="https://creativecommons.org/licenses/by/3.0/" TargetMode="External"/><Relationship Id="rId3" Type="http://schemas.openxmlformats.org/officeDocument/2006/relationships/slideLayout" Target="../slideLayouts/slideLayout2.xml"/><Relationship Id="rId7" Type="http://schemas.openxmlformats.org/officeDocument/2006/relationships/hyperlink" Target="https://www.frontiersin.org/articles/10.3389/fpsyg.2021.764434/full#disclaimer1" TargetMode="External"/><Relationship Id="rId12" Type="http://schemas.openxmlformats.org/officeDocument/2006/relationships/hyperlink" Target="https://doi.org/10.5964/jspp.v6i1.567" TargetMode="Externa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hyperlink" Target="https://creativecommons.org/licenses/by/4.0/" TargetMode="External"/><Relationship Id="rId11" Type="http://schemas.openxmlformats.org/officeDocument/2006/relationships/hyperlink" Target="https://jspp.psychopen.eu/index.php/jspp/article/view/5055" TargetMode="External"/><Relationship Id="rId5" Type="http://schemas.openxmlformats.org/officeDocument/2006/relationships/hyperlink" Target="https://doi.org/10.3390/socsci6040150" TargetMode="External"/><Relationship Id="rId10" Type="http://schemas.openxmlformats.org/officeDocument/2006/relationships/hyperlink" Target="https://doi.org/10.1007/s43545-021-00145-2" TargetMode="External"/><Relationship Id="rId4" Type="http://schemas.openxmlformats.org/officeDocument/2006/relationships/hyperlink" Target="https://www.mdpi.com/2076-0760/6/4/150" TargetMode="External"/><Relationship Id="rId9" Type="http://schemas.openxmlformats.org/officeDocument/2006/relationships/hyperlink" Target="https://link.springer.com/article/10.1007/s43545-021-00145-2" TargetMode="External"/><Relationship Id="rId1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Rectangle 19">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22" name="Freeform: Shape 21">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Shape 23">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3" name="Subtitle 2">
            <a:extLst>
              <a:ext uri="{FF2B5EF4-FFF2-40B4-BE49-F238E27FC236}">
                <a16:creationId xmlns:a16="http://schemas.microsoft.com/office/drawing/2014/main" id="{80DE4DCF-2A7B-F35B-9B82-328384CB99C0}"/>
              </a:ext>
            </a:extLst>
          </p:cNvPr>
          <p:cNvSpPr>
            <a:spLocks noGrp="1"/>
          </p:cNvSpPr>
          <p:nvPr>
            <p:ph type="subTitle" idx="1"/>
          </p:nvPr>
        </p:nvSpPr>
        <p:spPr>
          <a:xfrm>
            <a:off x="4439633" y="4518923"/>
            <a:ext cx="3312734" cy="1141851"/>
          </a:xfrm>
          <a:noFill/>
        </p:spPr>
        <p:txBody>
          <a:bodyPr>
            <a:normAutofit/>
          </a:bodyPr>
          <a:lstStyle/>
          <a:p>
            <a:endParaRPr lang="en-US" sz="2000">
              <a:solidFill>
                <a:srgbClr val="080808"/>
              </a:solidFill>
            </a:endParaRPr>
          </a:p>
        </p:txBody>
      </p:sp>
      <p:sp>
        <p:nvSpPr>
          <p:cNvPr id="2" name="Title 1">
            <a:extLst>
              <a:ext uri="{FF2B5EF4-FFF2-40B4-BE49-F238E27FC236}">
                <a16:creationId xmlns:a16="http://schemas.microsoft.com/office/drawing/2014/main" id="{21C7B6E4-C762-6738-82D1-C4E38B6132B3}"/>
              </a:ext>
            </a:extLst>
          </p:cNvPr>
          <p:cNvSpPr>
            <a:spLocks noGrp="1"/>
          </p:cNvSpPr>
          <p:nvPr>
            <p:ph type="ctrTitle"/>
          </p:nvPr>
        </p:nvSpPr>
        <p:spPr>
          <a:xfrm>
            <a:off x="2034144" y="2202945"/>
            <a:ext cx="7170950" cy="2896140"/>
          </a:xfrm>
          <a:noFill/>
        </p:spPr>
        <p:txBody>
          <a:bodyPr anchor="ctr">
            <a:normAutofit/>
          </a:bodyPr>
          <a:lstStyle/>
          <a:p>
            <a:r>
              <a:rPr lang="en-US" sz="4400" dirty="0">
                <a:solidFill>
                  <a:srgbClr val="080808"/>
                </a:solidFill>
              </a:rPr>
              <a:t>Identity and Social Movements</a:t>
            </a:r>
          </a:p>
        </p:txBody>
      </p:sp>
      <p:sp>
        <p:nvSpPr>
          <p:cNvPr id="26" name="Freeform: Shape 25">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Rectangle 27">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Audio 3">
            <a:hlinkClick r:id="" action="ppaction://media"/>
            <a:extLst>
              <a:ext uri="{FF2B5EF4-FFF2-40B4-BE49-F238E27FC236}">
                <a16:creationId xmlns:a16="http://schemas.microsoft.com/office/drawing/2014/main" id="{9D3D946E-7A34-B3FB-1783-1AB9825988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8833490"/>
      </p:ext>
    </p:extLst>
  </p:cSld>
  <p:clrMapOvr>
    <a:masterClrMapping/>
  </p:clrMapOvr>
  <mc:AlternateContent xmlns:mc="http://schemas.openxmlformats.org/markup-compatibility/2006">
    <mc:Choice xmlns:p14="http://schemas.microsoft.com/office/powerpoint/2010/main" Requires="p14">
      <p:transition spd="slow" p14:dur="2000" advTm="15232"/>
    </mc:Choice>
    <mc:Fallback>
      <p:transition spd="slow" advTm="1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C6AD307-D738-2A5D-5D28-BF70BC06E4CE}"/>
              </a:ext>
            </a:extLst>
          </p:cNvPr>
          <p:cNvSpPr>
            <a:spLocks noGrp="1"/>
          </p:cNvSpPr>
          <p:nvPr>
            <p:ph type="title"/>
          </p:nvPr>
        </p:nvSpPr>
        <p:spPr>
          <a:xfrm>
            <a:off x="643467" y="321734"/>
            <a:ext cx="10905066" cy="1135737"/>
          </a:xfrm>
        </p:spPr>
        <p:txBody>
          <a:bodyPr>
            <a:normAutofit/>
          </a:bodyPr>
          <a:lstStyle/>
          <a:p>
            <a:r>
              <a:rPr lang="en-US" sz="3600"/>
              <a:t>What is Identity?</a:t>
            </a:r>
          </a:p>
        </p:txBody>
      </p:sp>
      <p:sp>
        <p:nvSpPr>
          <p:cNvPr id="11" name="Rectangle 10">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D51670F4-8870-E68C-565D-F12774789746}"/>
              </a:ext>
            </a:extLst>
          </p:cNvPr>
          <p:cNvGraphicFramePr>
            <a:graphicFrameLocks noGrp="1"/>
          </p:cNvGraphicFramePr>
          <p:nvPr>
            <p:ph idx="1"/>
            <p:extLst>
              <p:ext uri="{D42A27DB-BD31-4B8C-83A1-F6EECF244321}">
                <p14:modId xmlns:p14="http://schemas.microsoft.com/office/powerpoint/2010/main" val="69423053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4" name="Audio 3">
            <a:hlinkClick r:id="" action="ppaction://media"/>
            <a:extLst>
              <a:ext uri="{FF2B5EF4-FFF2-40B4-BE49-F238E27FC236}">
                <a16:creationId xmlns:a16="http://schemas.microsoft.com/office/drawing/2014/main" id="{AE6C4829-0563-DF87-9836-FF9AD62F4E38}"/>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3244939"/>
      </p:ext>
    </p:extLst>
  </p:cSld>
  <p:clrMapOvr>
    <a:masterClrMapping/>
  </p:clrMapOvr>
  <mc:AlternateContent xmlns:mc="http://schemas.openxmlformats.org/markup-compatibility/2006">
    <mc:Choice xmlns:p14="http://schemas.microsoft.com/office/powerpoint/2010/main" Requires="p14">
      <p:transition spd="slow" p14:dur="2000" advTm="380992"/>
    </mc:Choice>
    <mc:Fallback>
      <p:transition spd="slow" advTm="3809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ACC29DC-A009-B6F5-0EB1-5DA4C8E1ABA9}"/>
              </a:ext>
            </a:extLst>
          </p:cNvPr>
          <p:cNvSpPr>
            <a:spLocks noGrp="1"/>
          </p:cNvSpPr>
          <p:nvPr>
            <p:ph type="title"/>
          </p:nvPr>
        </p:nvSpPr>
        <p:spPr>
          <a:xfrm>
            <a:off x="643467" y="321734"/>
            <a:ext cx="10905066" cy="1135737"/>
          </a:xfrm>
        </p:spPr>
        <p:txBody>
          <a:bodyPr>
            <a:normAutofit/>
          </a:bodyPr>
          <a:lstStyle/>
          <a:p>
            <a:r>
              <a:rPr lang="en-US" sz="3600"/>
              <a:t>Identity and Social Movements</a:t>
            </a:r>
          </a:p>
        </p:txBody>
      </p:sp>
      <p:sp>
        <p:nvSpPr>
          <p:cNvPr id="3" name="Content Placeholder 2">
            <a:extLst>
              <a:ext uri="{FF2B5EF4-FFF2-40B4-BE49-F238E27FC236}">
                <a16:creationId xmlns:a16="http://schemas.microsoft.com/office/drawing/2014/main" id="{4970DCC0-0F4F-9618-7C47-552B7AFC4D07}"/>
              </a:ext>
            </a:extLst>
          </p:cNvPr>
          <p:cNvSpPr>
            <a:spLocks noGrp="1"/>
          </p:cNvSpPr>
          <p:nvPr>
            <p:ph idx="1"/>
          </p:nvPr>
        </p:nvSpPr>
        <p:spPr>
          <a:xfrm>
            <a:off x="643467" y="1782981"/>
            <a:ext cx="10905066" cy="4393982"/>
          </a:xfrm>
        </p:spPr>
        <p:txBody>
          <a:bodyPr>
            <a:normAutofit/>
          </a:bodyPr>
          <a:lstStyle/>
          <a:p>
            <a:pPr marL="0" indent="0">
              <a:buNone/>
            </a:pPr>
            <a:r>
              <a:rPr lang="en-US" sz="4000" dirty="0"/>
              <a:t>“The less the individuals’ identities displayed in and outside the movement overlap, the higher their chance of leaving the movement” (</a:t>
            </a:r>
            <a:r>
              <a:rPr lang="en-US" sz="4000" dirty="0" err="1"/>
              <a:t>Nascimiento</a:t>
            </a:r>
            <a:r>
              <a:rPr lang="en-US" sz="4000" dirty="0"/>
              <a:t>, 2021, p. 145)</a:t>
            </a:r>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Audio 3">
            <a:hlinkClick r:id="" action="ppaction://media"/>
            <a:extLst>
              <a:ext uri="{FF2B5EF4-FFF2-40B4-BE49-F238E27FC236}">
                <a16:creationId xmlns:a16="http://schemas.microsoft.com/office/drawing/2014/main" id="{B5802D9F-8902-F0E5-786B-B08846FF048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3230902"/>
      </p:ext>
    </p:extLst>
  </p:cSld>
  <p:clrMapOvr>
    <a:masterClrMapping/>
  </p:clrMapOvr>
  <mc:AlternateContent xmlns:mc="http://schemas.openxmlformats.org/markup-compatibility/2006">
    <mc:Choice xmlns:p14="http://schemas.microsoft.com/office/powerpoint/2010/main" Requires="p14">
      <p:transition spd="slow" p14:dur="2000" advTm="266442"/>
    </mc:Choice>
    <mc:Fallback>
      <p:transition spd="slow" advTm="2664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CA77526-3CC8-0AE3-C4CE-78514420ED52}"/>
              </a:ext>
            </a:extLst>
          </p:cNvPr>
          <p:cNvSpPr>
            <a:spLocks noGrp="1"/>
          </p:cNvSpPr>
          <p:nvPr>
            <p:ph type="title"/>
          </p:nvPr>
        </p:nvSpPr>
        <p:spPr>
          <a:xfrm>
            <a:off x="643467" y="321734"/>
            <a:ext cx="10905066" cy="1135737"/>
          </a:xfrm>
        </p:spPr>
        <p:txBody>
          <a:bodyPr>
            <a:normAutofit/>
          </a:bodyPr>
          <a:lstStyle/>
          <a:p>
            <a:r>
              <a:rPr lang="en-US" sz="3600"/>
              <a:t>Identity and Social Movements</a:t>
            </a:r>
          </a:p>
        </p:txBody>
      </p:sp>
      <p:sp>
        <p:nvSpPr>
          <p:cNvPr id="3" name="Content Placeholder 2">
            <a:extLst>
              <a:ext uri="{FF2B5EF4-FFF2-40B4-BE49-F238E27FC236}">
                <a16:creationId xmlns:a16="http://schemas.microsoft.com/office/drawing/2014/main" id="{B0B669D6-360B-F68C-719E-521F18AC6111}"/>
              </a:ext>
            </a:extLst>
          </p:cNvPr>
          <p:cNvSpPr>
            <a:spLocks noGrp="1"/>
          </p:cNvSpPr>
          <p:nvPr>
            <p:ph idx="1"/>
          </p:nvPr>
        </p:nvSpPr>
        <p:spPr>
          <a:xfrm>
            <a:off x="643467" y="1782981"/>
            <a:ext cx="10905066" cy="4393982"/>
          </a:xfrm>
        </p:spPr>
        <p:txBody>
          <a:bodyPr>
            <a:normAutofit/>
          </a:bodyPr>
          <a:lstStyle/>
          <a:p>
            <a:pPr lvl="0"/>
            <a:r>
              <a:rPr lang="en-US" sz="3200" dirty="0"/>
              <a:t>Castro-Abril (2021) found individual active in SM </a:t>
            </a:r>
          </a:p>
          <a:p>
            <a:pPr lvl="1"/>
            <a:r>
              <a:rPr lang="en-US" sz="3200" dirty="0"/>
              <a:t>Identified with demonstrators &amp; agreed with grievances</a:t>
            </a:r>
          </a:p>
          <a:p>
            <a:r>
              <a:rPr lang="en-US" sz="3200" dirty="0"/>
              <a:t>“Populist social movements frame a collective action of social actors (e.g., Chilean people) sharing a principle of identity, in a conflictive social relationship with a collective adversary who dominates and rules” (p. 2)</a:t>
            </a:r>
          </a:p>
          <a:p>
            <a:r>
              <a:rPr lang="en-US" sz="3200" dirty="0"/>
              <a:t>Constructing collective identities is a crucial function of social movement activism</a:t>
            </a:r>
          </a:p>
          <a:p>
            <a:pPr marL="0" indent="0">
              <a:buNone/>
            </a:pPr>
            <a:endParaRPr 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Audio 3">
            <a:hlinkClick r:id="" action="ppaction://media"/>
            <a:extLst>
              <a:ext uri="{FF2B5EF4-FFF2-40B4-BE49-F238E27FC236}">
                <a16:creationId xmlns:a16="http://schemas.microsoft.com/office/drawing/2014/main" id="{0619088F-7599-E926-61E7-88318F91D11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51025977"/>
      </p:ext>
    </p:extLst>
  </p:cSld>
  <p:clrMapOvr>
    <a:masterClrMapping/>
  </p:clrMapOvr>
  <mc:AlternateContent xmlns:mc="http://schemas.openxmlformats.org/markup-compatibility/2006">
    <mc:Choice xmlns:p14="http://schemas.microsoft.com/office/powerpoint/2010/main" Requires="p14">
      <p:transition spd="slow" p14:dur="2000" advTm="163680"/>
    </mc:Choice>
    <mc:Fallback>
      <p:transition spd="slow" advTm="1636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09C82-0F9A-4425-CE79-467175ED6A4B}"/>
              </a:ext>
            </a:extLst>
          </p:cNvPr>
          <p:cNvSpPr>
            <a:spLocks noGrp="1"/>
          </p:cNvSpPr>
          <p:nvPr>
            <p:ph type="title"/>
          </p:nvPr>
        </p:nvSpPr>
        <p:spPr/>
        <p:txBody>
          <a:bodyPr/>
          <a:lstStyle/>
          <a:p>
            <a:r>
              <a:rPr lang="en-US" dirty="0"/>
              <a:t>Identity and Social Movements</a:t>
            </a:r>
          </a:p>
        </p:txBody>
      </p:sp>
      <p:sp>
        <p:nvSpPr>
          <p:cNvPr id="3" name="Content Placeholder 2">
            <a:extLst>
              <a:ext uri="{FF2B5EF4-FFF2-40B4-BE49-F238E27FC236}">
                <a16:creationId xmlns:a16="http://schemas.microsoft.com/office/drawing/2014/main" id="{DDCDD0A6-C65A-306D-8E86-CE358C089680}"/>
              </a:ext>
            </a:extLst>
          </p:cNvPr>
          <p:cNvSpPr>
            <a:spLocks noGrp="1"/>
          </p:cNvSpPr>
          <p:nvPr>
            <p:ph idx="1"/>
          </p:nvPr>
        </p:nvSpPr>
        <p:spPr/>
        <p:txBody>
          <a:bodyPr/>
          <a:lstStyle/>
          <a:p>
            <a:r>
              <a:rPr lang="en-US" dirty="0" err="1"/>
              <a:t>Nascimiento</a:t>
            </a:r>
            <a:r>
              <a:rPr lang="en-US" dirty="0"/>
              <a:t> (2021) concluded that there is a higher likelihood of disengagement if incongruence between two of these facets:</a:t>
            </a:r>
          </a:p>
          <a:p>
            <a:pPr lvl="1"/>
            <a:r>
              <a:rPr lang="en-US" b="1" dirty="0"/>
              <a:t>Personal characteristics</a:t>
            </a:r>
          </a:p>
          <a:p>
            <a:pPr lvl="1"/>
            <a:r>
              <a:rPr lang="en-US" b="1" dirty="0"/>
              <a:t>Social movement’s collective identity</a:t>
            </a:r>
          </a:p>
          <a:p>
            <a:pPr lvl="1"/>
            <a:r>
              <a:rPr lang="en-US" dirty="0"/>
              <a:t>Context outside movement</a:t>
            </a:r>
          </a:p>
          <a:p>
            <a:pPr marL="571500" indent="-342900"/>
            <a:r>
              <a:rPr lang="en-US" dirty="0"/>
              <a:t>Au (2017) argued that the one movement (the Sunflower movement) framed collective identity that was aligned with diverse values of the public, the other framed a radical collective identity (Occupy Central) </a:t>
            </a:r>
          </a:p>
        </p:txBody>
      </p:sp>
      <p:pic>
        <p:nvPicPr>
          <p:cNvPr id="4" name="Audio 3">
            <a:hlinkClick r:id="" action="ppaction://media"/>
            <a:extLst>
              <a:ext uri="{FF2B5EF4-FFF2-40B4-BE49-F238E27FC236}">
                <a16:creationId xmlns:a16="http://schemas.microsoft.com/office/drawing/2014/main" id="{21C28F6F-A2DF-659F-FD80-71C2D2721DF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1965771"/>
      </p:ext>
    </p:extLst>
  </p:cSld>
  <p:clrMapOvr>
    <a:masterClrMapping/>
  </p:clrMapOvr>
  <mc:AlternateContent xmlns:mc="http://schemas.openxmlformats.org/markup-compatibility/2006">
    <mc:Choice xmlns:p14="http://schemas.microsoft.com/office/powerpoint/2010/main" Requires="p14">
      <p:transition spd="slow" p14:dur="2000" advTm="231424"/>
    </mc:Choice>
    <mc:Fallback>
      <p:transition spd="slow" advTm="2314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D597A-C81A-2480-A3B5-DFA2D8A2E7BF}"/>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F0C58A09-431E-207D-3276-AC3FA9D5C015}"/>
              </a:ext>
            </a:extLst>
          </p:cNvPr>
          <p:cNvSpPr>
            <a:spLocks noGrp="1"/>
          </p:cNvSpPr>
          <p:nvPr>
            <p:ph idx="1"/>
          </p:nvPr>
        </p:nvSpPr>
        <p:spPr/>
        <p:txBody>
          <a:bodyPr>
            <a:normAutofit fontScale="32500" lnSpcReduction="20000"/>
          </a:bodyPr>
          <a:lstStyle/>
          <a:p>
            <a:pPr marL="0" indent="0">
              <a:buNone/>
            </a:pPr>
            <a:r>
              <a:rPr lang="en-US" b="0" i="0" dirty="0">
                <a:solidFill>
                  <a:srgbClr val="444444"/>
                </a:solidFill>
                <a:effectLst/>
                <a:latin typeface="Helvetica Neue" panose="02000503000000020004" pitchFamily="2" charset="0"/>
              </a:rPr>
              <a:t>Au</a:t>
            </a:r>
            <a:r>
              <a:rPr lang="en-US" sz="3700" b="0" i="0" dirty="0">
                <a:solidFill>
                  <a:srgbClr val="444444"/>
                </a:solidFill>
                <a:effectLst/>
              </a:rPr>
              <a:t>, A. (2017). </a:t>
            </a:r>
            <a:r>
              <a:rPr lang="en-US" sz="3700" b="0" i="0" u="sng" dirty="0">
                <a:solidFill>
                  <a:srgbClr val="444444"/>
                </a:solidFill>
                <a:effectLst/>
                <a:hlinkClick r:id="rId4"/>
              </a:rPr>
              <a:t>Collective Identity, Organization, and Public Reaction in Protests: A Qualitative Case Study of Hong Kong and Taiwan Links to an external site.</a:t>
            </a:r>
            <a:r>
              <a:rPr lang="en-US" sz="3700" b="0" i="0" dirty="0">
                <a:solidFill>
                  <a:srgbClr val="444444"/>
                </a:solidFill>
                <a:effectLst/>
              </a:rPr>
              <a:t>. </a:t>
            </a:r>
            <a:r>
              <a:rPr lang="en-US" sz="3700" b="0" i="1" dirty="0">
                <a:solidFill>
                  <a:srgbClr val="444444"/>
                </a:solidFill>
                <a:effectLst/>
              </a:rPr>
              <a:t>Social Sciences</a:t>
            </a:r>
            <a:r>
              <a:rPr lang="en-US" sz="3700" b="0" i="0" dirty="0">
                <a:solidFill>
                  <a:srgbClr val="444444"/>
                </a:solidFill>
                <a:effectLst/>
              </a:rPr>
              <a:t>, </a:t>
            </a:r>
            <a:r>
              <a:rPr lang="en-US" sz="3700" b="0" i="1" dirty="0">
                <a:solidFill>
                  <a:srgbClr val="444444"/>
                </a:solidFill>
                <a:effectLst/>
              </a:rPr>
              <a:t>6</a:t>
            </a:r>
            <a:r>
              <a:rPr lang="en-US" sz="3700" b="0" i="0" dirty="0">
                <a:solidFill>
                  <a:srgbClr val="444444"/>
                </a:solidFill>
                <a:effectLst/>
              </a:rPr>
              <a:t>(4). </a:t>
            </a:r>
            <a:r>
              <a:rPr lang="en-US" sz="3700" b="0" i="0" u="sng" dirty="0">
                <a:solidFill>
                  <a:srgbClr val="444444"/>
                </a:solidFill>
                <a:effectLst/>
                <a:hlinkClick r:id="rId5"/>
              </a:rPr>
              <a:t>https://doi.org/10.3390/socsci6040150   Links to an external </a:t>
            </a:r>
            <a:r>
              <a:rPr lang="en-US" sz="3700" b="0" i="0" u="sng" dirty="0" err="1">
                <a:solidFill>
                  <a:srgbClr val="444444"/>
                </a:solidFill>
                <a:effectLst/>
                <a:hlinkClick r:id="rId5"/>
              </a:rPr>
              <a:t>site.</a:t>
            </a:r>
            <a:r>
              <a:rPr lang="en-US" sz="3700" b="0" i="0" dirty="0" err="1">
                <a:solidFill>
                  <a:srgbClr val="444444"/>
                </a:solidFill>
                <a:effectLst/>
              </a:rPr>
              <a:t>This</a:t>
            </a:r>
            <a:r>
              <a:rPr lang="en-US" sz="3700" b="0" i="0" dirty="0">
                <a:solidFill>
                  <a:srgbClr val="444444"/>
                </a:solidFill>
                <a:effectLst/>
              </a:rPr>
              <a:t> article is licensed under </a:t>
            </a:r>
            <a:r>
              <a:rPr lang="en-US" sz="3700" b="0" i="0" u="sng" dirty="0">
                <a:effectLst/>
                <a:hlinkClick r:id="rId6"/>
              </a:rPr>
              <a:t>CCBY 4.0</a:t>
            </a:r>
            <a:endParaRPr lang="en-US" sz="3700" b="0" i="0" dirty="0">
              <a:solidFill>
                <a:srgbClr val="444444"/>
              </a:solidFill>
              <a:effectLst/>
            </a:endParaRPr>
          </a:p>
          <a:p>
            <a:pPr marL="0" indent="0">
              <a:buNone/>
            </a:pPr>
            <a:endParaRPr lang="en-US" sz="3700" b="0" i="0" dirty="0">
              <a:solidFill>
                <a:srgbClr val="444444"/>
              </a:solidFill>
              <a:effectLst/>
            </a:endParaRPr>
          </a:p>
          <a:p>
            <a:pPr marL="0" indent="0">
              <a:buNone/>
            </a:pPr>
            <a:r>
              <a:rPr lang="en-US" sz="3700" b="0" i="0" dirty="0">
                <a:solidFill>
                  <a:srgbClr val="444444"/>
                </a:solidFill>
                <a:effectLst/>
              </a:rPr>
              <a:t>Castro-Abril, P., Da Costa, S., Navarro-Carrillo, G., </a:t>
            </a:r>
            <a:r>
              <a:rPr lang="en-US" sz="3700" b="0" i="0" dirty="0" err="1">
                <a:solidFill>
                  <a:srgbClr val="444444"/>
                </a:solidFill>
                <a:effectLst/>
              </a:rPr>
              <a:t>Caicedo</a:t>
            </a:r>
            <a:r>
              <a:rPr lang="en-US" sz="3700" b="0" i="0" dirty="0">
                <a:solidFill>
                  <a:srgbClr val="444444"/>
                </a:solidFill>
                <a:effectLst/>
              </a:rPr>
              <a:t>-Moreno, A., </a:t>
            </a:r>
            <a:r>
              <a:rPr lang="en-US" sz="3700" b="0" i="0" dirty="0" err="1">
                <a:solidFill>
                  <a:srgbClr val="444444"/>
                </a:solidFill>
                <a:effectLst/>
              </a:rPr>
              <a:t>Gracia-Leiva</a:t>
            </a:r>
            <a:r>
              <a:rPr lang="en-US" sz="3700" b="0" i="0" dirty="0">
                <a:solidFill>
                  <a:srgbClr val="444444"/>
                </a:solidFill>
                <a:effectLst/>
              </a:rPr>
              <a:t>, M., </a:t>
            </a:r>
            <a:r>
              <a:rPr lang="en-US" sz="3700" b="0" i="0" dirty="0" err="1">
                <a:solidFill>
                  <a:srgbClr val="444444"/>
                </a:solidFill>
                <a:effectLst/>
              </a:rPr>
              <a:t>Bouchat</a:t>
            </a:r>
            <a:r>
              <a:rPr lang="en-US" sz="3700" b="0" i="0" dirty="0">
                <a:solidFill>
                  <a:srgbClr val="444444"/>
                </a:solidFill>
                <a:effectLst/>
              </a:rPr>
              <a:t>, P., Cordero, B., Méndez, L., &amp; </a:t>
            </a:r>
            <a:r>
              <a:rPr lang="en-US" sz="3700" b="0" i="0" dirty="0" err="1">
                <a:solidFill>
                  <a:srgbClr val="444444"/>
                </a:solidFill>
                <a:effectLst/>
              </a:rPr>
              <a:t>Paez</a:t>
            </a:r>
            <a:r>
              <a:rPr lang="en-US" sz="3700" b="0" i="0" dirty="0">
                <a:solidFill>
                  <a:srgbClr val="444444"/>
                </a:solidFill>
                <a:effectLst/>
              </a:rPr>
              <a:t>, D. (2021). </a:t>
            </a:r>
            <a:r>
              <a:rPr lang="en-US" sz="3700" b="0" i="0" u="sng" dirty="0">
                <a:effectLst/>
                <a:hlinkClick r:id="rId7"/>
              </a:rPr>
              <a:t>Social Identity, Perceived Emotional Synchrony, Creativity, Social Representations, and Participation in Social Movements: The Case of the 2019 Chilean Populist Protests Links to an external site.</a:t>
            </a:r>
            <a:r>
              <a:rPr lang="en-US" sz="3700" b="0" i="0" dirty="0">
                <a:solidFill>
                  <a:srgbClr val="444444"/>
                </a:solidFill>
                <a:effectLst/>
              </a:rPr>
              <a:t>. </a:t>
            </a:r>
            <a:r>
              <a:rPr lang="en-US" sz="3700" b="0" i="1" dirty="0">
                <a:solidFill>
                  <a:srgbClr val="444444"/>
                </a:solidFill>
                <a:effectLst/>
              </a:rPr>
              <a:t>Frontiers in Psychology</a:t>
            </a:r>
            <a:r>
              <a:rPr lang="en-US" sz="3700" b="0" i="0" dirty="0">
                <a:solidFill>
                  <a:srgbClr val="444444"/>
                </a:solidFill>
                <a:effectLst/>
              </a:rPr>
              <a:t>, </a:t>
            </a:r>
            <a:r>
              <a:rPr lang="en-US" sz="3700" b="0" i="1" dirty="0">
                <a:solidFill>
                  <a:srgbClr val="444444"/>
                </a:solidFill>
                <a:effectLst/>
              </a:rPr>
              <a:t>5618</a:t>
            </a:r>
            <a:r>
              <a:rPr lang="en-US" sz="3700" b="0" i="0" dirty="0">
                <a:solidFill>
                  <a:srgbClr val="444444"/>
                </a:solidFill>
                <a:effectLst/>
              </a:rPr>
              <a:t>. </a:t>
            </a:r>
            <a:r>
              <a:rPr lang="en-US" sz="3700" b="0" i="0" u="sng" dirty="0">
                <a:effectLst/>
                <a:hlinkClick r:id="rId8"/>
              </a:rPr>
              <a:t>https://doi.org/10.3389/fpsyg.2021.764434  Links to an external </a:t>
            </a:r>
            <a:r>
              <a:rPr lang="en-US" sz="3700" b="0" i="0" u="sng" dirty="0" err="1">
                <a:effectLst/>
                <a:hlinkClick r:id="rId8"/>
              </a:rPr>
              <a:t>site.</a:t>
            </a:r>
            <a:r>
              <a:rPr lang="en-US" sz="3700" b="0" i="0" dirty="0" err="1">
                <a:solidFill>
                  <a:srgbClr val="444444"/>
                </a:solidFill>
                <a:effectLst/>
              </a:rPr>
              <a:t>This</a:t>
            </a:r>
            <a:r>
              <a:rPr lang="en-US" sz="3700" b="0" i="0" dirty="0">
                <a:solidFill>
                  <a:srgbClr val="444444"/>
                </a:solidFill>
                <a:effectLst/>
              </a:rPr>
              <a:t> article is licensed under </a:t>
            </a:r>
            <a:r>
              <a:rPr lang="en-US" sz="3700" b="0" i="0" u="sng" dirty="0">
                <a:effectLst/>
                <a:hlinkClick r:id="rId6"/>
              </a:rPr>
              <a:t>CCBY 4.0</a:t>
            </a:r>
            <a:endParaRPr lang="en-US" sz="3700" i="1" dirty="0">
              <a:effectLst/>
            </a:endParaRPr>
          </a:p>
          <a:p>
            <a:pPr marL="0" indent="0">
              <a:buNone/>
            </a:pPr>
            <a:endParaRPr lang="en-US" sz="3700" i="1" dirty="0">
              <a:effectLst/>
            </a:endParaRPr>
          </a:p>
          <a:p>
            <a:pPr marL="0" indent="0">
              <a:buNone/>
            </a:pPr>
            <a:r>
              <a:rPr lang="en-US" sz="3700" b="0" i="0" dirty="0" err="1">
                <a:solidFill>
                  <a:srgbClr val="444444"/>
                </a:solidFill>
                <a:effectLst/>
              </a:rPr>
              <a:t>Nascimiento</a:t>
            </a:r>
            <a:r>
              <a:rPr lang="en-US" sz="3700" b="0" i="0" dirty="0">
                <a:solidFill>
                  <a:srgbClr val="444444"/>
                </a:solidFill>
                <a:effectLst/>
              </a:rPr>
              <a:t>, J.S., </a:t>
            </a:r>
            <a:r>
              <a:rPr lang="en-US" sz="3700" b="0" i="0" dirty="0" err="1">
                <a:solidFill>
                  <a:srgbClr val="444444"/>
                </a:solidFill>
                <a:effectLst/>
              </a:rPr>
              <a:t>Klandermans</a:t>
            </a:r>
            <a:r>
              <a:rPr lang="en-US" sz="3700" b="0" i="0" dirty="0">
                <a:solidFill>
                  <a:srgbClr val="444444"/>
                </a:solidFill>
                <a:effectLst/>
              </a:rPr>
              <a:t>, B. &amp; de </a:t>
            </a:r>
            <a:r>
              <a:rPr lang="en-US" sz="3700" b="0" i="0" dirty="0" err="1">
                <a:solidFill>
                  <a:srgbClr val="444444"/>
                </a:solidFill>
                <a:effectLst/>
              </a:rPr>
              <a:t>Theije</a:t>
            </a:r>
            <a:r>
              <a:rPr lang="en-US" sz="3700" b="0" i="0" dirty="0">
                <a:solidFill>
                  <a:srgbClr val="444444"/>
                </a:solidFill>
                <a:effectLst/>
              </a:rPr>
              <a:t>, M. (2021). </a:t>
            </a:r>
            <a:r>
              <a:rPr lang="en-US" sz="3700" b="0" i="0" u="sng" dirty="0">
                <a:solidFill>
                  <a:srgbClr val="444444"/>
                </a:solidFill>
                <a:effectLst/>
                <a:hlinkClick r:id="rId9"/>
              </a:rPr>
              <a:t>Recruitment and disengagement: two sides of the same coin or different phenomena? Links to an external site.</a:t>
            </a:r>
            <a:r>
              <a:rPr lang="en-US" sz="3700" b="0" i="0" dirty="0">
                <a:solidFill>
                  <a:srgbClr val="444444"/>
                </a:solidFill>
                <a:effectLst/>
              </a:rPr>
              <a:t>. </a:t>
            </a:r>
            <a:r>
              <a:rPr lang="en-US" sz="3700" b="0" i="1" dirty="0">
                <a:solidFill>
                  <a:srgbClr val="444444"/>
                </a:solidFill>
                <a:effectLst/>
              </a:rPr>
              <a:t>SN Soc Sci</a:t>
            </a:r>
            <a:r>
              <a:rPr lang="en-US" sz="3700" b="0" i="0" dirty="0">
                <a:solidFill>
                  <a:srgbClr val="444444"/>
                </a:solidFill>
                <a:effectLst/>
              </a:rPr>
              <a:t> </a:t>
            </a:r>
            <a:r>
              <a:rPr lang="en-US" sz="3700" b="0" i="1" dirty="0">
                <a:solidFill>
                  <a:srgbClr val="444444"/>
                </a:solidFill>
                <a:effectLst/>
              </a:rPr>
              <a:t>1</a:t>
            </a:r>
            <a:r>
              <a:rPr lang="en-US" sz="3700" b="0" i="0" dirty="0">
                <a:solidFill>
                  <a:srgbClr val="444444"/>
                </a:solidFill>
                <a:effectLst/>
              </a:rPr>
              <a:t>(145) . </a:t>
            </a:r>
            <a:r>
              <a:rPr lang="en-US" sz="3700" b="0" i="0" u="sng" dirty="0">
                <a:solidFill>
                  <a:srgbClr val="444444"/>
                </a:solidFill>
                <a:effectLst/>
                <a:hlinkClick r:id="rId10"/>
              </a:rPr>
              <a:t>https://doi.org/10.1007/s43545-021-00145-2  Links to an external </a:t>
            </a:r>
            <a:r>
              <a:rPr lang="en-US" sz="3700" b="0" i="0" u="sng" dirty="0" err="1">
                <a:solidFill>
                  <a:srgbClr val="444444"/>
                </a:solidFill>
                <a:effectLst/>
                <a:hlinkClick r:id="rId10"/>
              </a:rPr>
              <a:t>site.</a:t>
            </a:r>
            <a:r>
              <a:rPr lang="en-US" sz="3700" b="0" i="0" dirty="0" err="1">
                <a:solidFill>
                  <a:srgbClr val="444444"/>
                </a:solidFill>
                <a:effectLst/>
              </a:rPr>
              <a:t>This</a:t>
            </a:r>
            <a:r>
              <a:rPr lang="en-US" sz="3700" b="0" i="0" dirty="0">
                <a:solidFill>
                  <a:srgbClr val="444444"/>
                </a:solidFill>
                <a:effectLst/>
              </a:rPr>
              <a:t> article is licensed under </a:t>
            </a:r>
            <a:r>
              <a:rPr lang="en-US" sz="3700" b="0" i="0" u="sng" dirty="0">
                <a:effectLst/>
                <a:hlinkClick r:id="rId6"/>
              </a:rPr>
              <a:t>CCBY 4.0</a:t>
            </a:r>
            <a:endParaRPr lang="en-US" sz="3700" b="0" i="0" u="sng" dirty="0">
              <a:effectLst/>
            </a:endParaRPr>
          </a:p>
          <a:p>
            <a:pPr marL="0" indent="0">
              <a:buNone/>
            </a:pPr>
            <a:endParaRPr lang="en-US" sz="3700" i="1" dirty="0">
              <a:effectLst/>
            </a:endParaRPr>
          </a:p>
          <a:p>
            <a:pPr marL="0" indent="0" algn="l">
              <a:buNone/>
            </a:pPr>
            <a:r>
              <a:rPr lang="en-US" sz="3700" b="0" i="0" dirty="0">
                <a:solidFill>
                  <a:srgbClr val="444444"/>
                </a:solidFill>
                <a:effectLst/>
              </a:rPr>
              <a:t>Stuart, A., Thomas, E. F., &amp; </a:t>
            </a:r>
            <a:r>
              <a:rPr lang="en-US" sz="3700" b="0" i="0" dirty="0" err="1">
                <a:solidFill>
                  <a:srgbClr val="444444"/>
                </a:solidFill>
                <a:effectLst/>
              </a:rPr>
              <a:t>Donaghue</a:t>
            </a:r>
            <a:r>
              <a:rPr lang="en-US" sz="3700" b="0" i="0" dirty="0">
                <a:solidFill>
                  <a:srgbClr val="444444"/>
                </a:solidFill>
                <a:effectLst/>
              </a:rPr>
              <a:t>, N. (2018). </a:t>
            </a:r>
            <a:r>
              <a:rPr lang="en-US" sz="3700" b="0" i="0" u="sng" dirty="0">
                <a:solidFill>
                  <a:srgbClr val="444444"/>
                </a:solidFill>
                <a:effectLst/>
                <a:hlinkClick r:id="rId11"/>
              </a:rPr>
              <a:t>“I Don’t Really Want to Be Associated With the Self-Righteous Left Extreme”: Disincentives to Participation in Collective Action Links to an external site.</a:t>
            </a:r>
            <a:r>
              <a:rPr lang="en-US" sz="3700" b="0" i="0" dirty="0">
                <a:solidFill>
                  <a:srgbClr val="444444"/>
                </a:solidFill>
                <a:effectLst/>
              </a:rPr>
              <a:t>. </a:t>
            </a:r>
            <a:r>
              <a:rPr lang="en-US" sz="3700" b="0" i="1" dirty="0">
                <a:solidFill>
                  <a:srgbClr val="444444"/>
                </a:solidFill>
                <a:effectLst/>
              </a:rPr>
              <a:t>Journal of Social and Political Psychology</a:t>
            </a:r>
            <a:r>
              <a:rPr lang="en-US" sz="3700" b="0" i="0" dirty="0">
                <a:solidFill>
                  <a:srgbClr val="444444"/>
                </a:solidFill>
                <a:effectLst/>
              </a:rPr>
              <a:t>, 6(1), 242-270. </a:t>
            </a:r>
            <a:r>
              <a:rPr lang="en-US" sz="3700" b="0" i="0" u="sng" dirty="0">
                <a:solidFill>
                  <a:srgbClr val="444444"/>
                </a:solidFill>
                <a:effectLst/>
                <a:hlinkClick r:id="rId12"/>
              </a:rPr>
              <a:t>https://doi.org/10.5964/jspp.v6i1.567Links to an external site.</a:t>
            </a:r>
            <a:endParaRPr lang="en-US" sz="3700" b="0" i="0" dirty="0">
              <a:solidFill>
                <a:srgbClr val="444444"/>
              </a:solidFill>
              <a:effectLst/>
            </a:endParaRPr>
          </a:p>
          <a:p>
            <a:pPr marL="0" indent="0" algn="l">
              <a:buNone/>
            </a:pPr>
            <a:r>
              <a:rPr lang="en-US" sz="3700" b="0" i="0" dirty="0">
                <a:solidFill>
                  <a:srgbClr val="444444"/>
                </a:solidFill>
                <a:effectLst/>
              </a:rPr>
              <a:t>This article is licensed under </a:t>
            </a:r>
            <a:r>
              <a:rPr lang="en-US" sz="3700" b="0" i="0" u="sng" dirty="0">
                <a:solidFill>
                  <a:srgbClr val="444444"/>
                </a:solidFill>
                <a:effectLst/>
                <a:hlinkClick r:id="rId13"/>
              </a:rPr>
              <a:t>CCBY 3.0</a:t>
            </a:r>
            <a:endParaRPr lang="en-US" sz="3700" b="0" i="0" dirty="0">
              <a:solidFill>
                <a:srgbClr val="444444"/>
              </a:solidFill>
              <a:effectLst/>
            </a:endParaRPr>
          </a:p>
          <a:p>
            <a:pPr marL="0" indent="0">
              <a:buNone/>
            </a:pPr>
            <a:endParaRPr lang="en-US" sz="3700" i="1" dirty="0">
              <a:effectLst/>
            </a:endParaRPr>
          </a:p>
          <a:p>
            <a:pPr marL="0" indent="0">
              <a:buNone/>
            </a:pPr>
            <a:r>
              <a:rPr lang="en-US" sz="3700" i="1" dirty="0">
                <a:effectLst/>
              </a:rPr>
              <a:t>Tajfel H (1978) Differentiation between social groups. Academic Press, London</a:t>
            </a:r>
            <a:endParaRPr lang="en-US" sz="3700" i="1" dirty="0"/>
          </a:p>
          <a:p>
            <a:pPr marL="0" indent="0">
              <a:buNone/>
            </a:pPr>
            <a:endParaRPr lang="en-US" sz="3700" i="1" dirty="0">
              <a:effectLst/>
            </a:endParaRPr>
          </a:p>
          <a:p>
            <a:pPr marL="0" indent="0">
              <a:buNone/>
            </a:pPr>
            <a:r>
              <a:rPr lang="en-US" sz="3700" i="1" dirty="0"/>
              <a:t>Tracy, K. &amp; Robles, J. (2013). Everyday Talk. Guildford Pres.</a:t>
            </a:r>
          </a:p>
          <a:p>
            <a:pPr marL="0" indent="0">
              <a:buNone/>
            </a:pPr>
            <a:endParaRPr lang="en-US" sz="3700" i="1" dirty="0">
              <a:effectLst/>
            </a:endParaRPr>
          </a:p>
          <a:p>
            <a:pPr marL="0" indent="0">
              <a:buNone/>
            </a:pPr>
            <a:r>
              <a:rPr lang="en-US" sz="3700" i="1" dirty="0">
                <a:effectLst/>
              </a:rPr>
              <a:t>van </a:t>
            </a:r>
            <a:r>
              <a:rPr lang="en-US" sz="3700" i="1" dirty="0" err="1">
                <a:effectLst/>
              </a:rPr>
              <a:t>Zomeren</a:t>
            </a:r>
            <a:r>
              <a:rPr lang="en-US" sz="3700" i="1" dirty="0">
                <a:effectLst/>
              </a:rPr>
              <a:t>, M., </a:t>
            </a:r>
            <a:r>
              <a:rPr lang="en-US" sz="3700" i="1" dirty="0" err="1">
                <a:effectLst/>
              </a:rPr>
              <a:t>Postmes</a:t>
            </a:r>
            <a:r>
              <a:rPr lang="en-US" sz="3700" i="1" dirty="0">
                <a:effectLst/>
              </a:rPr>
              <a:t>, T., and Spears, R. (2008). Toward an integrative social</a:t>
            </a:r>
            <a:r>
              <a:rPr lang="en-US" sz="3700" dirty="0"/>
              <a:t> </a:t>
            </a:r>
            <a:r>
              <a:rPr lang="en-US" sz="3700" i="1" dirty="0">
                <a:effectLst/>
              </a:rPr>
              <a:t>identity model of collective action: a quantitative research synthesis of three</a:t>
            </a:r>
            <a:r>
              <a:rPr lang="en-US" sz="3700" dirty="0"/>
              <a:t> </a:t>
            </a:r>
            <a:r>
              <a:rPr lang="en-US" sz="3700" i="1" dirty="0">
                <a:effectLst/>
              </a:rPr>
              <a:t>socio-psychological perspectives. Psychol. Bull. 134, 504–535. https://</a:t>
            </a:r>
            <a:r>
              <a:rPr lang="en-US" sz="3700" i="1" dirty="0" err="1">
                <a:effectLst/>
              </a:rPr>
              <a:t>doi</a:t>
            </a:r>
            <a:r>
              <a:rPr lang="en-US" sz="3700" i="1" dirty="0" err="1"/>
              <a:t>.org</a:t>
            </a:r>
            <a:r>
              <a:rPr lang="en-US" sz="3700" i="1" dirty="0"/>
              <a:t>/</a:t>
            </a:r>
            <a:r>
              <a:rPr lang="en-US" sz="3700" i="1" dirty="0">
                <a:effectLst/>
              </a:rPr>
              <a:t>10.1037/0033-2909.134.4.504</a:t>
            </a:r>
            <a:endParaRPr lang="en-US" sz="3700" dirty="0">
              <a:effectLst/>
            </a:endParaRPr>
          </a:p>
          <a:p>
            <a:pPr marL="0" indent="0">
              <a:buNone/>
            </a:pPr>
            <a:endParaRPr lang="en-US" dirty="0"/>
          </a:p>
        </p:txBody>
      </p:sp>
      <p:pic>
        <p:nvPicPr>
          <p:cNvPr id="4" name="Audio 3">
            <a:hlinkClick r:id="" action="ppaction://media"/>
            <a:extLst>
              <a:ext uri="{FF2B5EF4-FFF2-40B4-BE49-F238E27FC236}">
                <a16:creationId xmlns:a16="http://schemas.microsoft.com/office/drawing/2014/main" id="{F778F3AE-AD74-2589-1FA1-606702E92724}"/>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23399746"/>
      </p:ext>
    </p:extLst>
  </p:cSld>
  <p:clrMapOvr>
    <a:masterClrMapping/>
  </p:clrMapOvr>
  <mc:AlternateContent xmlns:mc="http://schemas.openxmlformats.org/markup-compatibility/2006">
    <mc:Choice xmlns:p14="http://schemas.microsoft.com/office/powerpoint/2010/main" Requires="p14">
      <p:transition spd="slow" p14:dur="2000" advTm="14848"/>
    </mc:Choice>
    <mc:Fallback>
      <p:transition spd="slow" advTm="148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7387</TotalTime>
  <Words>790</Words>
  <Application>Microsoft Macintosh PowerPoint</Application>
  <PresentationFormat>Widescreen</PresentationFormat>
  <Paragraphs>50</Paragraphs>
  <Slides>6</Slides>
  <Notes>3</Notes>
  <HiddenSlides>0</HiddenSlides>
  <MMClips>6</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vt:i4>
      </vt:variant>
    </vt:vector>
  </HeadingPairs>
  <TitlesOfParts>
    <vt:vector size="13" baseType="lpstr">
      <vt:lpstr>Arial</vt:lpstr>
      <vt:lpstr>Calibri</vt:lpstr>
      <vt:lpstr>Calibri Light</vt:lpstr>
      <vt:lpstr>Candara</vt:lpstr>
      <vt:lpstr>Helvetica Neue</vt:lpstr>
      <vt:lpstr>Office Theme 2013 - 2022</vt:lpstr>
      <vt:lpstr>Custom Design</vt:lpstr>
      <vt:lpstr>Identity and Social Movements</vt:lpstr>
      <vt:lpstr>What is Identity?</vt:lpstr>
      <vt:lpstr>Identity and Social Movements</vt:lpstr>
      <vt:lpstr>Identity and Social Movements</vt:lpstr>
      <vt:lpstr>Identity and Social Movements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Therese Loker</dc:creator>
  <cp:lastModifiedBy>Emily Therese Loker</cp:lastModifiedBy>
  <cp:revision>4</cp:revision>
  <dcterms:created xsi:type="dcterms:W3CDTF">2023-01-12T18:20:04Z</dcterms:created>
  <dcterms:modified xsi:type="dcterms:W3CDTF">2023-01-17T21:27:06Z</dcterms:modified>
</cp:coreProperties>
</file>