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66422"/>
  </p:normalViewPr>
  <p:slideViewPr>
    <p:cSldViewPr snapToGrid="0" snapToObjects="1">
      <p:cViewPr varScale="1">
        <p:scale>
          <a:sx n="67" d="100"/>
          <a:sy n="67" d="100"/>
        </p:scale>
        <p:origin x="22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52D56-08BA-F94F-88E8-A6AAF8B8C44C}" type="datetimeFigureOut">
              <a:rPr lang="en-US" smtClean="0"/>
              <a:t>1/18/23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97123-F6C6-1044-8027-ACC3DFB7EC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97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Creative activism: </a:t>
            </a:r>
            <a:r>
              <a:rPr lang="en-US" b="0" i="0" dirty="0">
                <a:solidFill>
                  <a:srgbClr val="000000"/>
                </a:solidFill>
                <a:effectLst/>
                <a:latin typeface="Lato" panose="020F0502020204030204" pitchFamily="34" charset="0"/>
              </a:rPr>
              <a:t>activist movements that deploy creativity in using the affordances of the internet to promote activist agendas and avoid the pitfalls of oversimplification and appropriation</a:t>
            </a:r>
          </a:p>
          <a:p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697123-F6C6-1044-8027-ACC3DFB7ECA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84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White (2020) thought of success as “the ability to form a bottom-up indigenous group that has clear, measurable goals that it achieves on a governmental level” (p. 29)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697123-F6C6-1044-8027-ACC3DFB7EC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86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90E90-BDB1-C24D-7933-90EEF802D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A96F3B-EAD9-CAD7-F3F2-B86C1D654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310AA-6C1C-D637-6FD7-ECDA0F3A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59FD6-B261-A35A-4430-EF2500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69068-6B26-E464-F3AE-DD6B982A7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921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6CC9B-90B1-31CF-7655-9D267FC3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EED96D-5D34-62E2-7DF7-61A4FA9A3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11EB2-84AF-3215-5F0D-68648A5EF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DA4C5-E45F-CDE5-3CEA-E91A17850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7E8F4-9589-B2B4-A262-BA838AC2B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017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D531DF-11C7-30A2-5977-74764794EB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F5730B-A7DF-8261-7C69-05E5CFF961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3C92D-0DBE-1CF6-9C2C-4A0FB0F45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F2665-EFFE-2B7E-994D-28EE591F3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FB029C-D414-145F-D0A8-511A1F74F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28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9DA09-B11E-DE7D-3A46-324101B2D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791BF-A7C6-A4C0-631A-ADD83A292C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BF3ED-BD1E-B186-6A59-B2F8E3274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BECB3-A6F5-1990-B740-86CCBE082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F9842-B143-606C-3D94-85A89E2EF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AF27C-4F65-4841-58E6-68A7FDA30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7D270-F105-A8CD-8CE3-97939AB97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74E40-EFF2-65AB-38D3-E84B3C2EC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EF0F0-8070-3DD3-D674-5A14605F7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7D35F-DD9E-4F85-B176-27D647620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94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23B67-E1DA-93EC-D659-EA5C4B6CB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0966A-842F-8053-A6DF-C3122DED8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084188-61EE-5209-218F-2AE3FA890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0EBD4-F253-5F08-9E4A-B30E28942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89E80-6C8A-EFCF-C6C9-C3799CF6A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DB231C-C5FF-AAC3-C803-76A003A81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8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7B0B8-1440-7E0F-01E5-5AD9E6AB2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C1FCE-60AC-F628-1618-EB726F375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937EBF-2F4E-9988-ED4A-4DA449B27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401A6F-E2F2-775F-E2C2-E6FF09521A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35EFB4-543F-1C18-0196-C7791AA31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3A93A6-298E-7395-68D3-2A2C386B7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20D4D3-588F-F3A0-2251-A4D7AEF95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F9AD09-5752-25C8-7FA9-A9D0DAD07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80B5C-46E7-F2D4-0F03-AD1BFA9E7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1BA51B-B4B0-F332-B0FB-3B0C5DDCA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5883C2-1463-0E5D-4BF2-E5AAE337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B0611C-B38A-BA62-B1F9-FB078E2B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4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C8F563-A474-04C6-C1B5-46E0E87C9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F3A9BC-59A4-3A6E-03B5-A5CC374A1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428DA-2F27-6FF7-1C7E-26C04DD95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6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1F3B2-FD76-550C-55BE-EF8B249A2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AE9B5-2C85-C24F-3D88-B41B7DDB8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D3D04F-2980-93B6-4410-F16255030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A5A5C-2000-20AB-9942-737DE0D72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CF610-D959-1D74-E79A-188547879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77D88-2DEB-A409-612E-6AA475199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31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E7440-CA1B-3739-44AE-F1093989C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B71C78-FB62-1B9E-A4BD-BF70042677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CEA3F-5484-B474-87A7-592D6F462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021BA5-3E70-4B3B-4E65-05830C2DC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5D59BE-2CBB-AF6F-918F-63F88CB95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7EFE31-1BC1-8C85-6A02-D88BA58A7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9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9D510C-E46E-CB17-0567-5F482DE44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79D559-C912-1263-6857-5AE678E7A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88986-9BFC-E335-7546-74E211D297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4D2A8-6290-BE42-BB96-BCEF79C5AF3B}" type="datetimeFigureOut">
              <a:rPr lang="en-US" smtClean="0"/>
              <a:t>1/18/23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92118-73FD-6CC6-F00A-0989DA0BDF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0B2BF-E819-85D9-BB27-D8F2FEC8F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FB248-D3AC-0C43-B7A8-6A2C3EA9A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8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egrove.olemiss.edu/hon_thesis/1353" TargetMode="Externa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hyperlink" Target="https://doi.org/10.1007/s11186-021-09460-2" TargetMode="Externa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opentextbooks.library.arizona.edu/hrsm/chapter/ch-6-activis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2"/>
            <a:ext cx="10999072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834A8B-3528-502E-0E53-67A596D93E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3338"/>
            <a:ext cx="9144000" cy="3274592"/>
          </a:xfrm>
        </p:spPr>
        <p:txBody>
          <a:bodyPr anchor="ctr">
            <a:normAutofit/>
          </a:bodyPr>
          <a:lstStyle/>
          <a:p>
            <a:r>
              <a:rPr lang="en-US" sz="7200"/>
              <a:t>Enacting Social Movements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5C4DE-F718-4895-76A5-4A85614AC5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14052"/>
            <a:ext cx="9144000" cy="651910"/>
          </a:xfrm>
        </p:spPr>
        <p:txBody>
          <a:bodyPr anchor="ctr">
            <a:normAutofit/>
          </a:bodyPr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54708"/>
            <a:ext cx="11000232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09A3DE6-2AF6-6A49-892B-B70C123D10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97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170"/>
    </mc:Choice>
    <mc:Fallback>
      <p:transition spd="slow" advTm="20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B3718-D993-99AF-8776-23BB4F987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en-US" dirty="0"/>
              <a:t>Social Movements and Social Media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EF941-6C6F-E02C-483A-9009B590A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/>
          </a:bodyPr>
          <a:lstStyle/>
          <a:p>
            <a:r>
              <a:rPr lang="en-US" sz="2400"/>
              <a:t>Five strategies deployed by creative online activist movements (Daly, 2021)</a:t>
            </a:r>
          </a:p>
          <a:p>
            <a:pPr marL="457200" lvl="1" indent="0">
              <a:buNone/>
            </a:pPr>
            <a:r>
              <a:rPr lang="en-US" dirty="0"/>
              <a:t>1. Speed</a:t>
            </a:r>
          </a:p>
          <a:p>
            <a:pPr marL="457200" lvl="1" indent="0">
              <a:buNone/>
            </a:pPr>
            <a:r>
              <a:rPr lang="en-US" dirty="0"/>
              <a:t>2. Visuals</a:t>
            </a:r>
          </a:p>
          <a:p>
            <a:pPr marL="457200" lvl="1" indent="0">
              <a:buNone/>
            </a:pPr>
            <a:r>
              <a:rPr lang="en-US" dirty="0"/>
              <a:t>3. Performances</a:t>
            </a:r>
          </a:p>
          <a:p>
            <a:pPr marL="457200" lvl="1" indent="0">
              <a:buNone/>
            </a:pPr>
            <a:r>
              <a:rPr lang="en-US" dirty="0"/>
              <a:t>4. Inclusiveness</a:t>
            </a:r>
          </a:p>
          <a:p>
            <a:pPr marL="457200" lvl="1" indent="0">
              <a:buNone/>
            </a:pPr>
            <a:r>
              <a:rPr lang="en-US" dirty="0"/>
              <a:t>5. Masked Leadership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A629D8C-346B-6E46-3784-5F3A6ECEEF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8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6490"/>
    </mc:Choice>
    <mc:Fallback>
      <p:transition spd="slow" advTm="376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DEB43-F6DF-EB55-FF10-2E2D2AC9F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en-US" dirty="0"/>
              <a:t>Movement success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4CB96-9E10-F844-D208-718B78D13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/>
          </a:bodyPr>
          <a:lstStyle/>
          <a:p>
            <a:r>
              <a:rPr lang="en-US" sz="2400"/>
              <a:t>Can be defined in numerous way</a:t>
            </a:r>
          </a:p>
          <a:p>
            <a:r>
              <a:rPr lang="en-US" sz="2400"/>
              <a:t>Used to be thought of in terms of winning specific benefits for groups</a:t>
            </a:r>
          </a:p>
          <a:p>
            <a:r>
              <a:rPr lang="en-US" sz="2400"/>
              <a:t>Now looked at by scholars more as how the movement(s) have contributed to political changes or beliefs (Amenta et al, 2010)</a:t>
            </a:r>
          </a:p>
          <a:p>
            <a:r>
              <a:rPr lang="en-US" sz="2400"/>
              <a:t>Useem &amp; Goldstone (2022) argue for looking at the whole “field”</a:t>
            </a:r>
          </a:p>
          <a:p>
            <a:endParaRPr lang="en-US" sz="240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FCD16A3-8210-2D39-D01E-9AFA9AFD5C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59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269"/>
    </mc:Choice>
    <mc:Fallback>
      <p:transition spd="slow" advTm="1532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642E5-F559-84A5-E804-8CA2144F9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 fontScale="90000"/>
          </a:bodyPr>
          <a:lstStyle/>
          <a:p>
            <a:r>
              <a:rPr lang="en-US" dirty="0"/>
              <a:t>Movement Success: Social movement fields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14C35-6DE3-731B-024E-47D4FD112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/>
          </a:bodyPr>
          <a:lstStyle/>
          <a:p>
            <a:r>
              <a:rPr lang="en-US" sz="2400"/>
              <a:t>Success, as argued by Useem and Goldstone (2022), is more likely if actions are ”framed to attract support from a variety of actors in the social movement field—potential allies, counter-movements, the public, and multiple actors in positions of authority—and shift the field alignment by creative a stable new consensus among multiple key actors, such that the movement and its goals become embedded in the new status quo, then success is likely to last” (p. 33)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88B2B79-BD7A-EC57-7761-FE5FC729C3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21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1301"/>
    </mc:Choice>
    <mc:Fallback>
      <p:transition spd="slow" advTm="321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C3664-CA49-04D5-C378-5F589C0B0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C0469-3B74-380D-603D-7827348C1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 err="1">
                <a:effectLst/>
              </a:rPr>
              <a:t>Amenta</a:t>
            </a:r>
            <a:r>
              <a:rPr lang="en-US" i="1" dirty="0">
                <a:effectLst/>
              </a:rPr>
              <a:t>, E., Caren, N., </a:t>
            </a:r>
            <a:r>
              <a:rPr lang="en-US" i="1" dirty="0" err="1">
                <a:effectLst/>
              </a:rPr>
              <a:t>Chiarelo</a:t>
            </a:r>
            <a:r>
              <a:rPr lang="en-US" i="1" dirty="0">
                <a:effectLst/>
              </a:rPr>
              <a:t>, E., &amp; </a:t>
            </a:r>
            <a:r>
              <a:rPr lang="en-US" i="1" dirty="0" err="1">
                <a:effectLst/>
              </a:rPr>
              <a:t>Su</a:t>
            </a:r>
            <a:r>
              <a:rPr lang="en-US" i="1" dirty="0">
                <a:effectLst/>
              </a:rPr>
              <a:t>, Y. (2010). The political consequences of social movements. Annual Review of Sociology, 36, 287–307.</a:t>
            </a:r>
          </a:p>
          <a:p>
            <a:r>
              <a:rPr lang="en-US" b="0" i="0" dirty="0">
                <a:solidFill>
                  <a:srgbClr val="444444"/>
                </a:solidFill>
                <a:effectLst/>
              </a:rPr>
              <a:t>Daly, D. (2021). </a:t>
            </a:r>
            <a:r>
              <a:rPr lang="en-US" b="0" i="0" u="sng" dirty="0">
                <a:effectLst/>
                <a:hlinkClick r:id="rId4"/>
              </a:rPr>
              <a:t>Activism Links to an external site.</a:t>
            </a:r>
            <a:r>
              <a:rPr lang="en-US" b="0" i="0" dirty="0">
                <a:solidFill>
                  <a:srgbClr val="444444"/>
                </a:solidFill>
                <a:effectLst/>
              </a:rPr>
              <a:t>. In Humans R Social Media. University of Arizona. This book is published under </a:t>
            </a:r>
            <a:r>
              <a:rPr lang="en-US" b="0" i="0" u="sng" dirty="0">
                <a:effectLst/>
                <a:hlinkClick r:id="rId5"/>
              </a:rPr>
              <a:t>CCBY 4.0</a:t>
            </a:r>
            <a:endParaRPr lang="en-US" b="0" i="1" u="sng" dirty="0"/>
          </a:p>
          <a:p>
            <a:r>
              <a:rPr lang="en-US" b="0" i="0" dirty="0">
                <a:solidFill>
                  <a:srgbClr val="444444"/>
                </a:solidFill>
                <a:effectLst/>
              </a:rPr>
              <a:t>Useem, B., Goldstone, J.A. The paradox of victory: social movement fields, adverse outcomes, and social movement success. Theory and Sociology 51, 31–60 (2022). </a:t>
            </a:r>
            <a:r>
              <a:rPr lang="en-US" b="0" i="0" u="sng" dirty="0">
                <a:effectLst/>
                <a:hlinkClick r:id="rId6"/>
              </a:rPr>
              <a:t>https://doi.org/10.1007/s11186-021-09460-2 Links to an external </a:t>
            </a:r>
            <a:r>
              <a:rPr lang="en-US" b="0" i="0" u="sng" dirty="0" err="1">
                <a:effectLst/>
                <a:hlinkClick r:id="rId6"/>
              </a:rPr>
              <a:t>site.</a:t>
            </a:r>
            <a:r>
              <a:rPr lang="en-US" b="0" i="0" dirty="0" err="1">
                <a:solidFill>
                  <a:srgbClr val="444444"/>
                </a:solidFill>
                <a:effectLst/>
              </a:rPr>
              <a:t>This</a:t>
            </a:r>
            <a:r>
              <a:rPr lang="en-US" b="0" i="0" dirty="0">
                <a:solidFill>
                  <a:srgbClr val="444444"/>
                </a:solidFill>
                <a:effectLst/>
              </a:rPr>
              <a:t> article is published under </a:t>
            </a:r>
            <a:r>
              <a:rPr lang="en-US" b="0" i="0" u="sng" dirty="0">
                <a:effectLst/>
                <a:hlinkClick r:id="rId5"/>
              </a:rPr>
              <a:t>CCBY 4.0</a:t>
            </a:r>
            <a:endParaRPr lang="en-US" b="0" i="0" u="sng" dirty="0">
              <a:effectLst/>
            </a:endParaRPr>
          </a:p>
          <a:p>
            <a:r>
              <a:rPr lang="en-US" b="0" i="0" dirty="0">
                <a:solidFill>
                  <a:srgbClr val="444444"/>
                </a:solidFill>
                <a:effectLst/>
              </a:rPr>
              <a:t>White, J. (2020). "Success and Failure of Indigenous Social Movements: a Comparative Case Study of Ecuador and Chile." Honors Theses. 1353. </a:t>
            </a:r>
            <a:r>
              <a:rPr lang="en-US" b="0" i="0" u="sng" dirty="0">
                <a:solidFill>
                  <a:srgbClr val="444444"/>
                </a:solidFill>
                <a:effectLst/>
                <a:hlinkClick r:id="rId7"/>
              </a:rPr>
              <a:t>https://egrove.olemiss.edu/hon_thesis/1353 Links to an external </a:t>
            </a:r>
            <a:r>
              <a:rPr lang="en-US" b="0" i="0" u="sng" dirty="0" err="1">
                <a:solidFill>
                  <a:srgbClr val="444444"/>
                </a:solidFill>
                <a:effectLst/>
                <a:hlinkClick r:id="rId7"/>
              </a:rPr>
              <a:t>site.</a:t>
            </a:r>
            <a:r>
              <a:rPr lang="en-US" b="0" i="0" dirty="0" err="1">
                <a:solidFill>
                  <a:srgbClr val="444444"/>
                </a:solidFill>
                <a:effectLst/>
              </a:rPr>
              <a:t>This</a:t>
            </a:r>
            <a:r>
              <a:rPr lang="en-US" b="0" i="0" dirty="0">
                <a:solidFill>
                  <a:srgbClr val="444444"/>
                </a:solidFill>
                <a:effectLst/>
              </a:rPr>
              <a:t> article is published under </a:t>
            </a:r>
            <a:r>
              <a:rPr lang="en-US" b="0" i="0" u="sng" dirty="0">
                <a:effectLst/>
                <a:hlinkClick r:id="rId5"/>
              </a:rPr>
              <a:t>CCBY 4.0</a:t>
            </a:r>
            <a:endParaRPr lang="en-US" dirty="0">
              <a:effectLst/>
            </a:endParaRPr>
          </a:p>
          <a:p>
            <a:endParaRPr lang="en-US" dirty="0">
              <a:effectLst/>
              <a:latin typeface="Times" pitchFamily="2" charset="0"/>
            </a:endParaRPr>
          </a:p>
          <a:p>
            <a:endParaRPr lang="en-US" dirty="0">
              <a:effectLst/>
              <a:latin typeface="Times" pitchFamily="2" charset="0"/>
            </a:endParaRPr>
          </a:p>
          <a:p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CC9DD6B-A7A6-FF14-23C2-2C80C9B4A4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8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54"/>
    </mc:Choice>
    <mc:Fallback>
      <p:transition spd="slow" advTm="7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446</Words>
  <Application>Microsoft Macintosh PowerPoint</Application>
  <PresentationFormat>Widescreen</PresentationFormat>
  <Paragraphs>26</Paragraphs>
  <Slides>5</Slides>
  <Notes>2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Candara</vt:lpstr>
      <vt:lpstr>Lato</vt:lpstr>
      <vt:lpstr>Times</vt:lpstr>
      <vt:lpstr>Office Theme 2013 - 2022</vt:lpstr>
      <vt:lpstr>Enacting Social Movements</vt:lpstr>
      <vt:lpstr>Social Movements and Social Media</vt:lpstr>
      <vt:lpstr>Movement success</vt:lpstr>
      <vt:lpstr>Movement Success: Social movement fields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Therese Loker</dc:creator>
  <cp:lastModifiedBy>Emily Therese Loker</cp:lastModifiedBy>
  <cp:revision>4</cp:revision>
  <dcterms:created xsi:type="dcterms:W3CDTF">2023-01-18T17:31:46Z</dcterms:created>
  <dcterms:modified xsi:type="dcterms:W3CDTF">2023-01-19T18:38:30Z</dcterms:modified>
</cp:coreProperties>
</file>