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59" r:id="rId5"/>
    <p:sldId id="264" r:id="rId6"/>
    <p:sldId id="261" r:id="rId7"/>
    <p:sldId id="262" r:id="rId8"/>
    <p:sldId id="263" r:id="rId9"/>
    <p:sldId id="2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2"/>
    <p:restoredTop sz="79633"/>
  </p:normalViewPr>
  <p:slideViewPr>
    <p:cSldViewPr snapToGrid="0" snapToObjects="1">
      <p:cViewPr varScale="1">
        <p:scale>
          <a:sx n="80" d="100"/>
          <a:sy n="80" d="100"/>
        </p:scale>
        <p:origin x="18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E64E3A-DFD4-4723-963B-06168186263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0C02F77-AC03-4C5E-993C-999547A13E63}">
      <dgm:prSet/>
      <dgm:spPr/>
      <dgm:t>
        <a:bodyPr/>
        <a:lstStyle/>
        <a:p>
          <a:r>
            <a:rPr lang="en-US" b="1"/>
            <a:t>Interdependence</a:t>
          </a:r>
          <a:r>
            <a:rPr lang="en-US"/>
            <a:t> and groups means people within the group recognize their need for one another (Lewin, 1951)</a:t>
          </a:r>
        </a:p>
      </dgm:t>
    </dgm:pt>
    <dgm:pt modelId="{41DB2540-FEDD-4055-9C6C-6181740389D4}" type="parTrans" cxnId="{42DAEB54-DE10-41A3-8CE4-7BBAC0D0F344}">
      <dgm:prSet/>
      <dgm:spPr/>
      <dgm:t>
        <a:bodyPr/>
        <a:lstStyle/>
        <a:p>
          <a:endParaRPr lang="en-US"/>
        </a:p>
      </dgm:t>
    </dgm:pt>
    <dgm:pt modelId="{B50DB6BE-FA0B-4625-8191-CFC05DC4C88F}" type="sibTrans" cxnId="{42DAEB54-DE10-41A3-8CE4-7BBAC0D0F344}">
      <dgm:prSet/>
      <dgm:spPr/>
      <dgm:t>
        <a:bodyPr/>
        <a:lstStyle/>
        <a:p>
          <a:endParaRPr lang="en-US"/>
        </a:p>
      </dgm:t>
    </dgm:pt>
    <dgm:pt modelId="{1A8A49B5-603A-4C1F-9F76-C0F2BAEA061B}">
      <dgm:prSet/>
      <dgm:spPr/>
      <dgm:t>
        <a:bodyPr/>
        <a:lstStyle/>
        <a:p>
          <a:r>
            <a:rPr lang="en-US" b="1"/>
            <a:t>Interaction </a:t>
          </a:r>
          <a:r>
            <a:rPr lang="en-US"/>
            <a:t>is purposeful (Cragon, Wright, &amp; Kasch, 2008) with shared norms of acceptable behavior</a:t>
          </a:r>
        </a:p>
      </dgm:t>
    </dgm:pt>
    <dgm:pt modelId="{2952ED47-369B-4B9A-955F-CD01DF71BDE7}" type="parTrans" cxnId="{79784546-05E9-4F43-9E05-5A185FEDFBA2}">
      <dgm:prSet/>
      <dgm:spPr/>
      <dgm:t>
        <a:bodyPr/>
        <a:lstStyle/>
        <a:p>
          <a:endParaRPr lang="en-US"/>
        </a:p>
      </dgm:t>
    </dgm:pt>
    <dgm:pt modelId="{FAC0F493-16CD-4EB2-AA64-F07D2E4BDFB4}" type="sibTrans" cxnId="{79784546-05E9-4F43-9E05-5A185FEDFBA2}">
      <dgm:prSet/>
      <dgm:spPr/>
      <dgm:t>
        <a:bodyPr/>
        <a:lstStyle/>
        <a:p>
          <a:endParaRPr lang="en-US"/>
        </a:p>
      </dgm:t>
    </dgm:pt>
    <dgm:pt modelId="{3F0EA7BA-12CF-4358-B87C-57BA9BE3B4F1}">
      <dgm:prSet/>
      <dgm:spPr/>
      <dgm:t>
        <a:bodyPr/>
        <a:lstStyle/>
        <a:p>
          <a:r>
            <a:rPr lang="en-US"/>
            <a:t>Group communication is </a:t>
          </a:r>
          <a:r>
            <a:rPr lang="en-US" b="1"/>
            <a:t>cohesive</a:t>
          </a:r>
          <a:r>
            <a:rPr lang="en-US"/>
            <a:t> potentially leading to individuals feeling like a part of something larger</a:t>
          </a:r>
        </a:p>
      </dgm:t>
    </dgm:pt>
    <dgm:pt modelId="{1F930CCD-97AF-41B6-A0B6-C019539C76BC}" type="parTrans" cxnId="{D911A76B-3756-4A8D-9CDB-EA995A33A620}">
      <dgm:prSet/>
      <dgm:spPr/>
      <dgm:t>
        <a:bodyPr/>
        <a:lstStyle/>
        <a:p>
          <a:endParaRPr lang="en-US"/>
        </a:p>
      </dgm:t>
    </dgm:pt>
    <dgm:pt modelId="{6D13BBAD-751C-4D4B-9B2A-CD25498EB9D7}" type="sibTrans" cxnId="{D911A76B-3756-4A8D-9CDB-EA995A33A620}">
      <dgm:prSet/>
      <dgm:spPr/>
      <dgm:t>
        <a:bodyPr/>
        <a:lstStyle/>
        <a:p>
          <a:endParaRPr lang="en-US"/>
        </a:p>
      </dgm:t>
    </dgm:pt>
    <dgm:pt modelId="{116940CB-F184-2443-BC86-8BFF54D96B6E}" type="pres">
      <dgm:prSet presAssocID="{20E64E3A-DFD4-4723-963B-061681862638}" presName="linear" presStyleCnt="0">
        <dgm:presLayoutVars>
          <dgm:animLvl val="lvl"/>
          <dgm:resizeHandles val="exact"/>
        </dgm:presLayoutVars>
      </dgm:prSet>
      <dgm:spPr/>
    </dgm:pt>
    <dgm:pt modelId="{50B9AC33-E039-234A-AAFA-40C664846E20}" type="pres">
      <dgm:prSet presAssocID="{80C02F77-AC03-4C5E-993C-999547A13E6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07367C5-6C73-3D44-8C46-401FFE1B4036}" type="pres">
      <dgm:prSet presAssocID="{B50DB6BE-FA0B-4625-8191-CFC05DC4C88F}" presName="spacer" presStyleCnt="0"/>
      <dgm:spPr/>
    </dgm:pt>
    <dgm:pt modelId="{737208B6-0C33-2440-A4B2-0171FC098952}" type="pres">
      <dgm:prSet presAssocID="{1A8A49B5-603A-4C1F-9F76-C0F2BAEA061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55D3081-7F9E-B64E-A2B4-2DF1AB4986D1}" type="pres">
      <dgm:prSet presAssocID="{FAC0F493-16CD-4EB2-AA64-F07D2E4BDFB4}" presName="spacer" presStyleCnt="0"/>
      <dgm:spPr/>
    </dgm:pt>
    <dgm:pt modelId="{21BA5556-9EEF-744C-B4A9-33AE01258CBD}" type="pres">
      <dgm:prSet presAssocID="{3F0EA7BA-12CF-4358-B87C-57BA9BE3B4F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5D99B29-69AE-104F-ABEB-4C7C8D1844FA}" type="presOf" srcId="{1A8A49B5-603A-4C1F-9F76-C0F2BAEA061B}" destId="{737208B6-0C33-2440-A4B2-0171FC098952}" srcOrd="0" destOrd="0" presId="urn:microsoft.com/office/officeart/2005/8/layout/vList2"/>
    <dgm:cxn modelId="{3D7F622F-4689-544E-8EDB-B6A9A239D324}" type="presOf" srcId="{20E64E3A-DFD4-4723-963B-061681862638}" destId="{116940CB-F184-2443-BC86-8BFF54D96B6E}" srcOrd="0" destOrd="0" presId="urn:microsoft.com/office/officeart/2005/8/layout/vList2"/>
    <dgm:cxn modelId="{79784546-05E9-4F43-9E05-5A185FEDFBA2}" srcId="{20E64E3A-DFD4-4723-963B-061681862638}" destId="{1A8A49B5-603A-4C1F-9F76-C0F2BAEA061B}" srcOrd="1" destOrd="0" parTransId="{2952ED47-369B-4B9A-955F-CD01DF71BDE7}" sibTransId="{FAC0F493-16CD-4EB2-AA64-F07D2E4BDFB4}"/>
    <dgm:cxn modelId="{42DAEB54-DE10-41A3-8CE4-7BBAC0D0F344}" srcId="{20E64E3A-DFD4-4723-963B-061681862638}" destId="{80C02F77-AC03-4C5E-993C-999547A13E63}" srcOrd="0" destOrd="0" parTransId="{41DB2540-FEDD-4055-9C6C-6181740389D4}" sibTransId="{B50DB6BE-FA0B-4625-8191-CFC05DC4C88F}"/>
    <dgm:cxn modelId="{D911A76B-3756-4A8D-9CDB-EA995A33A620}" srcId="{20E64E3A-DFD4-4723-963B-061681862638}" destId="{3F0EA7BA-12CF-4358-B87C-57BA9BE3B4F1}" srcOrd="2" destOrd="0" parTransId="{1F930CCD-97AF-41B6-A0B6-C019539C76BC}" sibTransId="{6D13BBAD-751C-4D4B-9B2A-CD25498EB9D7}"/>
    <dgm:cxn modelId="{DFC19EC6-1F1C-5D4C-AFFC-FCAFA150BFD9}" type="presOf" srcId="{80C02F77-AC03-4C5E-993C-999547A13E63}" destId="{50B9AC33-E039-234A-AAFA-40C664846E20}" srcOrd="0" destOrd="0" presId="urn:microsoft.com/office/officeart/2005/8/layout/vList2"/>
    <dgm:cxn modelId="{DABB01F0-6EEA-7A4E-B250-C065E547D13B}" type="presOf" srcId="{3F0EA7BA-12CF-4358-B87C-57BA9BE3B4F1}" destId="{21BA5556-9EEF-744C-B4A9-33AE01258CBD}" srcOrd="0" destOrd="0" presId="urn:microsoft.com/office/officeart/2005/8/layout/vList2"/>
    <dgm:cxn modelId="{FE4650FC-5E08-EF44-850E-50E691B61FE8}" type="presParOf" srcId="{116940CB-F184-2443-BC86-8BFF54D96B6E}" destId="{50B9AC33-E039-234A-AAFA-40C664846E20}" srcOrd="0" destOrd="0" presId="urn:microsoft.com/office/officeart/2005/8/layout/vList2"/>
    <dgm:cxn modelId="{A7DA803F-600E-ED4D-8363-2CBC205D9331}" type="presParOf" srcId="{116940CB-F184-2443-BC86-8BFF54D96B6E}" destId="{B07367C5-6C73-3D44-8C46-401FFE1B4036}" srcOrd="1" destOrd="0" presId="urn:microsoft.com/office/officeart/2005/8/layout/vList2"/>
    <dgm:cxn modelId="{10BC8794-3750-3D41-9E33-B02DC2D888D3}" type="presParOf" srcId="{116940CB-F184-2443-BC86-8BFF54D96B6E}" destId="{737208B6-0C33-2440-A4B2-0171FC098952}" srcOrd="2" destOrd="0" presId="urn:microsoft.com/office/officeart/2005/8/layout/vList2"/>
    <dgm:cxn modelId="{071E7323-323B-F547-B195-386C1A87C7A0}" type="presParOf" srcId="{116940CB-F184-2443-BC86-8BFF54D96B6E}" destId="{455D3081-7F9E-B64E-A2B4-2DF1AB4986D1}" srcOrd="3" destOrd="0" presId="urn:microsoft.com/office/officeart/2005/8/layout/vList2"/>
    <dgm:cxn modelId="{2F01CCDC-FF5C-4742-B25F-16E819B7BA59}" type="presParOf" srcId="{116940CB-F184-2443-BC86-8BFF54D96B6E}" destId="{21BA5556-9EEF-744C-B4A9-33AE01258CB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DEE43D-B49E-4977-870B-C56FDB0AE33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DE17554B-99ED-4835-A9B8-A5C95AD75EC3}">
      <dgm:prSet/>
      <dgm:spPr/>
      <dgm:t>
        <a:bodyPr/>
        <a:lstStyle/>
        <a:p>
          <a:r>
            <a:rPr lang="en-US"/>
            <a:t>Flat structures are groups where no one has decision-making power over another person or group</a:t>
          </a:r>
        </a:p>
      </dgm:t>
    </dgm:pt>
    <dgm:pt modelId="{6E9CD349-936B-42F4-9FF2-EDA42DC0FB1E}" type="parTrans" cxnId="{C246A467-620A-49E3-8574-B9FDF2F7D827}">
      <dgm:prSet/>
      <dgm:spPr/>
      <dgm:t>
        <a:bodyPr/>
        <a:lstStyle/>
        <a:p>
          <a:endParaRPr lang="en-US"/>
        </a:p>
      </dgm:t>
    </dgm:pt>
    <dgm:pt modelId="{BD3CAE5F-7F33-4D2F-B1B3-8F4C9A1FDB15}" type="sibTrans" cxnId="{C246A467-620A-49E3-8574-B9FDF2F7D827}">
      <dgm:prSet/>
      <dgm:spPr/>
      <dgm:t>
        <a:bodyPr/>
        <a:lstStyle/>
        <a:p>
          <a:endParaRPr lang="en-US"/>
        </a:p>
      </dgm:t>
    </dgm:pt>
    <dgm:pt modelId="{65E1EDB5-BD63-4E14-A6AD-3C1B2D99E40A}">
      <dgm:prSet/>
      <dgm:spPr/>
      <dgm:t>
        <a:bodyPr/>
        <a:lstStyle/>
        <a:p>
          <a:r>
            <a:rPr lang="en-US"/>
            <a:t>Traditional structures have elected leaders</a:t>
          </a:r>
        </a:p>
      </dgm:t>
    </dgm:pt>
    <dgm:pt modelId="{3740534E-46C9-499F-87A0-AA712FEF5FC3}" type="parTrans" cxnId="{582801C4-9A68-470B-BAC3-76A966F37B08}">
      <dgm:prSet/>
      <dgm:spPr/>
      <dgm:t>
        <a:bodyPr/>
        <a:lstStyle/>
        <a:p>
          <a:endParaRPr lang="en-US"/>
        </a:p>
      </dgm:t>
    </dgm:pt>
    <dgm:pt modelId="{500C8F0C-993F-44CF-94C8-22A7A73903B0}" type="sibTrans" cxnId="{582801C4-9A68-470B-BAC3-76A966F37B08}">
      <dgm:prSet/>
      <dgm:spPr/>
      <dgm:t>
        <a:bodyPr/>
        <a:lstStyle/>
        <a:p>
          <a:endParaRPr lang="en-US"/>
        </a:p>
      </dgm:t>
    </dgm:pt>
    <dgm:pt modelId="{174539F0-0DD9-4993-82F0-08820DEDCC34}">
      <dgm:prSet/>
      <dgm:spPr/>
      <dgm:t>
        <a:bodyPr/>
        <a:lstStyle/>
        <a:p>
          <a:r>
            <a:rPr lang="en-US"/>
            <a:t>Committees and task forces within organizations support task completion</a:t>
          </a:r>
        </a:p>
      </dgm:t>
    </dgm:pt>
    <dgm:pt modelId="{8F49587D-C552-463E-BC15-7DAAABE33EE4}" type="parTrans" cxnId="{50886271-64B6-4D0C-B901-9C582D6186B0}">
      <dgm:prSet/>
      <dgm:spPr/>
      <dgm:t>
        <a:bodyPr/>
        <a:lstStyle/>
        <a:p>
          <a:endParaRPr lang="en-US"/>
        </a:p>
      </dgm:t>
    </dgm:pt>
    <dgm:pt modelId="{21B256AE-C392-467C-995B-544236AC4B0F}" type="sibTrans" cxnId="{50886271-64B6-4D0C-B901-9C582D6186B0}">
      <dgm:prSet/>
      <dgm:spPr/>
      <dgm:t>
        <a:bodyPr/>
        <a:lstStyle/>
        <a:p>
          <a:endParaRPr lang="en-US"/>
        </a:p>
      </dgm:t>
    </dgm:pt>
    <dgm:pt modelId="{A3EB12F4-D9D7-47C4-AAF6-E93D84E0BAC3}">
      <dgm:prSet/>
      <dgm:spPr/>
      <dgm:t>
        <a:bodyPr/>
        <a:lstStyle/>
        <a:p>
          <a:r>
            <a:rPr lang="en-US"/>
            <a:t>Coalitions are groups of people, often from different organizations, united around a common goal</a:t>
          </a:r>
        </a:p>
      </dgm:t>
    </dgm:pt>
    <dgm:pt modelId="{684BE928-E000-4A61-AB1B-5C848507B57F}" type="parTrans" cxnId="{4A250DA5-781C-4DBC-8515-3BC3C6CFDF12}">
      <dgm:prSet/>
      <dgm:spPr/>
      <dgm:t>
        <a:bodyPr/>
        <a:lstStyle/>
        <a:p>
          <a:endParaRPr lang="en-US"/>
        </a:p>
      </dgm:t>
    </dgm:pt>
    <dgm:pt modelId="{E3CD250F-01EE-43F8-855B-CD5ACA8DA8D4}" type="sibTrans" cxnId="{4A250DA5-781C-4DBC-8515-3BC3C6CFDF12}">
      <dgm:prSet/>
      <dgm:spPr/>
      <dgm:t>
        <a:bodyPr/>
        <a:lstStyle/>
        <a:p>
          <a:endParaRPr lang="en-US"/>
        </a:p>
      </dgm:t>
    </dgm:pt>
    <dgm:pt modelId="{D76505AB-A364-419C-868B-B9742C8A2CF1}">
      <dgm:prSet/>
      <dgm:spPr/>
      <dgm:t>
        <a:bodyPr/>
        <a:lstStyle/>
        <a:p>
          <a:r>
            <a:rPr lang="en-US"/>
            <a:t>Can you think of other structures?</a:t>
          </a:r>
        </a:p>
      </dgm:t>
    </dgm:pt>
    <dgm:pt modelId="{80E98DD7-FA6F-4F2D-B4D2-139A6F6F1111}" type="parTrans" cxnId="{FB126B75-9BC7-41FB-BB05-A7C71FD5CCDD}">
      <dgm:prSet/>
      <dgm:spPr/>
      <dgm:t>
        <a:bodyPr/>
        <a:lstStyle/>
        <a:p>
          <a:endParaRPr lang="en-US"/>
        </a:p>
      </dgm:t>
    </dgm:pt>
    <dgm:pt modelId="{FDEA03C8-F3AB-40A2-9291-6FA2BFD5A6C3}" type="sibTrans" cxnId="{FB126B75-9BC7-41FB-BB05-A7C71FD5CCDD}">
      <dgm:prSet/>
      <dgm:spPr/>
      <dgm:t>
        <a:bodyPr/>
        <a:lstStyle/>
        <a:p>
          <a:endParaRPr lang="en-US"/>
        </a:p>
      </dgm:t>
    </dgm:pt>
    <dgm:pt modelId="{758116FA-4A14-4AF5-A89F-429B75A7AF72}" type="pres">
      <dgm:prSet presAssocID="{E3DEE43D-B49E-4977-870B-C56FDB0AE33B}" presName="root" presStyleCnt="0">
        <dgm:presLayoutVars>
          <dgm:dir/>
          <dgm:resizeHandles val="exact"/>
        </dgm:presLayoutVars>
      </dgm:prSet>
      <dgm:spPr/>
    </dgm:pt>
    <dgm:pt modelId="{85ED6701-B193-4270-848A-141E5187A792}" type="pres">
      <dgm:prSet presAssocID="{DE17554B-99ED-4835-A9B8-A5C95AD75EC3}" presName="compNode" presStyleCnt="0"/>
      <dgm:spPr/>
    </dgm:pt>
    <dgm:pt modelId="{4D51DE77-1DEB-4120-BC98-567690306AC9}" type="pres">
      <dgm:prSet presAssocID="{DE17554B-99ED-4835-A9B8-A5C95AD75EC3}" presName="bgRect" presStyleLbl="bgShp" presStyleIdx="0" presStyleCnt="5"/>
      <dgm:spPr/>
    </dgm:pt>
    <dgm:pt modelId="{89AE840B-F4F3-4912-A8A3-576520459E00}" type="pres">
      <dgm:prSet presAssocID="{DE17554B-99ED-4835-A9B8-A5C95AD75EC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C705CF79-6D91-4659-9761-DBB44B5B448E}" type="pres">
      <dgm:prSet presAssocID="{DE17554B-99ED-4835-A9B8-A5C95AD75EC3}" presName="spaceRect" presStyleCnt="0"/>
      <dgm:spPr/>
    </dgm:pt>
    <dgm:pt modelId="{CD8B97FD-B7AC-4DF6-A6BC-663339B29DCD}" type="pres">
      <dgm:prSet presAssocID="{DE17554B-99ED-4835-A9B8-A5C95AD75EC3}" presName="parTx" presStyleLbl="revTx" presStyleIdx="0" presStyleCnt="5">
        <dgm:presLayoutVars>
          <dgm:chMax val="0"/>
          <dgm:chPref val="0"/>
        </dgm:presLayoutVars>
      </dgm:prSet>
      <dgm:spPr/>
    </dgm:pt>
    <dgm:pt modelId="{DF102988-26AC-4E65-8756-023611879312}" type="pres">
      <dgm:prSet presAssocID="{BD3CAE5F-7F33-4D2F-B1B3-8F4C9A1FDB15}" presName="sibTrans" presStyleCnt="0"/>
      <dgm:spPr/>
    </dgm:pt>
    <dgm:pt modelId="{04E472EE-CB1A-4A64-B76A-F7F84D9AF1B0}" type="pres">
      <dgm:prSet presAssocID="{65E1EDB5-BD63-4E14-A6AD-3C1B2D99E40A}" presName="compNode" presStyleCnt="0"/>
      <dgm:spPr/>
    </dgm:pt>
    <dgm:pt modelId="{5CAB289B-1FD8-492C-AF5E-04EFA8DE3BA3}" type="pres">
      <dgm:prSet presAssocID="{65E1EDB5-BD63-4E14-A6AD-3C1B2D99E40A}" presName="bgRect" presStyleLbl="bgShp" presStyleIdx="1" presStyleCnt="5"/>
      <dgm:spPr/>
    </dgm:pt>
    <dgm:pt modelId="{44E211F1-6895-4AAE-B16C-CDD17FBBFE7A}" type="pres">
      <dgm:prSet presAssocID="{65E1EDB5-BD63-4E14-A6AD-3C1B2D99E40A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4F57A3D8-2434-46E5-BD8C-2E8A5DB23F21}" type="pres">
      <dgm:prSet presAssocID="{65E1EDB5-BD63-4E14-A6AD-3C1B2D99E40A}" presName="spaceRect" presStyleCnt="0"/>
      <dgm:spPr/>
    </dgm:pt>
    <dgm:pt modelId="{C48446BA-44C2-49DA-A902-E9590783A099}" type="pres">
      <dgm:prSet presAssocID="{65E1EDB5-BD63-4E14-A6AD-3C1B2D99E40A}" presName="parTx" presStyleLbl="revTx" presStyleIdx="1" presStyleCnt="5">
        <dgm:presLayoutVars>
          <dgm:chMax val="0"/>
          <dgm:chPref val="0"/>
        </dgm:presLayoutVars>
      </dgm:prSet>
      <dgm:spPr/>
    </dgm:pt>
    <dgm:pt modelId="{5EDABF0E-02A4-44B5-BD41-E2ED505EC3FC}" type="pres">
      <dgm:prSet presAssocID="{500C8F0C-993F-44CF-94C8-22A7A73903B0}" presName="sibTrans" presStyleCnt="0"/>
      <dgm:spPr/>
    </dgm:pt>
    <dgm:pt modelId="{9C1C164C-0F42-4B98-8E06-8926EFF31688}" type="pres">
      <dgm:prSet presAssocID="{174539F0-0DD9-4993-82F0-08820DEDCC34}" presName="compNode" presStyleCnt="0"/>
      <dgm:spPr/>
    </dgm:pt>
    <dgm:pt modelId="{28D699E4-D8F4-47BF-B8F5-542AA0746D82}" type="pres">
      <dgm:prSet presAssocID="{174539F0-0DD9-4993-82F0-08820DEDCC34}" presName="bgRect" presStyleLbl="bgShp" presStyleIdx="2" presStyleCnt="5"/>
      <dgm:spPr/>
    </dgm:pt>
    <dgm:pt modelId="{CA97E7E6-C03B-4AFB-803C-67C6E951276B}" type="pres">
      <dgm:prSet presAssocID="{174539F0-0DD9-4993-82F0-08820DEDCC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B466FA37-0BFE-4968-A197-ABDEAE93359A}" type="pres">
      <dgm:prSet presAssocID="{174539F0-0DD9-4993-82F0-08820DEDCC34}" presName="spaceRect" presStyleCnt="0"/>
      <dgm:spPr/>
    </dgm:pt>
    <dgm:pt modelId="{6E3DA03D-B952-4E8D-9065-05C1D720B9B3}" type="pres">
      <dgm:prSet presAssocID="{174539F0-0DD9-4993-82F0-08820DEDCC34}" presName="parTx" presStyleLbl="revTx" presStyleIdx="2" presStyleCnt="5">
        <dgm:presLayoutVars>
          <dgm:chMax val="0"/>
          <dgm:chPref val="0"/>
        </dgm:presLayoutVars>
      </dgm:prSet>
      <dgm:spPr/>
    </dgm:pt>
    <dgm:pt modelId="{748FEA6D-0D0D-42FC-81CC-0E5ABC71FABD}" type="pres">
      <dgm:prSet presAssocID="{21B256AE-C392-467C-995B-544236AC4B0F}" presName="sibTrans" presStyleCnt="0"/>
      <dgm:spPr/>
    </dgm:pt>
    <dgm:pt modelId="{3F6487E3-1B11-40E0-90C8-695DA353116D}" type="pres">
      <dgm:prSet presAssocID="{A3EB12F4-D9D7-47C4-AAF6-E93D84E0BAC3}" presName="compNode" presStyleCnt="0"/>
      <dgm:spPr/>
    </dgm:pt>
    <dgm:pt modelId="{3F9DBBA0-D247-4601-A5A1-430B1D48CEC9}" type="pres">
      <dgm:prSet presAssocID="{A3EB12F4-D9D7-47C4-AAF6-E93D84E0BAC3}" presName="bgRect" presStyleLbl="bgShp" presStyleIdx="3" presStyleCnt="5"/>
      <dgm:spPr/>
    </dgm:pt>
    <dgm:pt modelId="{787BB04C-EB9B-488F-8902-7FE7C0EB2422}" type="pres">
      <dgm:prSet presAssocID="{A3EB12F4-D9D7-47C4-AAF6-E93D84E0BAC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597346BC-A0AE-4EEA-92AE-46E002B1B85A}" type="pres">
      <dgm:prSet presAssocID="{A3EB12F4-D9D7-47C4-AAF6-E93D84E0BAC3}" presName="spaceRect" presStyleCnt="0"/>
      <dgm:spPr/>
    </dgm:pt>
    <dgm:pt modelId="{2B946DD5-1508-4098-A374-8CE4124E4F4C}" type="pres">
      <dgm:prSet presAssocID="{A3EB12F4-D9D7-47C4-AAF6-E93D84E0BAC3}" presName="parTx" presStyleLbl="revTx" presStyleIdx="3" presStyleCnt="5">
        <dgm:presLayoutVars>
          <dgm:chMax val="0"/>
          <dgm:chPref val="0"/>
        </dgm:presLayoutVars>
      </dgm:prSet>
      <dgm:spPr/>
    </dgm:pt>
    <dgm:pt modelId="{7B012ECB-31C3-40A4-8906-1C598FACFAA4}" type="pres">
      <dgm:prSet presAssocID="{E3CD250F-01EE-43F8-855B-CD5ACA8DA8D4}" presName="sibTrans" presStyleCnt="0"/>
      <dgm:spPr/>
    </dgm:pt>
    <dgm:pt modelId="{2812AD1D-4B2A-40B1-BED9-A7395293778D}" type="pres">
      <dgm:prSet presAssocID="{D76505AB-A364-419C-868B-B9742C8A2CF1}" presName="compNode" presStyleCnt="0"/>
      <dgm:spPr/>
    </dgm:pt>
    <dgm:pt modelId="{F503BF74-4D1A-4C06-93F2-B6EB89314DA9}" type="pres">
      <dgm:prSet presAssocID="{D76505AB-A364-419C-868B-B9742C8A2CF1}" presName="bgRect" presStyleLbl="bgShp" presStyleIdx="4" presStyleCnt="5"/>
      <dgm:spPr/>
    </dgm:pt>
    <dgm:pt modelId="{14E09A29-C9B5-4347-985F-41A01890A76C}" type="pres">
      <dgm:prSet presAssocID="{D76505AB-A364-419C-868B-B9742C8A2CF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300EC7A-3D9B-45CA-BEF8-8DFF262CD777}" type="pres">
      <dgm:prSet presAssocID="{D76505AB-A364-419C-868B-B9742C8A2CF1}" presName="spaceRect" presStyleCnt="0"/>
      <dgm:spPr/>
    </dgm:pt>
    <dgm:pt modelId="{6F734817-8AE1-4A35-80AE-13B948C23447}" type="pres">
      <dgm:prSet presAssocID="{D76505AB-A364-419C-868B-B9742C8A2CF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DB90773C-53A9-42B7-9D0E-6D160231BFD7}" type="presOf" srcId="{D76505AB-A364-419C-868B-B9742C8A2CF1}" destId="{6F734817-8AE1-4A35-80AE-13B948C23447}" srcOrd="0" destOrd="0" presId="urn:microsoft.com/office/officeart/2018/2/layout/IconVerticalSolidList"/>
    <dgm:cxn modelId="{C246A467-620A-49E3-8574-B9FDF2F7D827}" srcId="{E3DEE43D-B49E-4977-870B-C56FDB0AE33B}" destId="{DE17554B-99ED-4835-A9B8-A5C95AD75EC3}" srcOrd="0" destOrd="0" parTransId="{6E9CD349-936B-42F4-9FF2-EDA42DC0FB1E}" sibTransId="{BD3CAE5F-7F33-4D2F-B1B3-8F4C9A1FDB15}"/>
    <dgm:cxn modelId="{50886271-64B6-4D0C-B901-9C582D6186B0}" srcId="{E3DEE43D-B49E-4977-870B-C56FDB0AE33B}" destId="{174539F0-0DD9-4993-82F0-08820DEDCC34}" srcOrd="2" destOrd="0" parTransId="{8F49587D-C552-463E-BC15-7DAAABE33EE4}" sibTransId="{21B256AE-C392-467C-995B-544236AC4B0F}"/>
    <dgm:cxn modelId="{FB126B75-9BC7-41FB-BB05-A7C71FD5CCDD}" srcId="{E3DEE43D-B49E-4977-870B-C56FDB0AE33B}" destId="{D76505AB-A364-419C-868B-B9742C8A2CF1}" srcOrd="4" destOrd="0" parTransId="{80E98DD7-FA6F-4F2D-B4D2-139A6F6F1111}" sibTransId="{FDEA03C8-F3AB-40A2-9291-6FA2BFD5A6C3}"/>
    <dgm:cxn modelId="{4A250DA5-781C-4DBC-8515-3BC3C6CFDF12}" srcId="{E3DEE43D-B49E-4977-870B-C56FDB0AE33B}" destId="{A3EB12F4-D9D7-47C4-AAF6-E93D84E0BAC3}" srcOrd="3" destOrd="0" parTransId="{684BE928-E000-4A61-AB1B-5C848507B57F}" sibTransId="{E3CD250F-01EE-43F8-855B-CD5ACA8DA8D4}"/>
    <dgm:cxn modelId="{4A0C8AA8-E960-46F6-9F3F-DDB703FB166E}" type="presOf" srcId="{E3DEE43D-B49E-4977-870B-C56FDB0AE33B}" destId="{758116FA-4A14-4AF5-A89F-429B75A7AF72}" srcOrd="0" destOrd="0" presId="urn:microsoft.com/office/officeart/2018/2/layout/IconVerticalSolidList"/>
    <dgm:cxn modelId="{E35656B2-3970-4B46-9A1E-9F58A3672C69}" type="presOf" srcId="{A3EB12F4-D9D7-47C4-AAF6-E93D84E0BAC3}" destId="{2B946DD5-1508-4098-A374-8CE4124E4F4C}" srcOrd="0" destOrd="0" presId="urn:microsoft.com/office/officeart/2018/2/layout/IconVerticalSolidList"/>
    <dgm:cxn modelId="{3CBE54BF-A4BF-4E48-87C5-1CBF33F0DD6F}" type="presOf" srcId="{174539F0-0DD9-4993-82F0-08820DEDCC34}" destId="{6E3DA03D-B952-4E8D-9065-05C1D720B9B3}" srcOrd="0" destOrd="0" presId="urn:microsoft.com/office/officeart/2018/2/layout/IconVerticalSolidList"/>
    <dgm:cxn modelId="{582801C4-9A68-470B-BAC3-76A966F37B08}" srcId="{E3DEE43D-B49E-4977-870B-C56FDB0AE33B}" destId="{65E1EDB5-BD63-4E14-A6AD-3C1B2D99E40A}" srcOrd="1" destOrd="0" parTransId="{3740534E-46C9-499F-87A0-AA712FEF5FC3}" sibTransId="{500C8F0C-993F-44CF-94C8-22A7A73903B0}"/>
    <dgm:cxn modelId="{4AFCB0EA-3292-454B-96F6-737720724175}" type="presOf" srcId="{DE17554B-99ED-4835-A9B8-A5C95AD75EC3}" destId="{CD8B97FD-B7AC-4DF6-A6BC-663339B29DCD}" srcOrd="0" destOrd="0" presId="urn:microsoft.com/office/officeart/2018/2/layout/IconVerticalSolidList"/>
    <dgm:cxn modelId="{3FC1F6ED-8446-482C-AD66-1FF982D1AF33}" type="presOf" srcId="{65E1EDB5-BD63-4E14-A6AD-3C1B2D99E40A}" destId="{C48446BA-44C2-49DA-A902-E9590783A099}" srcOrd="0" destOrd="0" presId="urn:microsoft.com/office/officeart/2018/2/layout/IconVerticalSolidList"/>
    <dgm:cxn modelId="{A4D9960F-5DA4-4B0F-A63F-EA608C08424A}" type="presParOf" srcId="{758116FA-4A14-4AF5-A89F-429B75A7AF72}" destId="{85ED6701-B193-4270-848A-141E5187A792}" srcOrd="0" destOrd="0" presId="urn:microsoft.com/office/officeart/2018/2/layout/IconVerticalSolidList"/>
    <dgm:cxn modelId="{942102EB-0655-424A-88A7-D7B7C1DE7BC0}" type="presParOf" srcId="{85ED6701-B193-4270-848A-141E5187A792}" destId="{4D51DE77-1DEB-4120-BC98-567690306AC9}" srcOrd="0" destOrd="0" presId="urn:microsoft.com/office/officeart/2018/2/layout/IconVerticalSolidList"/>
    <dgm:cxn modelId="{065B74FB-1B54-4F04-B17E-2055921423DC}" type="presParOf" srcId="{85ED6701-B193-4270-848A-141E5187A792}" destId="{89AE840B-F4F3-4912-A8A3-576520459E00}" srcOrd="1" destOrd="0" presId="urn:microsoft.com/office/officeart/2018/2/layout/IconVerticalSolidList"/>
    <dgm:cxn modelId="{E0206C7E-7F5D-489D-846E-02870B456532}" type="presParOf" srcId="{85ED6701-B193-4270-848A-141E5187A792}" destId="{C705CF79-6D91-4659-9761-DBB44B5B448E}" srcOrd="2" destOrd="0" presId="urn:microsoft.com/office/officeart/2018/2/layout/IconVerticalSolidList"/>
    <dgm:cxn modelId="{7163666E-13BF-40F0-B37D-499D5F5DD146}" type="presParOf" srcId="{85ED6701-B193-4270-848A-141E5187A792}" destId="{CD8B97FD-B7AC-4DF6-A6BC-663339B29DCD}" srcOrd="3" destOrd="0" presId="urn:microsoft.com/office/officeart/2018/2/layout/IconVerticalSolidList"/>
    <dgm:cxn modelId="{99A987B0-7893-401D-9D92-CE33D7DF27AB}" type="presParOf" srcId="{758116FA-4A14-4AF5-A89F-429B75A7AF72}" destId="{DF102988-26AC-4E65-8756-023611879312}" srcOrd="1" destOrd="0" presId="urn:microsoft.com/office/officeart/2018/2/layout/IconVerticalSolidList"/>
    <dgm:cxn modelId="{980D973C-6AB9-40C8-BC57-3246479C15C8}" type="presParOf" srcId="{758116FA-4A14-4AF5-A89F-429B75A7AF72}" destId="{04E472EE-CB1A-4A64-B76A-F7F84D9AF1B0}" srcOrd="2" destOrd="0" presId="urn:microsoft.com/office/officeart/2018/2/layout/IconVerticalSolidList"/>
    <dgm:cxn modelId="{58606A6F-F9ED-4DF3-8DE7-EBE59AE9687E}" type="presParOf" srcId="{04E472EE-CB1A-4A64-B76A-F7F84D9AF1B0}" destId="{5CAB289B-1FD8-492C-AF5E-04EFA8DE3BA3}" srcOrd="0" destOrd="0" presId="urn:microsoft.com/office/officeart/2018/2/layout/IconVerticalSolidList"/>
    <dgm:cxn modelId="{112D72BC-111F-4B48-8932-188AF6C0B330}" type="presParOf" srcId="{04E472EE-CB1A-4A64-B76A-F7F84D9AF1B0}" destId="{44E211F1-6895-4AAE-B16C-CDD17FBBFE7A}" srcOrd="1" destOrd="0" presId="urn:microsoft.com/office/officeart/2018/2/layout/IconVerticalSolidList"/>
    <dgm:cxn modelId="{600CB1A8-101F-499D-BF74-8BF399B30A2A}" type="presParOf" srcId="{04E472EE-CB1A-4A64-B76A-F7F84D9AF1B0}" destId="{4F57A3D8-2434-46E5-BD8C-2E8A5DB23F21}" srcOrd="2" destOrd="0" presId="urn:microsoft.com/office/officeart/2018/2/layout/IconVerticalSolidList"/>
    <dgm:cxn modelId="{72B0370D-2C5B-41F1-B473-DE6FE786492E}" type="presParOf" srcId="{04E472EE-CB1A-4A64-B76A-F7F84D9AF1B0}" destId="{C48446BA-44C2-49DA-A902-E9590783A099}" srcOrd="3" destOrd="0" presId="urn:microsoft.com/office/officeart/2018/2/layout/IconVerticalSolidList"/>
    <dgm:cxn modelId="{7FCE39B8-8094-491B-B2D5-F7612CDFA0D4}" type="presParOf" srcId="{758116FA-4A14-4AF5-A89F-429B75A7AF72}" destId="{5EDABF0E-02A4-44B5-BD41-E2ED505EC3FC}" srcOrd="3" destOrd="0" presId="urn:microsoft.com/office/officeart/2018/2/layout/IconVerticalSolidList"/>
    <dgm:cxn modelId="{849532C0-0ADE-49C4-8506-D2E49D0B9EE6}" type="presParOf" srcId="{758116FA-4A14-4AF5-A89F-429B75A7AF72}" destId="{9C1C164C-0F42-4B98-8E06-8926EFF31688}" srcOrd="4" destOrd="0" presId="urn:microsoft.com/office/officeart/2018/2/layout/IconVerticalSolidList"/>
    <dgm:cxn modelId="{6EC08BD9-5D14-43E9-8D52-6380A5681000}" type="presParOf" srcId="{9C1C164C-0F42-4B98-8E06-8926EFF31688}" destId="{28D699E4-D8F4-47BF-B8F5-542AA0746D82}" srcOrd="0" destOrd="0" presId="urn:microsoft.com/office/officeart/2018/2/layout/IconVerticalSolidList"/>
    <dgm:cxn modelId="{90E9BB40-E576-4D7B-9388-0B460759DEFA}" type="presParOf" srcId="{9C1C164C-0F42-4B98-8E06-8926EFF31688}" destId="{CA97E7E6-C03B-4AFB-803C-67C6E951276B}" srcOrd="1" destOrd="0" presId="urn:microsoft.com/office/officeart/2018/2/layout/IconVerticalSolidList"/>
    <dgm:cxn modelId="{94FC278A-90AC-42FA-96C4-7D70F5EAA5D0}" type="presParOf" srcId="{9C1C164C-0F42-4B98-8E06-8926EFF31688}" destId="{B466FA37-0BFE-4968-A197-ABDEAE93359A}" srcOrd="2" destOrd="0" presId="urn:microsoft.com/office/officeart/2018/2/layout/IconVerticalSolidList"/>
    <dgm:cxn modelId="{54C3FFBA-1987-4D6D-9C96-EFF331249085}" type="presParOf" srcId="{9C1C164C-0F42-4B98-8E06-8926EFF31688}" destId="{6E3DA03D-B952-4E8D-9065-05C1D720B9B3}" srcOrd="3" destOrd="0" presId="urn:microsoft.com/office/officeart/2018/2/layout/IconVerticalSolidList"/>
    <dgm:cxn modelId="{E3BAF839-3006-4DA7-B5B2-935E312501FC}" type="presParOf" srcId="{758116FA-4A14-4AF5-A89F-429B75A7AF72}" destId="{748FEA6D-0D0D-42FC-81CC-0E5ABC71FABD}" srcOrd="5" destOrd="0" presId="urn:microsoft.com/office/officeart/2018/2/layout/IconVerticalSolidList"/>
    <dgm:cxn modelId="{571CFDDE-6699-4595-86B3-87CBA1D4509B}" type="presParOf" srcId="{758116FA-4A14-4AF5-A89F-429B75A7AF72}" destId="{3F6487E3-1B11-40E0-90C8-695DA353116D}" srcOrd="6" destOrd="0" presId="urn:microsoft.com/office/officeart/2018/2/layout/IconVerticalSolidList"/>
    <dgm:cxn modelId="{531C08ED-0658-493C-9D83-B5D7C4C1C18B}" type="presParOf" srcId="{3F6487E3-1B11-40E0-90C8-695DA353116D}" destId="{3F9DBBA0-D247-4601-A5A1-430B1D48CEC9}" srcOrd="0" destOrd="0" presId="urn:microsoft.com/office/officeart/2018/2/layout/IconVerticalSolidList"/>
    <dgm:cxn modelId="{EE8923DF-D3A6-4AD3-A9F5-3FF0BB2E0DBC}" type="presParOf" srcId="{3F6487E3-1B11-40E0-90C8-695DA353116D}" destId="{787BB04C-EB9B-488F-8902-7FE7C0EB2422}" srcOrd="1" destOrd="0" presId="urn:microsoft.com/office/officeart/2018/2/layout/IconVerticalSolidList"/>
    <dgm:cxn modelId="{E484144B-6DB8-4629-9812-4C9D877B02BC}" type="presParOf" srcId="{3F6487E3-1B11-40E0-90C8-695DA353116D}" destId="{597346BC-A0AE-4EEA-92AE-46E002B1B85A}" srcOrd="2" destOrd="0" presId="urn:microsoft.com/office/officeart/2018/2/layout/IconVerticalSolidList"/>
    <dgm:cxn modelId="{AB03CBE4-8EA8-4782-A078-4DABD3867E09}" type="presParOf" srcId="{3F6487E3-1B11-40E0-90C8-695DA353116D}" destId="{2B946DD5-1508-4098-A374-8CE4124E4F4C}" srcOrd="3" destOrd="0" presId="urn:microsoft.com/office/officeart/2018/2/layout/IconVerticalSolidList"/>
    <dgm:cxn modelId="{90AD41FB-0477-4C55-AB2B-4EACEC93D956}" type="presParOf" srcId="{758116FA-4A14-4AF5-A89F-429B75A7AF72}" destId="{7B012ECB-31C3-40A4-8906-1C598FACFAA4}" srcOrd="7" destOrd="0" presId="urn:microsoft.com/office/officeart/2018/2/layout/IconVerticalSolidList"/>
    <dgm:cxn modelId="{A46C98EE-9618-4F9D-A2BF-3D3779BCB76D}" type="presParOf" srcId="{758116FA-4A14-4AF5-A89F-429B75A7AF72}" destId="{2812AD1D-4B2A-40B1-BED9-A7395293778D}" srcOrd="8" destOrd="0" presId="urn:microsoft.com/office/officeart/2018/2/layout/IconVerticalSolidList"/>
    <dgm:cxn modelId="{F397FFAD-E354-42C3-AC51-2A381C6BD807}" type="presParOf" srcId="{2812AD1D-4B2A-40B1-BED9-A7395293778D}" destId="{F503BF74-4D1A-4C06-93F2-B6EB89314DA9}" srcOrd="0" destOrd="0" presId="urn:microsoft.com/office/officeart/2018/2/layout/IconVerticalSolidList"/>
    <dgm:cxn modelId="{03BFA725-E808-4792-8EBE-876B17DD3048}" type="presParOf" srcId="{2812AD1D-4B2A-40B1-BED9-A7395293778D}" destId="{14E09A29-C9B5-4347-985F-41A01890A76C}" srcOrd="1" destOrd="0" presId="urn:microsoft.com/office/officeart/2018/2/layout/IconVerticalSolidList"/>
    <dgm:cxn modelId="{FF9A0554-890B-4E90-8C6E-A16BA68F1319}" type="presParOf" srcId="{2812AD1D-4B2A-40B1-BED9-A7395293778D}" destId="{B300EC7A-3D9B-45CA-BEF8-8DFF262CD777}" srcOrd="2" destOrd="0" presId="urn:microsoft.com/office/officeart/2018/2/layout/IconVerticalSolidList"/>
    <dgm:cxn modelId="{5E46E030-BA14-43CB-8A7D-C1692DBC783E}" type="presParOf" srcId="{2812AD1D-4B2A-40B1-BED9-A7395293778D}" destId="{6F734817-8AE1-4A35-80AE-13B948C2344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FE8606-9C49-430B-A066-05A67732F7F3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2E51720-66D6-4F65-B5A9-EE46286861D3}">
      <dgm:prSet/>
      <dgm:spPr/>
      <dgm:t>
        <a:bodyPr/>
        <a:lstStyle/>
        <a:p>
          <a:r>
            <a:rPr lang="en-US"/>
            <a:t>Dobson (n.d.) identified key elements of “mico-mobilization”</a:t>
          </a:r>
        </a:p>
      </dgm:t>
    </dgm:pt>
    <dgm:pt modelId="{DDCC6519-D949-4B84-983B-11BC1C882975}" type="parTrans" cxnId="{86F8697D-32A6-421D-B1BB-BBFCEA854DA5}">
      <dgm:prSet/>
      <dgm:spPr/>
      <dgm:t>
        <a:bodyPr/>
        <a:lstStyle/>
        <a:p>
          <a:endParaRPr lang="en-US"/>
        </a:p>
      </dgm:t>
    </dgm:pt>
    <dgm:pt modelId="{21C60292-5BEE-4767-9398-56F414E8469D}" type="sibTrans" cxnId="{86F8697D-32A6-421D-B1BB-BBFCEA854DA5}">
      <dgm:prSet/>
      <dgm:spPr/>
      <dgm:t>
        <a:bodyPr/>
        <a:lstStyle/>
        <a:p>
          <a:endParaRPr lang="en-US"/>
        </a:p>
      </dgm:t>
    </dgm:pt>
    <dgm:pt modelId="{675639B3-0091-415C-9D1C-36EAC067D400}">
      <dgm:prSet/>
      <dgm:spPr/>
      <dgm:t>
        <a:bodyPr/>
        <a:lstStyle/>
        <a:p>
          <a:r>
            <a:rPr lang="en-US"/>
            <a:t>Small groups with connection to larger loose network</a:t>
          </a:r>
        </a:p>
      </dgm:t>
    </dgm:pt>
    <dgm:pt modelId="{ADA8663A-D4BD-471E-8CF0-6C48686E03AA}" type="parTrans" cxnId="{4E19BABD-A69F-4CDE-AA30-57E1D60CFD19}">
      <dgm:prSet/>
      <dgm:spPr/>
      <dgm:t>
        <a:bodyPr/>
        <a:lstStyle/>
        <a:p>
          <a:endParaRPr lang="en-US"/>
        </a:p>
      </dgm:t>
    </dgm:pt>
    <dgm:pt modelId="{2F133C19-F480-412B-AD8C-DDA8D460C3FF}" type="sibTrans" cxnId="{4E19BABD-A69F-4CDE-AA30-57E1D60CFD19}">
      <dgm:prSet/>
      <dgm:spPr/>
      <dgm:t>
        <a:bodyPr/>
        <a:lstStyle/>
        <a:p>
          <a:endParaRPr lang="en-US"/>
        </a:p>
      </dgm:t>
    </dgm:pt>
    <dgm:pt modelId="{B3B5D390-121D-4445-A800-C2F0FB306D62}">
      <dgm:prSet/>
      <dgm:spPr/>
      <dgm:t>
        <a:bodyPr/>
        <a:lstStyle/>
        <a:p>
          <a:r>
            <a:rPr lang="en-US"/>
            <a:t>Familiarity in membership</a:t>
          </a:r>
        </a:p>
      </dgm:t>
    </dgm:pt>
    <dgm:pt modelId="{899E83D5-DC46-475A-A580-441412823F2A}" type="parTrans" cxnId="{FF6B7673-10FF-4D55-8BAE-A280A4EE8130}">
      <dgm:prSet/>
      <dgm:spPr/>
      <dgm:t>
        <a:bodyPr/>
        <a:lstStyle/>
        <a:p>
          <a:endParaRPr lang="en-US"/>
        </a:p>
      </dgm:t>
    </dgm:pt>
    <dgm:pt modelId="{CC4571B8-37B3-4295-8586-3D6D30895D6B}" type="sibTrans" cxnId="{FF6B7673-10FF-4D55-8BAE-A280A4EE8130}">
      <dgm:prSet/>
      <dgm:spPr/>
      <dgm:t>
        <a:bodyPr/>
        <a:lstStyle/>
        <a:p>
          <a:endParaRPr lang="en-US"/>
        </a:p>
      </dgm:t>
    </dgm:pt>
    <dgm:pt modelId="{4C2F13A2-0442-44A4-ABA2-BAB313DC6538}">
      <dgm:prSet/>
      <dgm:spPr/>
      <dgm:t>
        <a:bodyPr/>
        <a:lstStyle/>
        <a:p>
          <a:r>
            <a:rPr lang="en-US"/>
            <a:t>Many individuals who join groups likely already know someone in the group</a:t>
          </a:r>
        </a:p>
      </dgm:t>
    </dgm:pt>
    <dgm:pt modelId="{DBAE90BB-9182-48B2-AEDC-204489E66210}" type="parTrans" cxnId="{F3084191-30F0-4832-80E3-D5E42E1C6E36}">
      <dgm:prSet/>
      <dgm:spPr/>
      <dgm:t>
        <a:bodyPr/>
        <a:lstStyle/>
        <a:p>
          <a:endParaRPr lang="en-US"/>
        </a:p>
      </dgm:t>
    </dgm:pt>
    <dgm:pt modelId="{C67FEE36-57DA-4887-A5D7-2531AF08F2DD}" type="sibTrans" cxnId="{F3084191-30F0-4832-80E3-D5E42E1C6E36}">
      <dgm:prSet/>
      <dgm:spPr/>
      <dgm:t>
        <a:bodyPr/>
        <a:lstStyle/>
        <a:p>
          <a:endParaRPr lang="en-US"/>
        </a:p>
      </dgm:t>
    </dgm:pt>
    <dgm:pt modelId="{77B313D3-187C-43F5-A9F3-D1311AD377A3}">
      <dgm:prSet/>
      <dgm:spPr/>
      <dgm:t>
        <a:bodyPr/>
        <a:lstStyle/>
        <a:p>
          <a:r>
            <a:rPr lang="en-US"/>
            <a:t>More likely to stay in a group if integrated into an activist community</a:t>
          </a:r>
        </a:p>
      </dgm:t>
    </dgm:pt>
    <dgm:pt modelId="{60739967-09EC-41EE-A399-73E2772EFAAB}" type="parTrans" cxnId="{DF068661-8302-4FB8-A30A-D69FD3BB29E4}">
      <dgm:prSet/>
      <dgm:spPr/>
      <dgm:t>
        <a:bodyPr/>
        <a:lstStyle/>
        <a:p>
          <a:endParaRPr lang="en-US"/>
        </a:p>
      </dgm:t>
    </dgm:pt>
    <dgm:pt modelId="{F69B6DFA-B413-47B6-880A-A4ECD4B032D0}" type="sibTrans" cxnId="{DF068661-8302-4FB8-A30A-D69FD3BB29E4}">
      <dgm:prSet/>
      <dgm:spPr/>
      <dgm:t>
        <a:bodyPr/>
        <a:lstStyle/>
        <a:p>
          <a:endParaRPr lang="en-US"/>
        </a:p>
      </dgm:t>
    </dgm:pt>
    <dgm:pt modelId="{EA9C2435-7677-45A3-8218-DBCD56C78B5A}">
      <dgm:prSet/>
      <dgm:spPr/>
      <dgm:t>
        <a:bodyPr/>
        <a:lstStyle/>
        <a:p>
          <a:r>
            <a:rPr lang="en-US"/>
            <a:t>Strong communications network</a:t>
          </a:r>
        </a:p>
      </dgm:t>
    </dgm:pt>
    <dgm:pt modelId="{55CEE439-BCD0-44B1-A229-CAA7075557FF}" type="parTrans" cxnId="{1B353DBC-3F28-4722-9CD6-053E65122674}">
      <dgm:prSet/>
      <dgm:spPr/>
      <dgm:t>
        <a:bodyPr/>
        <a:lstStyle/>
        <a:p>
          <a:endParaRPr lang="en-US"/>
        </a:p>
      </dgm:t>
    </dgm:pt>
    <dgm:pt modelId="{64D479AA-3A44-4243-B037-23C9588EBB4C}" type="sibTrans" cxnId="{1B353DBC-3F28-4722-9CD6-053E65122674}">
      <dgm:prSet/>
      <dgm:spPr/>
      <dgm:t>
        <a:bodyPr/>
        <a:lstStyle/>
        <a:p>
          <a:endParaRPr lang="en-US"/>
        </a:p>
      </dgm:t>
    </dgm:pt>
    <dgm:pt modelId="{DA31E257-4CC7-4D8C-970B-4D83626B988C}">
      <dgm:prSet/>
      <dgm:spPr/>
      <dgm:t>
        <a:bodyPr/>
        <a:lstStyle/>
        <a:p>
          <a:r>
            <a:rPr lang="en-US"/>
            <a:t>Greater diversity and number of people in the network, the more likely to succeed</a:t>
          </a:r>
        </a:p>
      </dgm:t>
    </dgm:pt>
    <dgm:pt modelId="{8760E588-7BAF-40FA-B712-D29100A58B56}" type="parTrans" cxnId="{85294B1F-CDA1-43ED-BC29-0FD850CC44F0}">
      <dgm:prSet/>
      <dgm:spPr/>
      <dgm:t>
        <a:bodyPr/>
        <a:lstStyle/>
        <a:p>
          <a:endParaRPr lang="en-US"/>
        </a:p>
      </dgm:t>
    </dgm:pt>
    <dgm:pt modelId="{4BB5B92C-35B7-4245-833D-9F287476BB94}" type="sibTrans" cxnId="{85294B1F-CDA1-43ED-BC29-0FD850CC44F0}">
      <dgm:prSet/>
      <dgm:spPr/>
      <dgm:t>
        <a:bodyPr/>
        <a:lstStyle/>
        <a:p>
          <a:endParaRPr lang="en-US"/>
        </a:p>
      </dgm:t>
    </dgm:pt>
    <dgm:pt modelId="{7444BBEC-0EBF-B940-B7F1-070A8727511C}" type="pres">
      <dgm:prSet presAssocID="{B7FE8606-9C49-430B-A066-05A67732F7F3}" presName="Name0" presStyleCnt="0">
        <dgm:presLayoutVars>
          <dgm:dir/>
          <dgm:animLvl val="lvl"/>
          <dgm:resizeHandles val="exact"/>
        </dgm:presLayoutVars>
      </dgm:prSet>
      <dgm:spPr/>
    </dgm:pt>
    <dgm:pt modelId="{8F3C43B7-F273-7C4A-8173-2A19C354F8D8}" type="pres">
      <dgm:prSet presAssocID="{12E51720-66D6-4F65-B5A9-EE46286861D3}" presName="linNode" presStyleCnt="0"/>
      <dgm:spPr/>
    </dgm:pt>
    <dgm:pt modelId="{7FD4AF8D-9F00-CC49-9908-EBCD95C6C940}" type="pres">
      <dgm:prSet presAssocID="{12E51720-66D6-4F65-B5A9-EE46286861D3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828E1D76-0EF6-5C4F-B7D5-60CDD76BFF81}" type="pres">
      <dgm:prSet presAssocID="{12E51720-66D6-4F65-B5A9-EE46286861D3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0E4E5112-074E-8E4E-A01D-76C9ED89A3F3}" type="presOf" srcId="{12E51720-66D6-4F65-B5A9-EE46286861D3}" destId="{7FD4AF8D-9F00-CC49-9908-EBCD95C6C940}" srcOrd="0" destOrd="0" presId="urn:microsoft.com/office/officeart/2005/8/layout/vList5"/>
    <dgm:cxn modelId="{32DB151F-9037-194D-9186-9C281AD85AD5}" type="presOf" srcId="{B3B5D390-121D-4445-A800-C2F0FB306D62}" destId="{828E1D76-0EF6-5C4F-B7D5-60CDD76BFF81}" srcOrd="0" destOrd="1" presId="urn:microsoft.com/office/officeart/2005/8/layout/vList5"/>
    <dgm:cxn modelId="{85294B1F-CDA1-43ED-BC29-0FD850CC44F0}" srcId="{EA9C2435-7677-45A3-8218-DBCD56C78B5A}" destId="{DA31E257-4CC7-4D8C-970B-4D83626B988C}" srcOrd="0" destOrd="0" parTransId="{8760E588-7BAF-40FA-B712-D29100A58B56}" sibTransId="{4BB5B92C-35B7-4245-833D-9F287476BB94}"/>
    <dgm:cxn modelId="{8DF5F95F-F246-CB40-B7A8-CEEFD2636EFB}" type="presOf" srcId="{77B313D3-187C-43F5-A9F3-D1311AD377A3}" destId="{828E1D76-0EF6-5C4F-B7D5-60CDD76BFF81}" srcOrd="0" destOrd="3" presId="urn:microsoft.com/office/officeart/2005/8/layout/vList5"/>
    <dgm:cxn modelId="{DF068661-8302-4FB8-A30A-D69FD3BB29E4}" srcId="{B3B5D390-121D-4445-A800-C2F0FB306D62}" destId="{77B313D3-187C-43F5-A9F3-D1311AD377A3}" srcOrd="1" destOrd="0" parTransId="{60739967-09EC-41EE-A399-73E2772EFAAB}" sibTransId="{F69B6DFA-B413-47B6-880A-A4ECD4B032D0}"/>
    <dgm:cxn modelId="{FF6B7673-10FF-4D55-8BAE-A280A4EE8130}" srcId="{12E51720-66D6-4F65-B5A9-EE46286861D3}" destId="{B3B5D390-121D-4445-A800-C2F0FB306D62}" srcOrd="1" destOrd="0" parTransId="{899E83D5-DC46-475A-A580-441412823F2A}" sibTransId="{CC4571B8-37B3-4295-8586-3D6D30895D6B}"/>
    <dgm:cxn modelId="{CCC74474-34BF-B844-BADA-09A302420DF3}" type="presOf" srcId="{675639B3-0091-415C-9D1C-36EAC067D400}" destId="{828E1D76-0EF6-5C4F-B7D5-60CDD76BFF81}" srcOrd="0" destOrd="0" presId="urn:microsoft.com/office/officeart/2005/8/layout/vList5"/>
    <dgm:cxn modelId="{86F8697D-32A6-421D-B1BB-BBFCEA854DA5}" srcId="{B7FE8606-9C49-430B-A066-05A67732F7F3}" destId="{12E51720-66D6-4F65-B5A9-EE46286861D3}" srcOrd="0" destOrd="0" parTransId="{DDCC6519-D949-4B84-983B-11BC1C882975}" sibTransId="{21C60292-5BEE-4767-9398-56F414E8469D}"/>
    <dgm:cxn modelId="{F3084191-30F0-4832-80E3-D5E42E1C6E36}" srcId="{B3B5D390-121D-4445-A800-C2F0FB306D62}" destId="{4C2F13A2-0442-44A4-ABA2-BAB313DC6538}" srcOrd="0" destOrd="0" parTransId="{DBAE90BB-9182-48B2-AEDC-204489E66210}" sibTransId="{C67FEE36-57DA-4887-A5D7-2531AF08F2DD}"/>
    <dgm:cxn modelId="{5FDC4D92-E0D5-FE46-A67E-7D3E4B98F9B9}" type="presOf" srcId="{EA9C2435-7677-45A3-8218-DBCD56C78B5A}" destId="{828E1D76-0EF6-5C4F-B7D5-60CDD76BFF81}" srcOrd="0" destOrd="4" presId="urn:microsoft.com/office/officeart/2005/8/layout/vList5"/>
    <dgm:cxn modelId="{1B353DBC-3F28-4722-9CD6-053E65122674}" srcId="{12E51720-66D6-4F65-B5A9-EE46286861D3}" destId="{EA9C2435-7677-45A3-8218-DBCD56C78B5A}" srcOrd="2" destOrd="0" parTransId="{55CEE439-BCD0-44B1-A229-CAA7075557FF}" sibTransId="{64D479AA-3A44-4243-B037-23C9588EBB4C}"/>
    <dgm:cxn modelId="{4E19BABD-A69F-4CDE-AA30-57E1D60CFD19}" srcId="{12E51720-66D6-4F65-B5A9-EE46286861D3}" destId="{675639B3-0091-415C-9D1C-36EAC067D400}" srcOrd="0" destOrd="0" parTransId="{ADA8663A-D4BD-471E-8CF0-6C48686E03AA}" sibTransId="{2F133C19-F480-412B-AD8C-DDA8D460C3FF}"/>
    <dgm:cxn modelId="{899F51C2-DD65-7E43-9663-91AEEB5C0EBE}" type="presOf" srcId="{DA31E257-4CC7-4D8C-970B-4D83626B988C}" destId="{828E1D76-0EF6-5C4F-B7D5-60CDD76BFF81}" srcOrd="0" destOrd="5" presId="urn:microsoft.com/office/officeart/2005/8/layout/vList5"/>
    <dgm:cxn modelId="{ED2060C9-EA88-B44C-896D-FA7163E39BB7}" type="presOf" srcId="{B7FE8606-9C49-430B-A066-05A67732F7F3}" destId="{7444BBEC-0EBF-B940-B7F1-070A8727511C}" srcOrd="0" destOrd="0" presId="urn:microsoft.com/office/officeart/2005/8/layout/vList5"/>
    <dgm:cxn modelId="{2D8141F6-B455-9E42-936A-C2C35134D2A4}" type="presOf" srcId="{4C2F13A2-0442-44A4-ABA2-BAB313DC6538}" destId="{828E1D76-0EF6-5C4F-B7D5-60CDD76BFF81}" srcOrd="0" destOrd="2" presId="urn:microsoft.com/office/officeart/2005/8/layout/vList5"/>
    <dgm:cxn modelId="{D13DEAD8-242D-8147-9237-40B4106B6C07}" type="presParOf" srcId="{7444BBEC-0EBF-B940-B7F1-070A8727511C}" destId="{8F3C43B7-F273-7C4A-8173-2A19C354F8D8}" srcOrd="0" destOrd="0" presId="urn:microsoft.com/office/officeart/2005/8/layout/vList5"/>
    <dgm:cxn modelId="{B64E93F1-F547-064D-986C-E13CF2DB762B}" type="presParOf" srcId="{8F3C43B7-F273-7C4A-8173-2A19C354F8D8}" destId="{7FD4AF8D-9F00-CC49-9908-EBCD95C6C940}" srcOrd="0" destOrd="0" presId="urn:microsoft.com/office/officeart/2005/8/layout/vList5"/>
    <dgm:cxn modelId="{5D0D8383-A95E-214A-900F-6A91AE95DFE0}" type="presParOf" srcId="{8F3C43B7-F273-7C4A-8173-2A19C354F8D8}" destId="{828E1D76-0EF6-5C4F-B7D5-60CDD76BFF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B9AC33-E039-234A-AAFA-40C664846E20}">
      <dsp:nvSpPr>
        <dsp:cNvPr id="0" name=""/>
        <dsp:cNvSpPr/>
      </dsp:nvSpPr>
      <dsp:spPr>
        <a:xfrm>
          <a:off x="0" y="447488"/>
          <a:ext cx="6263640" cy="1484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Interdependence</a:t>
          </a:r>
          <a:r>
            <a:rPr lang="en-US" sz="2700" kern="1200"/>
            <a:t> and groups means people within the group recognize their need for one another (Lewin, 1951)</a:t>
          </a:r>
        </a:p>
      </dsp:txBody>
      <dsp:txXfrm>
        <a:off x="72479" y="519967"/>
        <a:ext cx="6118682" cy="1339772"/>
      </dsp:txXfrm>
    </dsp:sp>
    <dsp:sp modelId="{737208B6-0C33-2440-A4B2-0171FC098952}">
      <dsp:nvSpPr>
        <dsp:cNvPr id="0" name=""/>
        <dsp:cNvSpPr/>
      </dsp:nvSpPr>
      <dsp:spPr>
        <a:xfrm>
          <a:off x="0" y="2009978"/>
          <a:ext cx="6263640" cy="148473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Interaction </a:t>
          </a:r>
          <a:r>
            <a:rPr lang="en-US" sz="2700" kern="1200"/>
            <a:t>is purposeful (Cragon, Wright, &amp; Kasch, 2008) with shared norms of acceptable behavior</a:t>
          </a:r>
        </a:p>
      </dsp:txBody>
      <dsp:txXfrm>
        <a:off x="72479" y="2082457"/>
        <a:ext cx="6118682" cy="1339772"/>
      </dsp:txXfrm>
    </dsp:sp>
    <dsp:sp modelId="{21BA5556-9EEF-744C-B4A9-33AE01258CBD}">
      <dsp:nvSpPr>
        <dsp:cNvPr id="0" name=""/>
        <dsp:cNvSpPr/>
      </dsp:nvSpPr>
      <dsp:spPr>
        <a:xfrm>
          <a:off x="0" y="3572469"/>
          <a:ext cx="6263640" cy="148473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Group communication is </a:t>
          </a:r>
          <a:r>
            <a:rPr lang="en-US" sz="2700" b="1" kern="1200"/>
            <a:t>cohesive</a:t>
          </a:r>
          <a:r>
            <a:rPr lang="en-US" sz="2700" kern="1200"/>
            <a:t> potentially leading to individuals feeling like a part of something larger</a:t>
          </a:r>
        </a:p>
      </dsp:txBody>
      <dsp:txXfrm>
        <a:off x="72479" y="3644948"/>
        <a:ext cx="6118682" cy="1339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51DE77-1DEB-4120-BC98-567690306AC9}">
      <dsp:nvSpPr>
        <dsp:cNvPr id="0" name=""/>
        <dsp:cNvSpPr/>
      </dsp:nvSpPr>
      <dsp:spPr>
        <a:xfrm>
          <a:off x="0" y="4606"/>
          <a:ext cx="6588691" cy="9812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E840B-F4F3-4912-A8A3-576520459E00}">
      <dsp:nvSpPr>
        <dsp:cNvPr id="0" name=""/>
        <dsp:cNvSpPr/>
      </dsp:nvSpPr>
      <dsp:spPr>
        <a:xfrm>
          <a:off x="296829" y="225389"/>
          <a:ext cx="539690" cy="5396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B97FD-B7AC-4DF6-A6BC-663339B29DCD}">
      <dsp:nvSpPr>
        <dsp:cNvPr id="0" name=""/>
        <dsp:cNvSpPr/>
      </dsp:nvSpPr>
      <dsp:spPr>
        <a:xfrm>
          <a:off x="1133349" y="4606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Flat structures are groups where no one has decision-making power over another person or group</a:t>
          </a:r>
        </a:p>
      </dsp:txBody>
      <dsp:txXfrm>
        <a:off x="1133349" y="4606"/>
        <a:ext cx="5455341" cy="981254"/>
      </dsp:txXfrm>
    </dsp:sp>
    <dsp:sp modelId="{5CAB289B-1FD8-492C-AF5E-04EFA8DE3BA3}">
      <dsp:nvSpPr>
        <dsp:cNvPr id="0" name=""/>
        <dsp:cNvSpPr/>
      </dsp:nvSpPr>
      <dsp:spPr>
        <a:xfrm>
          <a:off x="0" y="1231175"/>
          <a:ext cx="6588691" cy="98125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211F1-6895-4AAE-B16C-CDD17FBBFE7A}">
      <dsp:nvSpPr>
        <dsp:cNvPr id="0" name=""/>
        <dsp:cNvSpPr/>
      </dsp:nvSpPr>
      <dsp:spPr>
        <a:xfrm>
          <a:off x="296829" y="1451957"/>
          <a:ext cx="539690" cy="5396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8446BA-44C2-49DA-A902-E9590783A099}">
      <dsp:nvSpPr>
        <dsp:cNvPr id="0" name=""/>
        <dsp:cNvSpPr/>
      </dsp:nvSpPr>
      <dsp:spPr>
        <a:xfrm>
          <a:off x="1133349" y="1231175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Traditional structures have elected leaders</a:t>
          </a:r>
        </a:p>
      </dsp:txBody>
      <dsp:txXfrm>
        <a:off x="1133349" y="1231175"/>
        <a:ext cx="5455341" cy="981254"/>
      </dsp:txXfrm>
    </dsp:sp>
    <dsp:sp modelId="{28D699E4-D8F4-47BF-B8F5-542AA0746D82}">
      <dsp:nvSpPr>
        <dsp:cNvPr id="0" name=""/>
        <dsp:cNvSpPr/>
      </dsp:nvSpPr>
      <dsp:spPr>
        <a:xfrm>
          <a:off x="0" y="2457744"/>
          <a:ext cx="6588691" cy="9812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7E7E6-C03B-4AFB-803C-67C6E951276B}">
      <dsp:nvSpPr>
        <dsp:cNvPr id="0" name=""/>
        <dsp:cNvSpPr/>
      </dsp:nvSpPr>
      <dsp:spPr>
        <a:xfrm>
          <a:off x="296829" y="2678526"/>
          <a:ext cx="539690" cy="5396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3DA03D-B952-4E8D-9065-05C1D720B9B3}">
      <dsp:nvSpPr>
        <dsp:cNvPr id="0" name=""/>
        <dsp:cNvSpPr/>
      </dsp:nvSpPr>
      <dsp:spPr>
        <a:xfrm>
          <a:off x="1133349" y="2457744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Committees and task forces within organizations support task completion</a:t>
          </a:r>
        </a:p>
      </dsp:txBody>
      <dsp:txXfrm>
        <a:off x="1133349" y="2457744"/>
        <a:ext cx="5455341" cy="981254"/>
      </dsp:txXfrm>
    </dsp:sp>
    <dsp:sp modelId="{3F9DBBA0-D247-4601-A5A1-430B1D48CEC9}">
      <dsp:nvSpPr>
        <dsp:cNvPr id="0" name=""/>
        <dsp:cNvSpPr/>
      </dsp:nvSpPr>
      <dsp:spPr>
        <a:xfrm>
          <a:off x="0" y="3684312"/>
          <a:ext cx="6588691" cy="981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BB04C-EB9B-488F-8902-7FE7C0EB2422}">
      <dsp:nvSpPr>
        <dsp:cNvPr id="0" name=""/>
        <dsp:cNvSpPr/>
      </dsp:nvSpPr>
      <dsp:spPr>
        <a:xfrm>
          <a:off x="296829" y="3905095"/>
          <a:ext cx="539690" cy="53969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946DD5-1508-4098-A374-8CE4124E4F4C}">
      <dsp:nvSpPr>
        <dsp:cNvPr id="0" name=""/>
        <dsp:cNvSpPr/>
      </dsp:nvSpPr>
      <dsp:spPr>
        <a:xfrm>
          <a:off x="1133349" y="3684312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Coalitions are groups of people, often from different organizations, united around a common goal</a:t>
          </a:r>
        </a:p>
      </dsp:txBody>
      <dsp:txXfrm>
        <a:off x="1133349" y="3684312"/>
        <a:ext cx="5455341" cy="981254"/>
      </dsp:txXfrm>
    </dsp:sp>
    <dsp:sp modelId="{F503BF74-4D1A-4C06-93F2-B6EB89314DA9}">
      <dsp:nvSpPr>
        <dsp:cNvPr id="0" name=""/>
        <dsp:cNvSpPr/>
      </dsp:nvSpPr>
      <dsp:spPr>
        <a:xfrm>
          <a:off x="0" y="4910881"/>
          <a:ext cx="6588691" cy="98125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09A29-C9B5-4347-985F-41A01890A76C}">
      <dsp:nvSpPr>
        <dsp:cNvPr id="0" name=""/>
        <dsp:cNvSpPr/>
      </dsp:nvSpPr>
      <dsp:spPr>
        <a:xfrm>
          <a:off x="296829" y="5131663"/>
          <a:ext cx="539690" cy="53969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734817-8AE1-4A35-80AE-13B948C23447}">
      <dsp:nvSpPr>
        <dsp:cNvPr id="0" name=""/>
        <dsp:cNvSpPr/>
      </dsp:nvSpPr>
      <dsp:spPr>
        <a:xfrm>
          <a:off x="1133349" y="4910881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Can you think of other structures?</a:t>
          </a:r>
        </a:p>
      </dsp:txBody>
      <dsp:txXfrm>
        <a:off x="1133349" y="4910881"/>
        <a:ext cx="5455341" cy="9812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E1D76-0EF6-5C4F-B7D5-60CDD76BFF81}">
      <dsp:nvSpPr>
        <dsp:cNvPr id="0" name=""/>
        <dsp:cNvSpPr/>
      </dsp:nvSpPr>
      <dsp:spPr>
        <a:xfrm rot="5400000">
          <a:off x="2121612" y="839990"/>
          <a:ext cx="4717394" cy="421676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Small groups with connection to larger loose network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Familiarity in membership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Many individuals who join groups likely already know someone in the group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More likely to stay in a group if integrated into an activist community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Strong communications network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Greater diversity and number of people in the network, the more likely to succeed</a:t>
          </a:r>
        </a:p>
      </dsp:txBody>
      <dsp:txXfrm rot="-5400000">
        <a:off x="2371928" y="795520"/>
        <a:ext cx="4010917" cy="4305704"/>
      </dsp:txXfrm>
    </dsp:sp>
    <dsp:sp modelId="{7FD4AF8D-9F00-CC49-9908-EBCD95C6C940}">
      <dsp:nvSpPr>
        <dsp:cNvPr id="0" name=""/>
        <dsp:cNvSpPr/>
      </dsp:nvSpPr>
      <dsp:spPr>
        <a:xfrm>
          <a:off x="0" y="0"/>
          <a:ext cx="2371928" cy="58967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Dobson (n.d.) identified key elements of “mico-mobilization”</a:t>
          </a:r>
        </a:p>
      </dsp:txBody>
      <dsp:txXfrm>
        <a:off x="115788" y="115788"/>
        <a:ext cx="2140352" cy="5665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9CEAF-3A57-2D4D-ABC2-E33D174468D6}" type="datetimeFigureOut">
              <a:rPr lang="en-US" smtClean="0"/>
              <a:t>3/21/23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DBC1A-11C4-9C48-B74B-013377E4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0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Pulling out key facts for how group communication and social movements collide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Listen before or after you read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Pull out key elements I took away from this module’s readings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9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Relating to social movements: definition of a social movement from </a:t>
            </a:r>
            <a:r>
              <a:rPr lang="en-US" b="0" i="0" dirty="0"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Conerly, T., Holmes, K., &amp; Tamang, A. (2021): social movements are “</a:t>
            </a: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are purposeful, organized groups that strive to work toward a common social goal” (21.2)</a:t>
            </a:r>
          </a:p>
          <a:p>
            <a:endParaRPr lang="en-US" b="0" i="0" dirty="0">
              <a:solidFill>
                <a:srgbClr val="424242"/>
              </a:solidFill>
              <a:effectLst/>
              <a:latin typeface="Neue Helvetica W01"/>
            </a:endParaRPr>
          </a:p>
          <a:p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Without groups, there are no social movements!</a:t>
            </a:r>
          </a:p>
          <a:p>
            <a:endParaRPr lang="en-US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a group mean?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Might seem self-evident and take it for granted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 definition on slide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out key parts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group is more than 3 people, sociologists think around 9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Relating to social movements, social movements are purposeful, organized groups that are working towards a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Groups very important to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times, it can feel like we can only act alone, which we can but when we talk about social movements, we are talking about groups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Groups are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coheared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 mission to address injustice in the world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23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Characteristics of groups related to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Interdependence means that people within the group recognize their need for one another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one person acting on their behalf or the behalf of others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Rely on strength of group to accomplish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Interactions are purposeful, important when circumstances are dire and need action to address them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Interaction within a social movement are centered around accomplishing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 interactions, going to be shared norms of acceptable behavior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Decision making is a part of acceptable behaviors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Norms are how we agree to interact with each other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the group will meet, how long, who will talk when, how are decisions made?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communication is cohesive in that is further solidifies work towards the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Cohesive communication can lead to people feeling like they are a part of something larger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82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 success and how group communication factors into that success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Trying to weave connections together because texts are interdisciplinary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 and the framing ability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capacity: to what extent does the group have the ability to accomplish the goal they want to accomplish?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 is communication based in terms of group cohesion and acceptable behavior as well as their network and whether they have a communication network outside their bubble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55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 of groups in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Numerous types of groups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Flat structures (i.e. Occupy Wallstreet) leaderless movements, no one has decision making power over another or group. Also called nonhierarchical leadership structures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 is elected or hired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Committees and task forces 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NAACP has task forces related to education, community engagements, religious organizations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 task force, each group has own sub goals contributing to larger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Coalitions are different organizations or people coming together towards a common goal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example,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decARcerate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an organization working to reform criminal justice laws in Arkansas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Members were from Compassion Works for All, Arkansas Abolish the Death Penalty (to name a few)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Strength: diverse skills sets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3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Micromobilization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how do our actions influence addressing our goal?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Dobson claims that we have a couple ways to contribute to our success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Having smaller groups can be more efficient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Smaller group with loose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Vs. larger group with tighter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Helpful to know someone who already is in the group (familiarity &amp; likeability)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Task-oriented vs. relationship oriented groups, SM groups can be both! Stronger because of the relationships within the group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Members more likely to stay in the group if they are a part of the activist community if everyone feels like they belong and are serving their higher purpose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Dobson argues for strong communications network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Coalitions are strong, greater diversity of people in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Next up, framing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83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Frame is way to interpret and/or simplify idea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 in which issue is framed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we have a diverse network, depending on identities of network, can affect our issues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example of a framing is “us vs. them” whereby people are invading the country vs. a framing of policy issue where people are forced, because of policy, to seek safety in other countries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we frame issues matters in terms of who will align and who will not align with the issue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Movement success depends on frame alignment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Opposition is also going to frame the issues in appealing ways depending on identities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immigration, framing people crossing the border might land well for a person who is struggling to find employment because they may resonate with threat framework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to pay attention to how a SM is framing issue and how the opposition is framing the issues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84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Not fun enough: related to group norms, do you plan fun? Do you squelch it when it arises?</a:t>
            </a:r>
          </a:p>
          <a:p>
            <a:pPr lvl="1"/>
            <a:r>
              <a:rPr lang="en-US" dirty="0"/>
              <a:t>Too much process orientation, not enough outcome/purpose orientation: related to decision making and leadership structure </a:t>
            </a:r>
          </a:p>
          <a:p>
            <a:pPr lvl="1"/>
            <a:r>
              <a:rPr lang="en-US" dirty="0"/>
              <a:t>Too many meetings without results: back to group norms and decision making</a:t>
            </a:r>
          </a:p>
          <a:p>
            <a:pPr lvl="1"/>
            <a:r>
              <a:rPr lang="en-US" dirty="0"/>
              <a:t>Too much critique and not enough action/creation at meetings</a:t>
            </a:r>
          </a:p>
          <a:p>
            <a:pPr lvl="1"/>
            <a:r>
              <a:rPr lang="en-US" dirty="0"/>
              <a:t>Arguing over tactics and objectives</a:t>
            </a:r>
          </a:p>
          <a:p>
            <a:pPr lvl="1"/>
            <a:r>
              <a:rPr lang="en-US" dirty="0"/>
              <a:t>Too many people involved: sociologist say the maximum number in a group is 9</a:t>
            </a:r>
          </a:p>
          <a:p>
            <a:pPr lvl="1"/>
            <a:r>
              <a:rPr lang="en-US" dirty="0"/>
              <a:t>The wrong people: matching skills and temperament with goals</a:t>
            </a:r>
          </a:p>
          <a:p>
            <a:pPr lvl="1"/>
            <a:r>
              <a:rPr lang="en-US" dirty="0"/>
              <a:t>Too little contact: group cohesion fostered through meaningful and purposeful contact</a:t>
            </a:r>
          </a:p>
          <a:p>
            <a:pPr lvl="1"/>
            <a:r>
              <a:rPr lang="en-US" dirty="0"/>
              <a:t>Too little time</a:t>
            </a:r>
          </a:p>
          <a:p>
            <a:pPr lvl="1"/>
            <a:r>
              <a:rPr lang="en-US" dirty="0"/>
              <a:t>Too short term: most </a:t>
            </a:r>
            <a:r>
              <a:rPr lang="en-US" dirty="0" err="1"/>
              <a:t>sm</a:t>
            </a:r>
            <a:r>
              <a:rPr lang="en-US" dirty="0"/>
              <a:t> will last for years, need to maintain the momentum </a:t>
            </a:r>
          </a:p>
          <a:p>
            <a:pPr lvl="1"/>
            <a:r>
              <a:rPr lang="en-US" dirty="0"/>
              <a:t>Too ambitious/impractical goals: burn out, need reasonable goals for the resources you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26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96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F0BF2-87BA-9BF9-DC7D-1A0BB64CA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DE4C81-677E-EFCF-5012-F32293970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99E58-56CA-7C43-62B3-258BBBBF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9E30F-FFF2-AB8D-F6D4-59D101BC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ABC4C-20EE-3527-F30C-1EF66816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8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49A32-003E-0CA9-BE85-5DADF1D97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4A30E-8212-A975-D262-15D67C57DE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56374-CEEE-5218-D8D5-DA554EDB4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00AEF-C49F-F93E-9169-54184392C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C99B5-94F2-0364-9EF5-257B8D2E5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7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989BC-1B6A-01F4-ECB7-9C006FF8B6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3DF6A-228B-8F9A-6FE2-3FFE70AAD5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526E4-7452-5F15-23FB-B191A1727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0B7F1-1994-DDE0-0BA2-0B34CDFA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28EF0-B8A8-20B3-DA14-9455A5923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26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87047-9300-6ED6-86FE-74CEC1408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3912C-D4F6-60CC-076B-2834D41B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C9250-2F10-1B6C-78DD-6EE720268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97B16-ED27-B1BB-95C8-1F7002AFA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8A082-5BC0-5CAB-C553-E262BCC20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1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6023E-139C-7DD3-2EB8-0A1395738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14010-A7A5-5252-84B1-53FFCBFA3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10912-1C9A-864C-8D3F-96B93941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E4E6D-1578-C589-2062-A4AD4420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C119-F488-75D5-C42B-7FED6D466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2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3242-2A42-88A1-A215-54F9CF25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34243-A987-3A98-6D44-C679D3EE8E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09963-02EF-397E-E75A-E99CCD5DD3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0E7EE-2E55-94A7-2E65-58C837C3D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BB7CE-7D78-11BB-DA37-12E46876E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2DE43-F83B-61E9-302B-BDFF86032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6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C74D5-7FE1-3D43-6D49-F9F7981C0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D803D-ECE4-C461-6A7C-A188BB097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132FB-2895-C4F6-5289-A98471802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451E5-E3C0-2138-EF45-4341A1D060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44C28F-784F-C489-7BCC-ACF1A15CA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EFE1A6-6F35-C94C-DCB6-79E8E82B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EA3ACD-FDBA-AA3D-C188-BEF496425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52618-F311-9ECD-CDF4-76745051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95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73CBC-17EC-9485-8485-2A07FAC93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B4D6BD-92AF-F7B2-C075-5EE2AC17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831885-D0A8-A519-2AF6-F5393D85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B0C8C0-709B-57B9-5C0F-4F437EC84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E97682-F11C-EEB6-E804-4CCD472A9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593C38-8392-ADB7-FAD4-4EEB82BDE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9286A-821C-3EC7-3A61-574F9C76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0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48101-F4C8-EF3B-13A5-88971FCCC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4F186-0391-FCAE-3428-9A5548B29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DFF31-83B1-580D-8E34-248E69E9E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AAD80-670D-D73B-BAE3-BA32F6374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016D9-76B6-6D8B-BA19-3188036A1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6D034-3B30-3A73-2589-5C049CFA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2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C99D-BC45-223D-EA15-82065A0FC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0DA090-8728-F3F3-4F0A-1615D8474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D5FA7E-09EB-E878-A78E-CB1E9604C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3C2CE-C3A8-EE85-5090-17EDFC99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765A7-335C-DFA4-A0BC-8927C995B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9D846-AE1E-9CC8-C73C-809DCCDC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5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F2342E-4C91-8D2B-39D3-A014CBBEA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459AE-1633-16ED-6FF8-DF2696A65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728FF-77C5-805C-2B3F-CAB13AF8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417E1-3F8E-584C-AE72-2D126D7B5D3A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ED7D6-7AB3-5A24-E1E6-090A80660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CD630-E033-CEA2-8772-4819A550A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7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hyperlink" Target="http://creativecommons.org/licenses/by-nc/4.0/?ref=chooser-v1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s://www.linkedin.com/in/emilyloker/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2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citizenshandbook.org/wilt.html" TargetMode="Externa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openstax.org/books/introduction-sociology-3e/pages/21-introduction-to-social-movements-and-social-change" TargetMode="External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28CE-8EA6-8EA3-7891-9A6E9F1E3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8051" y="1783959"/>
            <a:ext cx="5003947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 dirty="0">
                <a:latin typeface="Avenir Book" panose="02000503020000020003" pitchFamily="2" charset="0"/>
              </a:rPr>
              <a:t>Group Communication and Social Movements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A50D0F2-CF38-2346-3304-996AEC581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10" name="Rectangle 7">
            <a:extLst>
              <a:ext uri="{FF2B5EF4-FFF2-40B4-BE49-F238E27FC236}">
                <a16:creationId xmlns:a16="http://schemas.microsoft.com/office/drawing/2014/main" id="{EC90010F-3035-8B04-A27B-E70022E323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1652" y="6503464"/>
            <a:ext cx="7028494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Social Movements © 2023 by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6"/>
              </a:rPr>
              <a:t>Emily Loker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is licensed under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7"/>
              </a:rPr>
              <a:t>CC BY-NC 4.0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, unless otherwise noted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72819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6136"/>
    </mc:Choice>
    <mc:Fallback xmlns="">
      <p:transition spd="slow" advTm="36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4" y="1198418"/>
            <a:ext cx="3760474" cy="4461163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8571-3442-49CD-42A8-68985C8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i="1">
                <a:effectLst/>
                <a:latin typeface="Avenir Book" panose="02000503020000020003" pitchFamily="2" charset="0"/>
              </a:rPr>
              <a:t>According to Wilson and Hanna (1990) A group may be considered </a:t>
            </a:r>
            <a:r>
              <a:rPr lang="en-US" b="0" i="1">
                <a:effectLst/>
                <a:latin typeface="Avenir Book" panose="02000503020000020003" pitchFamily="2" charset="0"/>
              </a:rPr>
              <a:t>“a collection of three or more individuals who interact about some common problem or interdependent goal and can exert mutual influence over one another”</a:t>
            </a:r>
            <a:r>
              <a:rPr lang="en-US" b="0" i="0">
                <a:effectLst/>
                <a:latin typeface="Avenir Book" panose="02000503020000020003" pitchFamily="2" charset="0"/>
              </a:rPr>
              <a:t> (p.14)</a:t>
            </a:r>
          </a:p>
          <a:p>
            <a:pPr marL="0" indent="0">
              <a:buNone/>
            </a:pPr>
            <a:endParaRPr lang="en-US">
              <a:latin typeface="Avenir Book" panose="02000503020000020003" pitchFamily="2" charset="0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FA767D2-B40C-1567-6B88-7B0BC2F55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184"/>
    </mc:Choice>
    <mc:Fallback xmlns="">
      <p:transition spd="slow" advTm="16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0" y="620392"/>
            <a:ext cx="4159555" cy="5504688"/>
          </a:xfrm>
        </p:spPr>
        <p:txBody>
          <a:bodyPr>
            <a:norm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711E7B-B2D6-E962-2BF5-D0CEAF712E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976515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C799864-324B-1E58-3E52-FFC3A14896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1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504"/>
    </mc:Choice>
    <mc:Fallback xmlns="">
      <p:transition spd="slow" advTm="269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335A58-B071-538A-6A29-60305EBD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591344"/>
            <a:ext cx="3862468" cy="5585619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Social Movements and Group Communication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8525A-03A0-33B9-9D3D-8FA153DA4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Three main factors of social movement success (McAdam et. al, 1989):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Political opportunity</a:t>
            </a:r>
          </a:p>
          <a:p>
            <a:pPr lvl="1"/>
            <a:r>
              <a:rPr lang="en-US" b="1" dirty="0">
                <a:latin typeface="Avenir Book" panose="02000503020000020003" pitchFamily="2" charset="0"/>
              </a:rPr>
              <a:t>Organizational capacity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Framing ability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F5E53B5-C775-9EDD-74FC-A7B76AB03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8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037"/>
    </mc:Choice>
    <mc:Fallback xmlns="">
      <p:transition spd="slow" advTm="154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9D3FCE-7230-4A06-7A52-78A513F6F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637125"/>
            <a:ext cx="4079295" cy="5256371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Types of Groups in Social Movements (Dobson,  </a:t>
            </a:r>
            <a:r>
              <a:rPr lang="en-US" sz="4800" dirty="0" err="1">
                <a:solidFill>
                  <a:schemeClr val="bg1"/>
                </a:solidFill>
              </a:rPr>
              <a:t>n.d</a:t>
            </a:r>
            <a:r>
              <a:rPr lang="en-US" sz="4800" dirty="0">
                <a:solidFill>
                  <a:schemeClr val="bg1"/>
                </a:solidFill>
              </a:rPr>
              <a:t>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40951EB-1F7A-A3EE-E5A0-A07FDCE67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46188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5F80FF-F762-DC89-3CDE-549AF8D36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3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096"/>
    </mc:Choice>
    <mc:Fallback xmlns="">
      <p:transition spd="slow" advTm="216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4D4BC3-4A41-BF5C-7100-F76794D56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Group Success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834099A-3EF8-0F1C-EA11-F1D41EF2C6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883192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FCA246B-1DC3-A4CE-FAB9-313D03286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7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130"/>
    </mc:Choice>
    <mc:Fallback xmlns="">
      <p:transition spd="slow" advTm="285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F34C1-D50A-AF58-6548-55791ACB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Social Movement Organizations &amp; Framing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0A47F-AF64-6220-2F48-7DFF6F501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anchor="ctr">
            <a:normAutofit/>
          </a:bodyPr>
          <a:lstStyle/>
          <a:p>
            <a:r>
              <a:rPr lang="en-US" sz="2200"/>
              <a:t>Frames are a way to interpret and simplify ideas (Goffman, 1974)</a:t>
            </a:r>
          </a:p>
          <a:p>
            <a:r>
              <a:rPr lang="en-US" sz="2200"/>
              <a:t>Framing issues is vital for social movements</a:t>
            </a:r>
          </a:p>
          <a:p>
            <a:pPr lvl="1"/>
            <a:r>
              <a:rPr lang="en-US" sz="2200"/>
              <a:t>For example: framing an issue as “Us vs. them” instead of “Us vs. policy” (Dobson, n.d.)</a:t>
            </a:r>
          </a:p>
          <a:p>
            <a:r>
              <a:rPr lang="en-US" sz="2200"/>
              <a:t>Frame alignment (with members and supporters and movement goals) necessary for continued movement success</a:t>
            </a:r>
          </a:p>
          <a:p>
            <a:r>
              <a:rPr lang="en-US" sz="2200"/>
              <a:t>Opposition also frames issues</a:t>
            </a:r>
          </a:p>
          <a:p>
            <a:endParaRPr lang="en-US" sz="2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ompass">
            <a:extLst>
              <a:ext uri="{FF2B5EF4-FFF2-40B4-BE49-F238E27FC236}">
                <a16:creationId xmlns:a16="http://schemas.microsoft.com/office/drawing/2014/main" id="{2F7D9BB7-1651-9F0A-C9D7-5AF137956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3987" y="2860481"/>
            <a:ext cx="1142998" cy="114299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502F164-75A0-633F-C713-8734D364A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2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501"/>
    </mc:Choice>
    <mc:Fallback xmlns="">
      <p:transition spd="slow" advTm="236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546" y="1011045"/>
            <a:ext cx="4369859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3B1666-7692-EC38-46A0-AD5E0BAF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826" y="1112969"/>
            <a:ext cx="3937298" cy="416601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When groups go sour…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45250-722B-08FF-31AB-8A5DA6C7E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4999" y="959535"/>
            <a:ext cx="5795176" cy="5282666"/>
          </a:xfrm>
        </p:spPr>
        <p:txBody>
          <a:bodyPr anchor="t">
            <a:normAutofit/>
          </a:bodyPr>
          <a:lstStyle/>
          <a:p>
            <a:r>
              <a:rPr lang="en-US" sz="1800" dirty="0"/>
              <a:t>Dobson (n.d.) outlines 10 reasons activist groups dissolve:</a:t>
            </a:r>
          </a:p>
          <a:p>
            <a:pPr lvl="1"/>
            <a:r>
              <a:rPr lang="en-US" sz="1800" dirty="0"/>
              <a:t>Not fun enough</a:t>
            </a:r>
          </a:p>
          <a:p>
            <a:pPr lvl="1"/>
            <a:r>
              <a:rPr lang="en-US" sz="1800" dirty="0"/>
              <a:t>Too much process orientation, not enough outcome/purpose orientation</a:t>
            </a:r>
          </a:p>
          <a:p>
            <a:pPr lvl="1"/>
            <a:r>
              <a:rPr lang="en-US" sz="1800" dirty="0"/>
              <a:t>Too many meetings without results</a:t>
            </a:r>
          </a:p>
          <a:p>
            <a:pPr lvl="1"/>
            <a:r>
              <a:rPr lang="en-US" sz="1800" dirty="0"/>
              <a:t>Too much critique and not enough action/creation at meetings</a:t>
            </a:r>
          </a:p>
          <a:p>
            <a:pPr lvl="1"/>
            <a:r>
              <a:rPr lang="en-US" sz="1800" dirty="0"/>
              <a:t>Arguing over tactics and objectives</a:t>
            </a:r>
          </a:p>
          <a:p>
            <a:pPr lvl="1"/>
            <a:r>
              <a:rPr lang="en-US" sz="1800" dirty="0"/>
              <a:t>Too many people involved</a:t>
            </a:r>
          </a:p>
          <a:p>
            <a:pPr lvl="1"/>
            <a:r>
              <a:rPr lang="en-US" sz="1800" dirty="0"/>
              <a:t>The wrong people</a:t>
            </a:r>
          </a:p>
          <a:p>
            <a:pPr lvl="1"/>
            <a:r>
              <a:rPr lang="en-US" sz="1800" dirty="0"/>
              <a:t>Too little contact</a:t>
            </a:r>
          </a:p>
          <a:p>
            <a:pPr lvl="1"/>
            <a:r>
              <a:rPr lang="en-US" sz="1800" dirty="0"/>
              <a:t>Too little time</a:t>
            </a:r>
          </a:p>
          <a:p>
            <a:pPr lvl="1"/>
            <a:r>
              <a:rPr lang="en-US" sz="1800" dirty="0"/>
              <a:t>Too short term</a:t>
            </a:r>
          </a:p>
          <a:p>
            <a:pPr lvl="1"/>
            <a:r>
              <a:rPr lang="en-US" sz="1800" dirty="0"/>
              <a:t>Too ambitious/impractical goals</a:t>
            </a:r>
          </a:p>
          <a:p>
            <a:endParaRPr lang="en-US" sz="180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18308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FAFA086-17E3-2B5B-9978-CBA18FC1E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4320"/>
    </mc:Choice>
    <mc:Fallback xmlns="">
      <p:transition spd="slow" advTm="62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B3FA4-1B55-7EF4-6412-E130CD7DE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2FCED-9208-CDD4-865D-39B259632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b="0" i="0" dirty="0">
              <a:solidFill>
                <a:srgbClr val="202122"/>
              </a:solidFill>
              <a:effectLst/>
              <a:latin typeface="Avenir Book" panose="02000503020000020003" pitchFamily="2" charset="0"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Conerly, T., Holmes, K., &amp; Tamang, A. (2021). </a:t>
            </a:r>
            <a:r>
              <a:rPr lang="en-US" b="0" i="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Introduction to Social Movements and Social Change </a:t>
            </a:r>
            <a:r>
              <a:rPr lang="en-US" b="0" i="0" dirty="0">
                <a:effectLst/>
              </a:rPr>
              <a:t>. In </a:t>
            </a:r>
            <a:r>
              <a:rPr lang="en-US" b="0" i="1" dirty="0">
                <a:effectLst/>
              </a:rPr>
              <a:t>Introduction to sociology 3E</a:t>
            </a:r>
            <a:r>
              <a:rPr lang="en-US" b="0" i="0" dirty="0">
                <a:effectLst/>
              </a:rPr>
              <a:t>. OpenStax. The book is licensed under </a:t>
            </a:r>
            <a:r>
              <a:rPr lang="en-US" b="0" i="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 4.0</a:t>
            </a:r>
            <a:r>
              <a:rPr lang="en-US" b="0" i="0" u="sng" dirty="0">
                <a:effectLst/>
              </a:rPr>
              <a:t> license</a:t>
            </a:r>
            <a:endParaRPr lang="en-US" dirty="0"/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 err="1">
                <a:effectLst/>
              </a:rPr>
              <a:t>Cragon</a:t>
            </a:r>
            <a:r>
              <a:rPr lang="en-US" b="0" i="0" dirty="0">
                <a:effectLst/>
              </a:rPr>
              <a:t>, J., </a:t>
            </a:r>
            <a:r>
              <a:rPr lang="en-US" dirty="0"/>
              <a:t>Wr</a:t>
            </a:r>
            <a:r>
              <a:rPr lang="en-US" b="0" i="0" dirty="0">
                <a:effectLst/>
              </a:rPr>
              <a:t>ight, &amp; </a:t>
            </a:r>
            <a:r>
              <a:rPr lang="en-US" b="0" i="0" dirty="0" err="1">
                <a:effectLst/>
              </a:rPr>
              <a:t>Kasch</a:t>
            </a:r>
            <a:r>
              <a:rPr lang="en-US" b="0" i="0" dirty="0">
                <a:effectLst/>
              </a:rPr>
              <a:t>, C. (2008).</a:t>
            </a:r>
            <a:r>
              <a:rPr lang="en-US" b="0" i="1" dirty="0">
                <a:effectLst/>
              </a:rPr>
              <a:t>Communication in Small Groups: Theory, process, and skills</a:t>
            </a:r>
            <a:r>
              <a:rPr lang="en-US" b="0" i="0" dirty="0">
                <a:effectLst/>
              </a:rPr>
              <a:t>. Cengage Learning.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Dobson, C. (n.d.). Grassroots Rot. In </a:t>
            </a:r>
            <a:r>
              <a:rPr lang="en-US" i="1" dirty="0">
                <a:effectLst/>
              </a:rPr>
              <a:t>The Citizen's Handbook. </a:t>
            </a:r>
            <a:r>
              <a:rPr lang="en-US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https://www.citizenshandbook.org/wilt.html </a:t>
            </a:r>
            <a:r>
              <a:rPr lang="en-US" dirty="0"/>
              <a:t>This book is licensed under a </a:t>
            </a:r>
            <a:r>
              <a:rPr lang="en-US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CCBYSA 2.0 license</a:t>
            </a:r>
            <a:r>
              <a:rPr lang="en-US" dirty="0">
                <a:effectLst/>
              </a:rPr>
              <a:t>.</a:t>
            </a:r>
            <a:endParaRPr lang="en-US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Goffman, E. (1974). </a:t>
            </a:r>
            <a:r>
              <a:rPr lang="en-US" i="1" dirty="0">
                <a:effectLst/>
              </a:rPr>
              <a:t>Frame analysis: An essay on the organization of experience</a:t>
            </a:r>
            <a:r>
              <a:rPr lang="en-US" dirty="0">
                <a:effectLst/>
              </a:rPr>
              <a:t>. Harvard University Press.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Lewin, K. (1951). </a:t>
            </a:r>
            <a:r>
              <a:rPr lang="en-US" b="0" i="1" dirty="0">
                <a:effectLst/>
              </a:rPr>
              <a:t>Field Research in Social Science</a:t>
            </a:r>
            <a:r>
              <a:rPr lang="en-US" b="0" i="0" dirty="0">
                <a:effectLst/>
              </a:rPr>
              <a:t>. Harper.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effectLst/>
              </a:rPr>
              <a:t>McAdam, D., McCarthy, J., &amp; </a:t>
            </a:r>
            <a:r>
              <a:rPr lang="en-US" dirty="0" err="1">
                <a:effectLst/>
              </a:rPr>
              <a:t>Zald</a:t>
            </a:r>
            <a:r>
              <a:rPr lang="en-US" dirty="0">
                <a:effectLst/>
              </a:rPr>
              <a:t>, M. (1989). Social Movements. In N. Smelser (ed.) </a:t>
            </a:r>
            <a:r>
              <a:rPr lang="en-US" i="1" dirty="0">
                <a:effectLst/>
              </a:rPr>
              <a:t>Handbook of sociology</a:t>
            </a:r>
            <a:r>
              <a:rPr lang="en-US" dirty="0">
                <a:effectLst/>
              </a:rPr>
              <a:t> (pp. 695–738). Sage.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/>
              <a:t>Snow D., Rochford E., Worden, S. &amp; </a:t>
            </a:r>
            <a:r>
              <a:rPr lang="en-US" dirty="0" err="1"/>
              <a:t>Benford</a:t>
            </a:r>
            <a:r>
              <a:rPr lang="en-US" dirty="0"/>
              <a:t>, R. (1986). Frame alignment processes, </a:t>
            </a:r>
            <a:r>
              <a:rPr lang="en-US" dirty="0" err="1"/>
              <a:t>micromobilization</a:t>
            </a:r>
            <a:r>
              <a:rPr lang="en-US" dirty="0"/>
              <a:t>, and movement participation. </a:t>
            </a:r>
            <a:r>
              <a:rPr lang="en-US" i="1" dirty="0"/>
              <a:t>American Sociological Review,</a:t>
            </a:r>
            <a:r>
              <a:rPr lang="en-US" dirty="0"/>
              <a:t> 51(4): 464–481. 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https://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GT America Standard"/>
              </a:rPr>
              <a:t>doi.org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/10.2307/2095581</a:t>
            </a: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Wilson, G., &amp; Hanna, M. (1990). </a:t>
            </a:r>
            <a:r>
              <a:rPr lang="en-US" b="0" i="1" dirty="0">
                <a:effectLst/>
              </a:rPr>
              <a:t>Groups in context: Leadership and participation in small groups</a:t>
            </a:r>
            <a:r>
              <a:rPr lang="en-US" b="0" i="0" dirty="0">
                <a:effectLst/>
              </a:rPr>
              <a:t>. McGraw-Hill. 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4F904B7-2EBC-6186-AE5C-261A2E4D0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0025" y="2432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7916D5-9D80-C349-E981-C781B39E4B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3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84"/>
    </mc:Choice>
    <mc:Fallback xmlns="">
      <p:transition spd="slow" advTm="1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1656</Words>
  <Application>Microsoft Macintosh PowerPoint</Application>
  <PresentationFormat>Widescreen</PresentationFormat>
  <Paragraphs>148</Paragraphs>
  <Slides>9</Slides>
  <Notes>9</Notes>
  <HiddenSlides>0</HiddenSlides>
  <MMClips>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Avenir Book</vt:lpstr>
      <vt:lpstr>Calibri</vt:lpstr>
      <vt:lpstr>Candara</vt:lpstr>
      <vt:lpstr>Courier New</vt:lpstr>
      <vt:lpstr>GT America Standard</vt:lpstr>
      <vt:lpstr>Helvetica Neue</vt:lpstr>
      <vt:lpstr>Neue Helvetica W01</vt:lpstr>
      <vt:lpstr>Symbol</vt:lpstr>
      <vt:lpstr>Office Theme 2013 - 2022</vt:lpstr>
      <vt:lpstr>Group Communication and Social Movements</vt:lpstr>
      <vt:lpstr>Group Communication: The basics</vt:lpstr>
      <vt:lpstr>Group Communication: The basics</vt:lpstr>
      <vt:lpstr>Social Movements and Group Communication</vt:lpstr>
      <vt:lpstr>Types of Groups in Social Movements (Dobson,  n.d)</vt:lpstr>
      <vt:lpstr>Group Success</vt:lpstr>
      <vt:lpstr>Social Movement Organizations &amp; Framing</vt:lpstr>
      <vt:lpstr>When groups go sour…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6</cp:revision>
  <dcterms:created xsi:type="dcterms:W3CDTF">2023-01-11T17:07:19Z</dcterms:created>
  <dcterms:modified xsi:type="dcterms:W3CDTF">2023-03-22T00:41:58Z</dcterms:modified>
</cp:coreProperties>
</file>